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297387000545553"/>
          <c:w val="0.77248867700836032"/>
          <c:h val="0.697039720392644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</a:sp3d>
            </c:spPr>
            <c:extLst>
              <c:ext xmlns:c16="http://schemas.microsoft.com/office/drawing/2014/chart" uri="{C3380CC4-5D6E-409C-BE32-E72D297353CC}">
                <c16:uniqueId val="{00000001-C1F9-4785-8157-040AE1F62D0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C1F9-4785-8157-040AE1F62D0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1F9-4785-8157-040AE1F62D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Имам </c:v>
                </c:pt>
                <c:pt idx="1">
                  <c:v>Нямам</c:v>
                </c:pt>
                <c:pt idx="2">
                  <c:v>Без отговор/Отказ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>
                  <c:v>0.78</c:v>
                </c:pt>
                <c:pt idx="1">
                  <c:v>0.2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F9-4785-8157-040AE1F62D0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763409698967815"/>
          <c:y val="0.41681093518195172"/>
          <c:w val="0.30865532207033414"/>
          <c:h val="0.2943818474070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905093803145677E-2"/>
          <c:y val="3.0555555555555555E-2"/>
          <c:w val="0.7661416042198228"/>
          <c:h val="0.81676740710605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Ползвам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Sheet2!$A$3:$A$6</c:f>
              <c:strCache>
                <c:ptCount val="4"/>
                <c:pt idx="0">
                  <c:v>Интернет банкиране</c:v>
                </c:pt>
                <c:pt idx="1">
                  <c:v>Мобилно банкиране</c:v>
                </c:pt>
                <c:pt idx="2">
                  <c:v>Кредитна карта</c:v>
                </c:pt>
                <c:pt idx="3">
                  <c:v>Дебитна карта</c:v>
                </c:pt>
              </c:strCache>
            </c:strRef>
          </c:cat>
          <c:val>
            <c:numRef>
              <c:f>Sheet2!$B$3:$B$6</c:f>
              <c:numCache>
                <c:formatCode>0%</c:formatCode>
                <c:ptCount val="4"/>
                <c:pt idx="0">
                  <c:v>0.25</c:v>
                </c:pt>
                <c:pt idx="1">
                  <c:v>0.18</c:v>
                </c:pt>
                <c:pt idx="2">
                  <c:v>0.28000000000000003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5-4EA9-86C2-44F4E573FADC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Не ползвам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Sheet2!$A$3:$A$6</c:f>
              <c:strCache>
                <c:ptCount val="4"/>
                <c:pt idx="0">
                  <c:v>Интернет банкиране</c:v>
                </c:pt>
                <c:pt idx="1">
                  <c:v>Мобилно банкиране</c:v>
                </c:pt>
                <c:pt idx="2">
                  <c:v>Кредитна карта</c:v>
                </c:pt>
                <c:pt idx="3">
                  <c:v>Дебитна карта</c:v>
                </c:pt>
              </c:strCache>
            </c:strRef>
          </c:cat>
          <c:val>
            <c:numRef>
              <c:f>Sheet2!$C$3:$C$6</c:f>
              <c:numCache>
                <c:formatCode>0%</c:formatCode>
                <c:ptCount val="4"/>
                <c:pt idx="0">
                  <c:v>0.73</c:v>
                </c:pt>
                <c:pt idx="1">
                  <c:v>0.8</c:v>
                </c:pt>
                <c:pt idx="2">
                  <c:v>0.71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5-4EA9-86C2-44F4E573FADC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Без отговор/Отказ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Sheet2!$A$3:$A$6</c:f>
              <c:strCache>
                <c:ptCount val="4"/>
                <c:pt idx="0">
                  <c:v>Интернет банкиране</c:v>
                </c:pt>
                <c:pt idx="1">
                  <c:v>Мобилно банкиране</c:v>
                </c:pt>
                <c:pt idx="2">
                  <c:v>Кредитна карта</c:v>
                </c:pt>
                <c:pt idx="3">
                  <c:v>Дебитна карта</c:v>
                </c:pt>
              </c:strCache>
            </c:strRef>
          </c:cat>
          <c:val>
            <c:numRef>
              <c:f>Sheet2!$D$3:$D$6</c:f>
              <c:numCache>
                <c:formatCode>0%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75-4EA9-86C2-44F4E573F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3411864"/>
        <c:axId val="403416784"/>
        <c:axId val="0"/>
      </c:bar3DChart>
      <c:catAx>
        <c:axId val="40341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416784"/>
        <c:crosses val="autoZero"/>
        <c:auto val="1"/>
        <c:lblAlgn val="ctr"/>
        <c:lblOffset val="100"/>
        <c:noMultiLvlLbl val="0"/>
      </c:catAx>
      <c:valAx>
        <c:axId val="403416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341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953745307652943"/>
          <c:y val="0.34879152836247679"/>
          <c:w val="0.20042326428696133"/>
          <c:h val="0.44152646544181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298779464877614E-4"/>
          <c:y val="0.1109350353077683"/>
          <c:w val="0.82487602452589859"/>
          <c:h val="0.7382255878016108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etal">
              <a:bevelT prst="angle"/>
              <a:bevelB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prst="angle"/>
                <a:bevelB/>
              </a:sp3d>
            </c:spPr>
            <c:extLst>
              <c:ext xmlns:c16="http://schemas.microsoft.com/office/drawing/2014/chart" uri="{C3380CC4-5D6E-409C-BE32-E72D297353CC}">
                <c16:uniqueId val="{00000001-7A94-41AF-ACA8-75A4B90A85F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prst="angle"/>
                <a:bevelB/>
              </a:sp3d>
            </c:spPr>
            <c:extLst>
              <c:ext xmlns:c16="http://schemas.microsoft.com/office/drawing/2014/chart" uri="{C3380CC4-5D6E-409C-BE32-E72D297353CC}">
                <c16:uniqueId val="{00000003-7A94-41AF-ACA8-75A4B90A85F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prst="angle"/>
                <a:bevelB/>
              </a:sp3d>
            </c:spPr>
            <c:extLst>
              <c:ext xmlns:c16="http://schemas.microsoft.com/office/drawing/2014/chart" uri="{C3380CC4-5D6E-409C-BE32-E72D297353CC}">
                <c16:uniqueId val="{00000005-7A94-41AF-ACA8-75A4B90A8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Sheet3!$A$3:$A$5</c:f>
              <c:strCache>
                <c:ptCount val="3"/>
                <c:pt idx="0">
                  <c:v>Лесни за ползване</c:v>
                </c:pt>
                <c:pt idx="1">
                  <c:v>Трудни за ползване</c:v>
                </c:pt>
                <c:pt idx="2">
                  <c:v>Не знам/Не мога да преценя</c:v>
                </c:pt>
              </c:strCache>
            </c:strRef>
          </c:cat>
          <c:val>
            <c:numRef>
              <c:f>Sheet3!$B$3:$B$5</c:f>
              <c:numCache>
                <c:formatCode>0%</c:formatCode>
                <c:ptCount val="3"/>
                <c:pt idx="0">
                  <c:v>0.81</c:v>
                </c:pt>
                <c:pt idx="1">
                  <c:v>0.14000000000000001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94-41AF-ACA8-75A4B90A85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529027029456087"/>
          <c:y val="0.36844213677571641"/>
          <c:w val="0.23324931031689503"/>
          <c:h val="0.62539480570718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606601946636804E-2"/>
          <c:y val="2.1077182646632168E-2"/>
          <c:w val="0.88485858405538909"/>
          <c:h val="0.6831893982495910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0"/>
              <c:layout>
                <c:manualLayout>
                  <c:x val="5.8497126823797412E-3"/>
                  <c:y val="-2.671755546756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91-4ACA-B0FB-88979E148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Sheet4!$A$1:$A$5</c:f>
              <c:strCache>
                <c:ptCount val="5"/>
                <c:pt idx="0">
                  <c:v>Изобщо не е гарантирана</c:v>
                </c:pt>
                <c:pt idx="1">
                  <c:v>По-скоро не е гарантирана</c:v>
                </c:pt>
                <c:pt idx="2">
                  <c:v>По-скоро е гарантирана</c:v>
                </c:pt>
                <c:pt idx="3">
                  <c:v>Напълно гарантирана</c:v>
                </c:pt>
                <c:pt idx="4">
                  <c:v>Не знам/ Не мога да преценя</c:v>
                </c:pt>
              </c:strCache>
            </c:strRef>
          </c:cat>
          <c:val>
            <c:numRef>
              <c:f>Sheet4!$B$1:$B$5</c:f>
              <c:numCache>
                <c:formatCode>0%</c:formatCode>
                <c:ptCount val="5"/>
                <c:pt idx="0">
                  <c:v>0.53</c:v>
                </c:pt>
                <c:pt idx="1">
                  <c:v>0.18</c:v>
                </c:pt>
                <c:pt idx="2">
                  <c:v>0.17</c:v>
                </c:pt>
                <c:pt idx="3">
                  <c:v>0.11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1-4ACA-B0FB-88979E1487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2371664"/>
        <c:axId val="412375600"/>
        <c:axId val="0"/>
      </c:bar3DChart>
      <c:catAx>
        <c:axId val="41237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375600"/>
        <c:crosses val="autoZero"/>
        <c:auto val="1"/>
        <c:lblAlgn val="ctr"/>
        <c:lblOffset val="100"/>
        <c:noMultiLvlLbl val="0"/>
      </c:catAx>
      <c:valAx>
        <c:axId val="412375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237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29" y="2945102"/>
            <a:ext cx="7290476" cy="1563784"/>
          </a:xfrm>
        </p:spPr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tx2">
                    <a:lumMod val="75000"/>
                  </a:schemeClr>
                </a:solidFill>
              </a:rPr>
              <a:t>Нагласи на българите спрямо ползването на банкови услуги</a:t>
            </a:r>
          </a:p>
        </p:txBody>
      </p:sp>
      <p:sp>
        <p:nvSpPr>
          <p:cNvPr id="13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259484" y="5025110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reeform 54">
            <a:extLst>
              <a:ext uri="{FF2B5EF4-FFF2-40B4-BE49-F238E27FC236}">
                <a16:creationId xmlns:a16="http://schemas.microsoft.com/office/drawing/2014/main" id="{64D69A75-2DC3-4941-8C1E-9BA139C29A4C}"/>
              </a:ext>
            </a:extLst>
          </p:cNvPr>
          <p:cNvSpPr/>
          <p:nvPr/>
        </p:nvSpPr>
        <p:spPr>
          <a:xfrm flipH="1">
            <a:off x="336979" y="5825073"/>
            <a:ext cx="3346050" cy="492443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Hexagon 2">
            <a:extLst>
              <a:ext uri="{FF2B5EF4-FFF2-40B4-BE49-F238E27FC236}">
                <a16:creationId xmlns:a16="http://schemas.microsoft.com/office/drawing/2014/main" id="{5010F09E-53A3-4B32-9DFE-82D589759C3F}"/>
              </a:ext>
            </a:extLst>
          </p:cNvPr>
          <p:cNvSpPr/>
          <p:nvPr/>
        </p:nvSpPr>
        <p:spPr>
          <a:xfrm rot="5400000">
            <a:off x="1226094" y="4243906"/>
            <a:ext cx="1123679" cy="968689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Hexagon 8">
            <a:extLst>
              <a:ext uri="{FF2B5EF4-FFF2-40B4-BE49-F238E27FC236}">
                <a16:creationId xmlns:a16="http://schemas.microsoft.com/office/drawing/2014/main" id="{B70F8B09-40FE-41E4-B822-9E558A21F714}"/>
              </a:ext>
            </a:extLst>
          </p:cNvPr>
          <p:cNvSpPr/>
          <p:nvPr/>
        </p:nvSpPr>
        <p:spPr>
          <a:xfrm rot="5400000">
            <a:off x="259484" y="3462702"/>
            <a:ext cx="1123679" cy="968689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Hexagon 11">
            <a:extLst>
              <a:ext uri="{FF2B5EF4-FFF2-40B4-BE49-F238E27FC236}">
                <a16:creationId xmlns:a16="http://schemas.microsoft.com/office/drawing/2014/main" id="{F93ADCE4-568F-4C14-A8AB-BCCBC18F2F9B}"/>
              </a:ext>
            </a:extLst>
          </p:cNvPr>
          <p:cNvSpPr/>
          <p:nvPr/>
        </p:nvSpPr>
        <p:spPr>
          <a:xfrm rot="5400000">
            <a:off x="1226094" y="2652722"/>
            <a:ext cx="1123679" cy="968689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Hexagon 9">
            <a:extLst>
              <a:ext uri="{FF2B5EF4-FFF2-40B4-BE49-F238E27FC236}">
                <a16:creationId xmlns:a16="http://schemas.microsoft.com/office/drawing/2014/main" id="{1E5843F9-D4F2-4844-AB47-930CD48A5E09}"/>
              </a:ext>
            </a:extLst>
          </p:cNvPr>
          <p:cNvSpPr/>
          <p:nvPr/>
        </p:nvSpPr>
        <p:spPr>
          <a:xfrm rot="5400000">
            <a:off x="259483" y="1908424"/>
            <a:ext cx="1123679" cy="96868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Hexagon 14">
            <a:extLst>
              <a:ext uri="{FF2B5EF4-FFF2-40B4-BE49-F238E27FC236}">
                <a16:creationId xmlns:a16="http://schemas.microsoft.com/office/drawing/2014/main" id="{8BD4AE81-A421-4C5E-8703-F3AB8BFF85CC}"/>
              </a:ext>
            </a:extLst>
          </p:cNvPr>
          <p:cNvSpPr/>
          <p:nvPr/>
        </p:nvSpPr>
        <p:spPr>
          <a:xfrm rot="5400000">
            <a:off x="1226094" y="1102968"/>
            <a:ext cx="1123679" cy="96868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203516" y="354146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359" y="398384"/>
            <a:ext cx="2796220" cy="12541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334" y="1790540"/>
            <a:ext cx="3346269" cy="761491"/>
          </a:xfrm>
          <a:prstGeom prst="rect">
            <a:avLst/>
          </a:prstGeom>
        </p:spPr>
      </p:pic>
      <p:sp>
        <p:nvSpPr>
          <p:cNvPr id="28" name="Freeform 59">
            <a:extLst>
              <a:ext uri="{FF2B5EF4-FFF2-40B4-BE49-F238E27FC236}">
                <a16:creationId xmlns:a16="http://schemas.microsoft.com/office/drawing/2014/main" id="{77F48A7F-0A0E-42BF-9473-6D21E449029E}"/>
              </a:ext>
            </a:extLst>
          </p:cNvPr>
          <p:cNvSpPr/>
          <p:nvPr/>
        </p:nvSpPr>
        <p:spPr>
          <a:xfrm>
            <a:off x="1249700" y="454225"/>
            <a:ext cx="3532344" cy="695325"/>
          </a:xfrm>
          <a:custGeom>
            <a:avLst/>
            <a:gdLst>
              <a:gd name="connsiteX0" fmla="*/ 0 w 2390775"/>
              <a:gd name="connsiteY0" fmla="*/ 695325 h 695325"/>
              <a:gd name="connsiteX1" fmla="*/ 314325 w 2390775"/>
              <a:gd name="connsiteY1" fmla="*/ 0 h 695325"/>
              <a:gd name="connsiteX2" fmla="*/ 2390775 w 2390775"/>
              <a:gd name="connsiteY2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0775" h="695325">
                <a:moveTo>
                  <a:pt x="0" y="695325"/>
                </a:moveTo>
                <a:lnTo>
                  <a:pt x="314325" y="0"/>
                </a:lnTo>
                <a:lnTo>
                  <a:pt x="2390775" y="0"/>
                </a:lnTo>
              </a:path>
            </a:pathLst>
          </a:cu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Freeform 58">
            <a:extLst>
              <a:ext uri="{FF2B5EF4-FFF2-40B4-BE49-F238E27FC236}">
                <a16:creationId xmlns:a16="http://schemas.microsoft.com/office/drawing/2014/main" id="{E59A9BC7-D99F-4BD2-9C24-D204228E4E54}"/>
              </a:ext>
            </a:extLst>
          </p:cNvPr>
          <p:cNvSpPr/>
          <p:nvPr/>
        </p:nvSpPr>
        <p:spPr>
          <a:xfrm>
            <a:off x="535577" y="2277788"/>
            <a:ext cx="2233749" cy="438729"/>
          </a:xfrm>
          <a:custGeom>
            <a:avLst/>
            <a:gdLst>
              <a:gd name="connsiteX0" fmla="*/ 0 w 3590925"/>
              <a:gd name="connsiteY0" fmla="*/ 1533525 h 1533525"/>
              <a:gd name="connsiteX1" fmla="*/ 685800 w 3590925"/>
              <a:gd name="connsiteY1" fmla="*/ 0 h 1533525"/>
              <a:gd name="connsiteX2" fmla="*/ 3590925 w 3590925"/>
              <a:gd name="connsiteY2" fmla="*/ 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0925" h="1533525">
                <a:moveTo>
                  <a:pt x="0" y="1533525"/>
                </a:moveTo>
                <a:lnTo>
                  <a:pt x="685800" y="0"/>
                </a:lnTo>
                <a:lnTo>
                  <a:pt x="3590925" y="0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Freeform 54">
            <a:extLst>
              <a:ext uri="{FF2B5EF4-FFF2-40B4-BE49-F238E27FC236}">
                <a16:creationId xmlns:a16="http://schemas.microsoft.com/office/drawing/2014/main" id="{64D69A75-2DC3-4941-8C1E-9BA139C29A4C}"/>
              </a:ext>
            </a:extLst>
          </p:cNvPr>
          <p:cNvSpPr/>
          <p:nvPr/>
        </p:nvSpPr>
        <p:spPr>
          <a:xfrm flipH="1">
            <a:off x="1303589" y="3465339"/>
            <a:ext cx="2497702" cy="492443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52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2">
            <a:extLst>
              <a:ext uri="{FF2B5EF4-FFF2-40B4-BE49-F238E27FC236}">
                <a16:creationId xmlns:a16="http://schemas.microsoft.com/office/drawing/2014/main" id="{5010F09E-53A3-4B32-9DFE-82D589759C3F}"/>
              </a:ext>
            </a:extLst>
          </p:cNvPr>
          <p:cNvSpPr/>
          <p:nvPr/>
        </p:nvSpPr>
        <p:spPr>
          <a:xfrm rot="5400000">
            <a:off x="7138937" y="5367583"/>
            <a:ext cx="1123679" cy="968689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Hexagon 8">
            <a:extLst>
              <a:ext uri="{FF2B5EF4-FFF2-40B4-BE49-F238E27FC236}">
                <a16:creationId xmlns:a16="http://schemas.microsoft.com/office/drawing/2014/main" id="{B70F8B09-40FE-41E4-B822-9E558A21F714}"/>
              </a:ext>
            </a:extLst>
          </p:cNvPr>
          <p:cNvSpPr/>
          <p:nvPr/>
        </p:nvSpPr>
        <p:spPr>
          <a:xfrm rot="5400000">
            <a:off x="5707858" y="5367584"/>
            <a:ext cx="1123679" cy="968689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Hexagon 11">
            <a:extLst>
              <a:ext uri="{FF2B5EF4-FFF2-40B4-BE49-F238E27FC236}">
                <a16:creationId xmlns:a16="http://schemas.microsoft.com/office/drawing/2014/main" id="{F93ADCE4-568F-4C14-A8AB-BCCBC18F2F9B}"/>
              </a:ext>
            </a:extLst>
          </p:cNvPr>
          <p:cNvSpPr/>
          <p:nvPr/>
        </p:nvSpPr>
        <p:spPr>
          <a:xfrm rot="5400000">
            <a:off x="2810375" y="5370052"/>
            <a:ext cx="1123679" cy="968689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Hexagon 9">
            <a:extLst>
              <a:ext uri="{FF2B5EF4-FFF2-40B4-BE49-F238E27FC236}">
                <a16:creationId xmlns:a16="http://schemas.microsoft.com/office/drawing/2014/main" id="{1E5843F9-D4F2-4844-AB47-930CD48A5E09}"/>
              </a:ext>
            </a:extLst>
          </p:cNvPr>
          <p:cNvSpPr/>
          <p:nvPr/>
        </p:nvSpPr>
        <p:spPr>
          <a:xfrm rot="5400000">
            <a:off x="4296150" y="5367585"/>
            <a:ext cx="1123679" cy="96868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Hexagon 14">
            <a:extLst>
              <a:ext uri="{FF2B5EF4-FFF2-40B4-BE49-F238E27FC236}">
                <a16:creationId xmlns:a16="http://schemas.microsoft.com/office/drawing/2014/main" id="{8BD4AE81-A421-4C5E-8703-F3AB8BFF85CC}"/>
              </a:ext>
            </a:extLst>
          </p:cNvPr>
          <p:cNvSpPr/>
          <p:nvPr/>
        </p:nvSpPr>
        <p:spPr>
          <a:xfrm rot="5400000">
            <a:off x="1526540" y="5370052"/>
            <a:ext cx="1123679" cy="96868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242705" y="5370052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780" y="5290090"/>
            <a:ext cx="2796220" cy="1254178"/>
          </a:xfrm>
          <a:prstGeom prst="rect">
            <a:avLst/>
          </a:prstGeom>
        </p:spPr>
      </p:pic>
      <p:sp>
        <p:nvSpPr>
          <p:cNvPr id="20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8477468" y="5367582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Контейнер за съдържание 2"/>
          <p:cNvSpPr txBox="1">
            <a:spLocks/>
          </p:cNvSpPr>
          <p:nvPr/>
        </p:nvSpPr>
        <p:spPr>
          <a:xfrm>
            <a:off x="227348" y="1267724"/>
            <a:ext cx="11737304" cy="44926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Реализация на изследването:          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Изследователски център „Тренд“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Размер на извадка:                            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100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6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  души на възраст 18+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Представителност:                            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Представително за население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то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 на България във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a typeface="Yu Gothic UI Light" panose="020B0300000000000000" pitchFamily="34" charset="-128"/>
              </a:rPr>
              <a:t>възрастовата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a typeface="Yu Gothic UI Light" panose="020B0300000000000000" pitchFamily="34" charset="-128"/>
              </a:rPr>
              <a:t>                                                                     категория 18+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j-lt"/>
              <a:ea typeface="Yu Gothic UI Light" panose="020B03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Метод на регистрация:                      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Пряко полустандартизирано интервю „лице в лице“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Период на провеждане:                       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04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-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11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.0</a:t>
            </a: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9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.2018 г.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Точност:                                                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j-lt"/>
                <a:ea typeface="Yu Gothic UI Light" panose="020B0300000000000000" pitchFamily="34" charset="-128"/>
              </a:rPr>
              <a:t>Максимална грешка ± 3.1%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pPr algn="l"/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Паспорт на проучването</a:t>
            </a:r>
          </a:p>
        </p:txBody>
      </p:sp>
    </p:spTree>
    <p:extLst>
      <p:ext uri="{BB962C8B-B14F-4D97-AF65-F5344CB8AC3E}">
        <p14:creationId xmlns:p14="http://schemas.microsoft.com/office/powerpoint/2010/main" val="185779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Вие лично имате ли банкова сметка?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bg-BG" sz="2000" i="1" dirty="0">
                <a:solidFill>
                  <a:schemeClr val="accent1">
                    <a:lumMod val="50000"/>
                  </a:schemeClr>
                </a:solidFill>
              </a:rPr>
              <a:t>Спонтанен отговор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829069"/>
              </p:ext>
            </p:extLst>
          </p:nvPr>
        </p:nvGraphicFramePr>
        <p:xfrm>
          <a:off x="605008" y="1920240"/>
          <a:ext cx="8987245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154" y="5656254"/>
            <a:ext cx="1891027" cy="848175"/>
          </a:xfrm>
          <a:prstGeom prst="rect">
            <a:avLst/>
          </a:prstGeom>
        </p:spPr>
      </p:pic>
      <p:grpSp>
        <p:nvGrpSpPr>
          <p:cNvPr id="28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8776367" y="4410255"/>
            <a:ext cx="2394857" cy="1840952"/>
            <a:chOff x="794796" y="1552872"/>
            <a:chExt cx="4243140" cy="4286977"/>
          </a:xfrm>
        </p:grpSpPr>
        <p:sp>
          <p:nvSpPr>
            <p:cNvPr id="29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32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Ползвате или не ползвате следните банкови услуги?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0" y="1136417"/>
            <a:ext cx="12192000" cy="419379"/>
          </a:xfrm>
        </p:spPr>
        <p:txBody>
          <a:bodyPr/>
          <a:lstStyle/>
          <a:p>
            <a:r>
              <a:rPr lang="bg-BG" sz="2000" i="1" dirty="0">
                <a:solidFill>
                  <a:schemeClr val="accent1">
                    <a:lumMod val="50000"/>
                  </a:schemeClr>
                </a:solidFill>
              </a:rPr>
              <a:t>Въпрос с предварително зададени опции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085132"/>
              </p:ext>
            </p:extLst>
          </p:nvPr>
        </p:nvGraphicFramePr>
        <p:xfrm>
          <a:off x="217994" y="1636940"/>
          <a:ext cx="10046678" cy="410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154" y="5656254"/>
            <a:ext cx="1891027" cy="848175"/>
          </a:xfrm>
          <a:prstGeom prst="rect">
            <a:avLst/>
          </a:prstGeom>
        </p:spPr>
      </p:pic>
      <p:grpSp>
        <p:nvGrpSpPr>
          <p:cNvPr id="32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8776367" y="4410255"/>
            <a:ext cx="2394857" cy="1840952"/>
            <a:chOff x="794796" y="1552872"/>
            <a:chExt cx="4243140" cy="4286977"/>
          </a:xfrm>
        </p:grpSpPr>
        <p:sp>
          <p:nvSpPr>
            <p:cNvPr id="33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56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448371"/>
            <a:ext cx="12192000" cy="775778"/>
          </a:xfrm>
        </p:spPr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Според вас банковите услуги, които ползвате, лесни ли са или трудни за ползване?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0" y="1515240"/>
            <a:ext cx="12192000" cy="419379"/>
          </a:xfrm>
        </p:spPr>
        <p:txBody>
          <a:bodyPr/>
          <a:lstStyle/>
          <a:p>
            <a:r>
              <a:rPr lang="bg-BG" sz="2000" i="1" dirty="0">
                <a:solidFill>
                  <a:schemeClr val="accent1">
                    <a:lumMod val="50000"/>
                  </a:schemeClr>
                </a:solidFill>
              </a:rPr>
              <a:t>Спонтанен отговор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365719"/>
              </p:ext>
            </p:extLst>
          </p:nvPr>
        </p:nvGraphicFramePr>
        <p:xfrm>
          <a:off x="0" y="1855114"/>
          <a:ext cx="9744891" cy="4121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154" y="5656254"/>
            <a:ext cx="1891027" cy="848175"/>
          </a:xfrm>
          <a:prstGeom prst="rect">
            <a:avLst/>
          </a:prstGeom>
        </p:spPr>
      </p:pic>
      <p:grpSp>
        <p:nvGrpSpPr>
          <p:cNvPr id="27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8776367" y="4410255"/>
            <a:ext cx="2394857" cy="1840952"/>
            <a:chOff x="794796" y="1552872"/>
            <a:chExt cx="4243140" cy="4286977"/>
          </a:xfrm>
        </p:grpSpPr>
        <p:sp>
          <p:nvSpPr>
            <p:cNvPr id="28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17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448371"/>
            <a:ext cx="12192000" cy="775778"/>
          </a:xfrm>
        </p:spPr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Според вас лично до каква степен е гарантирана сигурността на вашите сметки?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0" y="1638021"/>
            <a:ext cx="12192000" cy="419379"/>
          </a:xfrm>
        </p:spPr>
        <p:txBody>
          <a:bodyPr/>
          <a:lstStyle/>
          <a:p>
            <a:r>
              <a:rPr lang="bg-BG" sz="2000" i="1" dirty="0">
                <a:solidFill>
                  <a:schemeClr val="accent1">
                    <a:lumMod val="50000"/>
                  </a:schemeClr>
                </a:solidFill>
              </a:rPr>
              <a:t>Спонтанен отговор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282206"/>
              </p:ext>
            </p:extLst>
          </p:nvPr>
        </p:nvGraphicFramePr>
        <p:xfrm>
          <a:off x="-13062" y="1973121"/>
          <a:ext cx="9293259" cy="427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154" y="5656254"/>
            <a:ext cx="1891027" cy="848175"/>
          </a:xfrm>
          <a:prstGeom prst="rect">
            <a:avLst/>
          </a:prstGeom>
        </p:spPr>
      </p:pic>
      <p:grpSp>
        <p:nvGrpSpPr>
          <p:cNvPr id="28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8776367" y="4410255"/>
            <a:ext cx="2394857" cy="1840952"/>
            <a:chOff x="794796" y="1552872"/>
            <a:chExt cx="4243140" cy="4286977"/>
          </a:xfrm>
        </p:grpSpPr>
        <p:sp>
          <p:nvSpPr>
            <p:cNvPr id="29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79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154" y="5656254"/>
            <a:ext cx="1891027" cy="848175"/>
          </a:xfrm>
          <a:prstGeom prst="rect">
            <a:avLst/>
          </a:prstGeom>
        </p:spPr>
      </p:pic>
      <p:grpSp>
        <p:nvGrpSpPr>
          <p:cNvPr id="28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8776367" y="4410255"/>
            <a:ext cx="2394857" cy="1840952"/>
            <a:chOff x="794796" y="1552872"/>
            <a:chExt cx="4243140" cy="4286977"/>
          </a:xfrm>
        </p:grpSpPr>
        <p:sp>
          <p:nvSpPr>
            <p:cNvPr id="29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Заглавие 1"/>
          <p:cNvSpPr txBox="1">
            <a:spLocks/>
          </p:cNvSpPr>
          <p:nvPr/>
        </p:nvSpPr>
        <p:spPr>
          <a:xfrm>
            <a:off x="88134" y="3656205"/>
            <a:ext cx="2736304" cy="2748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Times New Roman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  <a:t>Адрес: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  <a:t>Телефон: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  <a:t>Имейл адрес: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entury Schoolbook"/>
                <a:ea typeface="+mj-ea"/>
                <a:cs typeface="Times New Roman" pitchFamily="18" charset="0"/>
              </a:rPr>
              <a:t>Сайт: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C5466"/>
              </a:solidFill>
              <a:effectLst/>
              <a:uLnTx/>
              <a:uFillTx/>
              <a:latin typeface="Century Schoolbook"/>
              <a:ea typeface="+mj-ea"/>
              <a:cs typeface="Times New Roman" pitchFamily="18" charset="0"/>
            </a:endParaRPr>
          </a:p>
        </p:txBody>
      </p:sp>
      <p:sp>
        <p:nvSpPr>
          <p:cNvPr id="13" name="Подзаглавие 2"/>
          <p:cNvSpPr txBox="1">
            <a:spLocks/>
          </p:cNvSpPr>
          <p:nvPr/>
        </p:nvSpPr>
        <p:spPr>
          <a:xfrm>
            <a:off x="2926854" y="3600373"/>
            <a:ext cx="5112568" cy="2748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гр. София, ул.  „Фредерик Жолио Кюри“ №20, ет. 14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+359 886 31 76 73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office@rctrend.bg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www.rctrend.bg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6423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324243" y="262474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8BD4AE81-A421-4C5E-8703-F3AB8BFF85CC}"/>
              </a:ext>
            </a:extLst>
          </p:cNvPr>
          <p:cNvSpPr/>
          <p:nvPr/>
        </p:nvSpPr>
        <p:spPr>
          <a:xfrm rot="5400000">
            <a:off x="1670231" y="262474"/>
            <a:ext cx="1123679" cy="96868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Hexagon 11">
            <a:extLst>
              <a:ext uri="{FF2B5EF4-FFF2-40B4-BE49-F238E27FC236}">
                <a16:creationId xmlns:a16="http://schemas.microsoft.com/office/drawing/2014/main" id="{F93ADCE4-568F-4C14-A8AB-BCCBC18F2F9B}"/>
              </a:ext>
            </a:extLst>
          </p:cNvPr>
          <p:cNvSpPr/>
          <p:nvPr/>
        </p:nvSpPr>
        <p:spPr>
          <a:xfrm rot="5400000">
            <a:off x="3016219" y="262473"/>
            <a:ext cx="1123679" cy="968689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Hexagon 9">
            <a:extLst>
              <a:ext uri="{FF2B5EF4-FFF2-40B4-BE49-F238E27FC236}">
                <a16:creationId xmlns:a16="http://schemas.microsoft.com/office/drawing/2014/main" id="{1E5843F9-D4F2-4844-AB47-930CD48A5E09}"/>
              </a:ext>
            </a:extLst>
          </p:cNvPr>
          <p:cNvSpPr/>
          <p:nvPr/>
        </p:nvSpPr>
        <p:spPr>
          <a:xfrm rot="5400000">
            <a:off x="4362207" y="262472"/>
            <a:ext cx="1123679" cy="96868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Hexagon 8">
            <a:extLst>
              <a:ext uri="{FF2B5EF4-FFF2-40B4-BE49-F238E27FC236}">
                <a16:creationId xmlns:a16="http://schemas.microsoft.com/office/drawing/2014/main" id="{B70F8B09-40FE-41E4-B822-9E558A21F714}"/>
              </a:ext>
            </a:extLst>
          </p:cNvPr>
          <p:cNvSpPr/>
          <p:nvPr/>
        </p:nvSpPr>
        <p:spPr>
          <a:xfrm rot="5400000">
            <a:off x="5708195" y="262472"/>
            <a:ext cx="1123679" cy="968689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Hexagon 2">
            <a:extLst>
              <a:ext uri="{FF2B5EF4-FFF2-40B4-BE49-F238E27FC236}">
                <a16:creationId xmlns:a16="http://schemas.microsoft.com/office/drawing/2014/main" id="{5010F09E-53A3-4B32-9DFE-82D589759C3F}"/>
              </a:ext>
            </a:extLst>
          </p:cNvPr>
          <p:cNvSpPr/>
          <p:nvPr/>
        </p:nvSpPr>
        <p:spPr>
          <a:xfrm rot="5400000">
            <a:off x="7054183" y="262472"/>
            <a:ext cx="1123679" cy="968689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8400171" y="262471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74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140</Words>
  <Application>Microsoft Office PowerPoint</Application>
  <PresentationFormat>Широк екран</PresentationFormat>
  <Paragraphs>20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3" baseType="lpstr">
      <vt:lpstr>Yu Gothic UI Light</vt:lpstr>
      <vt:lpstr>Arial</vt:lpstr>
      <vt:lpstr>Arial Unicode MS</vt:lpstr>
      <vt:lpstr>Century Schoolbook</vt:lpstr>
      <vt:lpstr>Times New Roman</vt:lpstr>
      <vt:lpstr>Office Theme</vt:lpstr>
      <vt:lpstr>Нагласи на българите спрямо ползването на банкови услуги</vt:lpstr>
      <vt:lpstr>Паспорт на проучването</vt:lpstr>
      <vt:lpstr>Вие лично имате ли банкова сметка?</vt:lpstr>
      <vt:lpstr>Ползвате или не ползвате следните банкови услуги?</vt:lpstr>
      <vt:lpstr>Според вас банковите услуги, които ползвате, лесни ли са или трудни за ползване?</vt:lpstr>
      <vt:lpstr>Според вас лично до каква степен е гарантирана сигурността на вашите сметки?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NPC</cp:lastModifiedBy>
  <cp:revision>31</cp:revision>
  <dcterms:created xsi:type="dcterms:W3CDTF">2018-02-18T19:39:47Z</dcterms:created>
  <dcterms:modified xsi:type="dcterms:W3CDTF">2018-09-25T11:58:54Z</dcterms:modified>
</cp:coreProperties>
</file>