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3" r:id="rId1"/>
  </p:sldMasterIdLst>
  <p:notesMasterIdLst>
    <p:notesMasterId r:id="rId16"/>
  </p:notesMasterIdLst>
  <p:sldIdLst>
    <p:sldId id="256" r:id="rId2"/>
    <p:sldId id="358" r:id="rId3"/>
    <p:sldId id="341" r:id="rId4"/>
    <p:sldId id="318" r:id="rId5"/>
    <p:sldId id="344" r:id="rId6"/>
    <p:sldId id="334" r:id="rId7"/>
    <p:sldId id="367" r:id="rId8"/>
    <p:sldId id="337" r:id="rId9"/>
    <p:sldId id="290" r:id="rId10"/>
    <p:sldId id="303" r:id="rId11"/>
    <p:sldId id="360" r:id="rId12"/>
    <p:sldId id="324" r:id="rId13"/>
    <p:sldId id="336" r:id="rId14"/>
    <p:sldId id="300" r:id="rId15"/>
  </p:sldIdLst>
  <p:sldSz cx="9144000" cy="6858000" type="overhead"/>
  <p:notesSz cx="6797675" cy="9926638"/>
  <p:defaultTextStyle>
    <a:defPPr>
      <a:defRPr lang="en-GB"/>
    </a:defPPr>
    <a:lvl1pPr algn="l" defTabSz="40163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665163" indent="-255588" algn="l" defTabSz="40163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025525" indent="-204788" algn="l" defTabSz="40163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435100" indent="-204788" algn="l" defTabSz="40163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46263" indent="-204788" algn="l" defTabSz="401638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0">
          <p15:clr>
            <a:srgbClr val="A4A3A4"/>
          </p15:clr>
        </p15:guide>
        <p15:guide id="2" pos="26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4" userDrawn="1">
          <p15:clr>
            <a:srgbClr val="A4A3A4"/>
          </p15:clr>
        </p15:guide>
        <p15:guide id="2" pos="19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0000"/>
    <a:srgbClr val="A37B45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4" autoAdjust="0"/>
    <p:restoredTop sz="90053" autoAdjust="0"/>
  </p:normalViewPr>
  <p:slideViewPr>
    <p:cSldViewPr>
      <p:cViewPr varScale="1">
        <p:scale>
          <a:sx n="78" d="100"/>
          <a:sy n="78" d="100"/>
        </p:scale>
        <p:origin x="1574" y="62"/>
      </p:cViewPr>
      <p:guideLst>
        <p:guide orient="horz" pos="1960"/>
        <p:guide pos="2613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CNFS01\redirection$\m.emanuilova\Documents\rabotni\FINTECH\insurance_a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639973548773783"/>
          <c:y val="0.28267418931742105"/>
          <c:w val="0.69483928651036997"/>
          <c:h val="0.56753288745389108"/>
        </c:manualLayout>
      </c:layout>
      <c:pie3DChart>
        <c:varyColors val="1"/>
        <c:ser>
          <c:idx val="0"/>
          <c:order val="0"/>
          <c:tx>
            <c:strRef>
              <c:f>Sheet1!$A$18</c:f>
              <c:strCache>
                <c:ptCount val="1"/>
                <c:pt idx="0">
                  <c:v>Застрахователни дружества, предлагащи FinTech продукт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9A6-4CC5-881F-4A89120C61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9A6-4CC5-881F-4A89120C61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9A6-4CC5-881F-4A89120C6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9A6-4CC5-881F-4A89120C61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9A6-4CC5-881F-4A89120C61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9A6-4CC5-881F-4A89120C619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9A6-4CC5-881F-4A89120C619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99A6-4CC5-881F-4A89120C6198}"/>
              </c:ext>
            </c:extLst>
          </c:dPt>
          <c:dLbls>
            <c:dLbl>
              <c:idx val="0"/>
              <c:layout>
                <c:manualLayout>
                  <c:x val="-3.9745192631178698E-2"/>
                  <c:y val="-3.35440671609158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A6-4CC5-881F-4A89120C6198}"/>
                </c:ext>
              </c:extLst>
            </c:dLbl>
            <c:dLbl>
              <c:idx val="1"/>
              <c:layout>
                <c:manualLayout>
                  <c:x val="9.9362981577946746E-3"/>
                  <c:y val="-0.13044915007022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A6-4CC5-881F-4A89120C6198}"/>
                </c:ext>
              </c:extLst>
            </c:dLbl>
            <c:dLbl>
              <c:idx val="2"/>
              <c:layout>
                <c:manualLayout>
                  <c:x val="-9.9362981577946746E-3"/>
                  <c:y val="-0.171447454378014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A6-4CC5-881F-4A89120C6198}"/>
                </c:ext>
              </c:extLst>
            </c:dLbl>
            <c:dLbl>
              <c:idx val="3"/>
              <c:layout>
                <c:manualLayout>
                  <c:x val="0"/>
                  <c:y val="-6.832971782891223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A6-4CC5-881F-4A89120C619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9A6-4CC5-881F-4A89120C6198}"/>
                </c:ext>
              </c:extLst>
            </c:dLbl>
            <c:dLbl>
              <c:idx val="5"/>
              <c:layout>
                <c:manualLayout>
                  <c:x val="0"/>
                  <c:y val="-8.57237271890071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A6-4CC5-881F-4A89120C6198}"/>
                </c:ext>
              </c:extLst>
            </c:dLbl>
            <c:dLbl>
              <c:idx val="6"/>
              <c:layout>
                <c:manualLayout>
                  <c:x val="2.2356670855038011E-2"/>
                  <c:y val="-8.94508457624423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A6-4CC5-881F-4A89120C6198}"/>
                </c:ext>
              </c:extLst>
            </c:dLbl>
            <c:dLbl>
              <c:idx val="7"/>
              <c:layout>
                <c:manualLayout>
                  <c:x val="5.4649639867870706E-2"/>
                  <c:y val="-4.8452541454656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A6-4CC5-881F-4A89120C61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Sheet1!$B$17:$I$17</c:f>
              <c:strCache>
                <c:ptCount val="8"/>
                <c:pt idx="0">
                  <c:v>статус полица</c:v>
                </c:pt>
                <c:pt idx="1">
                  <c:v>статус щета</c:v>
                </c:pt>
                <c:pt idx="2">
                  <c:v>проверка вноски по полица</c:v>
                </c:pt>
                <c:pt idx="3">
                  <c:v>плащане на вноски по полица</c:v>
                </c:pt>
                <c:pt idx="4">
                  <c:v>онлайн сключване на застраховки</c:v>
                </c:pt>
                <c:pt idx="5">
                  <c:v>подаване на претенция/известие за щета</c:v>
                </c:pt>
                <c:pt idx="6">
                  <c:v>заявка за консултант</c:v>
                </c:pt>
                <c:pt idx="7">
                  <c:v>мобилно приложение</c:v>
                </c:pt>
              </c:strCache>
            </c:strRef>
          </c:cat>
          <c:val>
            <c:numRef>
              <c:f>Sheet1!$B$18:$I$18</c:f>
              <c:numCache>
                <c:formatCode>General</c:formatCode>
                <c:ptCount val="8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2</c:v>
                </c:pt>
                <c:pt idx="4">
                  <c:v>8</c:v>
                </c:pt>
                <c:pt idx="5">
                  <c:v>3</c:v>
                </c:pt>
                <c:pt idx="6">
                  <c:v>1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A6-4CC5-881F-4A89120C6198}"/>
            </c:ext>
          </c:extLst>
        </c:ser>
        <c:ser>
          <c:idx val="1"/>
          <c:order val="1"/>
          <c:tx>
            <c:strRef>
              <c:f>Sheet1!$A$19</c:f>
              <c:strCache>
                <c:ptCount val="1"/>
                <c:pt idx="0">
                  <c:v>Застрахователни дружества (извадка - общо застраховане)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2-99A6-4CC5-881F-4A89120C61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99A6-4CC5-881F-4A89120C61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6-99A6-4CC5-881F-4A89120C6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8-99A6-4CC5-881F-4A89120C61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A-99A6-4CC5-881F-4A89120C61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C-99A6-4CC5-881F-4A89120C619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E-99A6-4CC5-881F-4A89120C619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20-99A6-4CC5-881F-4A89120C619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1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99A6-4CC5-881F-4A89120C619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99A6-4CC5-881F-4A89120C619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99A6-4CC5-881F-4A89120C619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8-99A6-4CC5-881F-4A89120C619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5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A-99A6-4CC5-881F-4A89120C619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6"/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C-99A6-4CC5-881F-4A89120C619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E-99A6-4CC5-881F-4A89120C61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0-99A6-4CC5-881F-4A89120C619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Sheet1!$B$17:$I$17</c:f>
              <c:strCache>
                <c:ptCount val="8"/>
                <c:pt idx="0">
                  <c:v>статус полица</c:v>
                </c:pt>
                <c:pt idx="1">
                  <c:v>статус щета</c:v>
                </c:pt>
                <c:pt idx="2">
                  <c:v>проверка вноски по полица</c:v>
                </c:pt>
                <c:pt idx="3">
                  <c:v>плащане на вноски по полица</c:v>
                </c:pt>
                <c:pt idx="4">
                  <c:v>онлайн сключване на застраховки</c:v>
                </c:pt>
                <c:pt idx="5">
                  <c:v>подаване на претенция/известие за щета</c:v>
                </c:pt>
                <c:pt idx="6">
                  <c:v>заявка за консултант</c:v>
                </c:pt>
                <c:pt idx="7">
                  <c:v>мобилно приложение</c:v>
                </c:pt>
              </c:strCache>
            </c:strRef>
          </c:cat>
          <c:val>
            <c:numRef>
              <c:f>Sheet1!$B$19:$I$19</c:f>
              <c:numCache>
                <c:formatCode>General</c:formatCode>
                <c:ptCount val="8"/>
                <c:pt idx="0">
                  <c:v>16</c:v>
                </c:pt>
                <c:pt idx="1">
                  <c:v>16</c:v>
                </c:pt>
                <c:pt idx="2">
                  <c:v>16</c:v>
                </c:pt>
                <c:pt idx="3">
                  <c:v>16</c:v>
                </c:pt>
                <c:pt idx="4">
                  <c:v>16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99A6-4CC5-881F-4A89120C619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Franklin Gothic Book" panose="020B05030201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AB51E-A740-4C1D-8D3A-B88BF6FF5818}" type="doc">
      <dgm:prSet loTypeId="urn:microsoft.com/office/officeart/2011/layout/TabLis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6970761-E4E3-4BCE-96D4-75B8EF56A9D2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84%</a:t>
          </a:r>
          <a:r>
            <a:rPr lang="en-US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bg-BG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анализ на данни</a:t>
          </a:r>
          <a:endParaRPr lang="en-US" sz="2000" dirty="0"/>
        </a:p>
      </dgm:t>
    </dgm:pt>
    <dgm:pt modelId="{4286FB35-E686-4F1A-A793-93BBC23D9528}" type="parTrans" cxnId="{F5749BF9-72CF-4DC7-84BE-45BDA622C6D6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3C2AEE4A-CBAC-42A1-A3F0-AD21825334DE}" type="sibTrans" cxnId="{F5749BF9-72CF-4DC7-84BE-45BDA622C6D6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E8A03724-79A9-444E-AB08-90DD598B78B9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33% </a:t>
          </a:r>
          <a:r>
            <a:rPr lang="bg-BG" sz="2000" b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изкуствен интелект</a:t>
          </a:r>
          <a:endParaRPr lang="en-US" sz="2000" dirty="0"/>
        </a:p>
      </dgm:t>
    </dgm:pt>
    <dgm:pt modelId="{0C38E883-3AED-4666-AC23-CB8F552026ED}" type="parTrans" cxnId="{ACA20800-6962-4681-BD59-E4DEE13B0726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27ACD530-18BE-47E1-BA1A-7EF4EE76A424}" type="sibTrans" cxnId="{ACA20800-6962-4681-BD59-E4DEE13B0726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95F37075-4E62-4186-B43A-32E53B367D0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33% </a:t>
          </a:r>
          <a:r>
            <a:rPr lang="en-US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киберсигурността</a:t>
          </a:r>
          <a:endParaRPr lang="en-US" sz="2000" dirty="0"/>
        </a:p>
      </dgm:t>
    </dgm:pt>
    <dgm:pt modelId="{9FD4C293-9178-4BCE-96F9-513113F75827}" type="parTrans" cxnId="{D266491A-655A-4820-B71C-026D59E97697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DF054851-AF06-4ACB-AB84-969CBA8FCAAC}" type="sibTrans" cxnId="{D266491A-655A-4820-B71C-026D59E97697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B10F0E79-2A7F-4248-927F-607BD774E8A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22% </a:t>
          </a:r>
          <a:r>
            <a:rPr lang="bg-BG" sz="2000" b="1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свързани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устройства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ускоряване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процесите</a:t>
          </a:r>
          <a:endParaRPr lang="en-US" sz="2000" dirty="0"/>
        </a:p>
      </dgm:t>
    </dgm:pt>
    <dgm:pt modelId="{3059C5BE-4990-49F4-BF8A-B387A04B4A13}" type="parTrans" cxnId="{717798E4-CC2E-4ADB-936D-738CC7AFAE5B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1E4A097F-B83C-408D-8BAE-C3038BFEFB43}" type="sibTrans" cxnId="{717798E4-CC2E-4ADB-936D-738CC7AFAE5B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F7EEC9C1-48F4-411D-907B-C1E412E81C19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11%</a:t>
          </a:r>
          <a:r>
            <a:rPr lang="en-US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 в биометрия</a:t>
          </a:r>
          <a:endParaRPr lang="en-US" sz="2000" dirty="0"/>
        </a:p>
      </dgm:t>
    </dgm:pt>
    <dgm:pt modelId="{1165B42F-9DD9-4DF0-9E8A-CFEA3513908F}" type="parTrans" cxnId="{90029DFC-6D6C-4A32-8DA0-DBAC56739125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C576C831-4C62-4429-B7BB-4C02E22D6469}" type="sibTrans" cxnId="{90029DFC-6D6C-4A32-8DA0-DBAC56739125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E2E1BF72-5B62-457D-86CC-070BBF60F87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2000" b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8%</a:t>
          </a:r>
          <a:r>
            <a:rPr lang="en-US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bg-BG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блокчейнтехнологии</a:t>
          </a:r>
          <a:endParaRPr lang="en-US" sz="2000" dirty="0"/>
        </a:p>
      </dgm:t>
    </dgm:pt>
    <dgm:pt modelId="{F278F94F-ED1E-4F18-9D34-3CFBC9ABE26D}" type="parTrans" cxnId="{587A5499-3955-4C6B-9E36-8FD31AE186E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0B2555F5-720F-4B97-AEEA-1A417C5A7F14}" type="sibTrans" cxnId="{587A5499-3955-4C6B-9E36-8FD31AE186E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BA40227D-C944-4A50-A0B0-C7DF57DF603E}">
      <dgm:prSet custT="1"/>
      <dgm:spPr/>
      <dgm:t>
        <a:bodyPr/>
        <a:lstStyle/>
        <a:p>
          <a:r>
            <a:rPr lang="en-US" sz="2000" b="1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12%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bg-BG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създаването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обществена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облачна</a:t>
          </a:r>
          <a:r>
            <a:rPr lang="en-US" sz="20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инфраструктура</a:t>
          </a:r>
          <a:endParaRPr lang="en-US" sz="2000" dirty="0">
            <a:latin typeface="Franklin Gothic Book" panose="020B05030201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E1147541-74BB-430D-97A0-9D258E4F3328}" type="sibTrans" cxnId="{60C88626-E01B-4820-8471-F27A6FCBCBE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3E749A20-818F-454A-8CFD-6887ED004634}" type="parTrans" cxnId="{60C88626-E01B-4820-8471-F27A6FCBCBE9}">
      <dgm:prSet/>
      <dgm:spPr/>
      <dgm:t>
        <a:bodyPr/>
        <a:lstStyle/>
        <a:p>
          <a:endParaRPr lang="en-US" sz="2000">
            <a:solidFill>
              <a:schemeClr val="bg1"/>
            </a:solidFill>
          </a:endParaRPr>
        </a:p>
      </dgm:t>
    </dgm:pt>
    <dgm:pt modelId="{C48923EE-8524-4882-8BF5-06C0F4E45087}" type="pres">
      <dgm:prSet presAssocID="{081AB51E-A740-4C1D-8D3A-B88BF6FF581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DFCE6A1A-37E2-43D5-AF28-AF027409A1AF}" type="pres">
      <dgm:prSet presAssocID="{86970761-E4E3-4BCE-96D4-75B8EF56A9D2}" presName="composite" presStyleCnt="0"/>
      <dgm:spPr/>
    </dgm:pt>
    <dgm:pt modelId="{D1CCE92E-4B33-4473-B0DB-2A8AB23A15AC}" type="pres">
      <dgm:prSet presAssocID="{86970761-E4E3-4BCE-96D4-75B8EF56A9D2}" presName="FirstChild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A3A3BA4D-F278-496C-B2EB-21E4254876DB}" type="pres">
      <dgm:prSet presAssocID="{86970761-E4E3-4BCE-96D4-75B8EF56A9D2}" presName="Parent" presStyleLbl="alignNode1" presStyleIdx="0" presStyleCnt="7" custScaleX="384615" custScaleY="106011">
        <dgm:presLayoutVars>
          <dgm:chMax val="3"/>
          <dgm:chPref val="3"/>
          <dgm:bulletEnabled val="1"/>
        </dgm:presLayoutVars>
      </dgm:prSet>
      <dgm:spPr/>
    </dgm:pt>
    <dgm:pt modelId="{0803EE63-B294-4C1D-AE68-E51EF69D2E97}" type="pres">
      <dgm:prSet presAssocID="{86970761-E4E3-4BCE-96D4-75B8EF56A9D2}" presName="Accent" presStyleLbl="parChTrans1D1" presStyleIdx="0" presStyleCnt="7"/>
      <dgm:spPr/>
    </dgm:pt>
    <dgm:pt modelId="{C64A5B39-2D6F-4F4A-B278-B27FFA46220C}" type="pres">
      <dgm:prSet presAssocID="{3C2AEE4A-CBAC-42A1-A3F0-AD21825334DE}" presName="sibTrans" presStyleCnt="0"/>
      <dgm:spPr/>
    </dgm:pt>
    <dgm:pt modelId="{05FBFFED-2A38-4258-AC37-ACDF800613F8}" type="pres">
      <dgm:prSet presAssocID="{E8A03724-79A9-444E-AB08-90DD598B78B9}" presName="composite" presStyleCnt="0"/>
      <dgm:spPr/>
    </dgm:pt>
    <dgm:pt modelId="{8238DC36-30FA-4CFB-92B4-20E35A70D7AA}" type="pres">
      <dgm:prSet presAssocID="{E8A03724-79A9-444E-AB08-90DD598B78B9}" presName="First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86E10D6B-60E0-412B-A8CA-25A7D4E6A294}" type="pres">
      <dgm:prSet presAssocID="{E8A03724-79A9-444E-AB08-90DD598B78B9}" presName="Parent" presStyleLbl="alignNode1" presStyleIdx="1" presStyleCnt="7" custScaleX="384615" custScaleY="135514">
        <dgm:presLayoutVars>
          <dgm:chMax val="3"/>
          <dgm:chPref val="3"/>
          <dgm:bulletEnabled val="1"/>
        </dgm:presLayoutVars>
      </dgm:prSet>
      <dgm:spPr/>
    </dgm:pt>
    <dgm:pt modelId="{E78659E6-65BE-4BCF-BF23-2C2376199ED4}" type="pres">
      <dgm:prSet presAssocID="{E8A03724-79A9-444E-AB08-90DD598B78B9}" presName="Accent" presStyleLbl="parChTrans1D1" presStyleIdx="1" presStyleCnt="7"/>
      <dgm:spPr/>
    </dgm:pt>
    <dgm:pt modelId="{7D3D3AFB-820C-43A8-9F5D-60F9C2B2ECD0}" type="pres">
      <dgm:prSet presAssocID="{27ACD530-18BE-47E1-BA1A-7EF4EE76A424}" presName="sibTrans" presStyleCnt="0"/>
      <dgm:spPr/>
    </dgm:pt>
    <dgm:pt modelId="{0E950EA4-F4C5-4244-91F9-DC3BEE02341E}" type="pres">
      <dgm:prSet presAssocID="{95F37075-4E62-4186-B43A-32E53B367D00}" presName="composite" presStyleCnt="0"/>
      <dgm:spPr/>
    </dgm:pt>
    <dgm:pt modelId="{67931BEC-86AD-4CC4-AEB1-B96BC04CA363}" type="pres">
      <dgm:prSet presAssocID="{95F37075-4E62-4186-B43A-32E53B367D00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5B553145-33FA-4310-80FE-2FF644C407D5}" type="pres">
      <dgm:prSet presAssocID="{95F37075-4E62-4186-B43A-32E53B367D00}" presName="Parent" presStyleLbl="alignNode1" presStyleIdx="2" presStyleCnt="7" custScaleX="384615">
        <dgm:presLayoutVars>
          <dgm:chMax val="3"/>
          <dgm:chPref val="3"/>
          <dgm:bulletEnabled val="1"/>
        </dgm:presLayoutVars>
      </dgm:prSet>
      <dgm:spPr/>
    </dgm:pt>
    <dgm:pt modelId="{D5AC7D67-9D07-4D62-9499-8683FE3B3BDB}" type="pres">
      <dgm:prSet presAssocID="{95F37075-4E62-4186-B43A-32E53B367D00}" presName="Accent" presStyleLbl="parChTrans1D1" presStyleIdx="2" presStyleCnt="7"/>
      <dgm:spPr/>
    </dgm:pt>
    <dgm:pt modelId="{2C30304F-0D82-4926-B8FF-0AA8B2000D40}" type="pres">
      <dgm:prSet presAssocID="{DF054851-AF06-4ACB-AB84-969CBA8FCAAC}" presName="sibTrans" presStyleCnt="0"/>
      <dgm:spPr/>
    </dgm:pt>
    <dgm:pt modelId="{0421D822-B069-4FE7-832F-C5CA0D1D1147}" type="pres">
      <dgm:prSet presAssocID="{B10F0E79-2A7F-4248-927F-607BD774E8AE}" presName="composite" presStyleCnt="0"/>
      <dgm:spPr/>
    </dgm:pt>
    <dgm:pt modelId="{D900C1B2-D8EF-4B6A-B298-1CD3A78D11B7}" type="pres">
      <dgm:prSet presAssocID="{B10F0E79-2A7F-4248-927F-607BD774E8AE}" presName="First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83099034-AA21-46CB-9EE7-79AECBCC4E6E}" type="pres">
      <dgm:prSet presAssocID="{B10F0E79-2A7F-4248-927F-607BD774E8AE}" presName="Parent" presStyleLbl="alignNode1" presStyleIdx="3" presStyleCnt="7" custScaleX="384615" custScaleY="144001">
        <dgm:presLayoutVars>
          <dgm:chMax val="3"/>
          <dgm:chPref val="3"/>
          <dgm:bulletEnabled val="1"/>
        </dgm:presLayoutVars>
      </dgm:prSet>
      <dgm:spPr/>
    </dgm:pt>
    <dgm:pt modelId="{660381E8-EF58-43E8-95F0-7C5996887748}" type="pres">
      <dgm:prSet presAssocID="{B10F0E79-2A7F-4248-927F-607BD774E8AE}" presName="Accent" presStyleLbl="parChTrans1D1" presStyleIdx="3" presStyleCnt="7"/>
      <dgm:spPr/>
    </dgm:pt>
    <dgm:pt modelId="{A8CE6274-4B86-4834-94B8-F4619A676489}" type="pres">
      <dgm:prSet presAssocID="{1E4A097F-B83C-408D-8BAE-C3038BFEFB43}" presName="sibTrans" presStyleCnt="0"/>
      <dgm:spPr/>
    </dgm:pt>
    <dgm:pt modelId="{3C03475E-FF1F-4F5E-AA72-7A03219B103B}" type="pres">
      <dgm:prSet presAssocID="{BA40227D-C944-4A50-A0B0-C7DF57DF603E}" presName="composite" presStyleCnt="0"/>
      <dgm:spPr/>
    </dgm:pt>
    <dgm:pt modelId="{EAB6A9A2-A5E2-4BAF-BC72-A50029B5D80D}" type="pres">
      <dgm:prSet presAssocID="{BA40227D-C944-4A50-A0B0-C7DF57DF603E}" presName="FirstChild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167B27F5-4F50-4EB7-95F5-926CA4C483C8}" type="pres">
      <dgm:prSet presAssocID="{BA40227D-C944-4A50-A0B0-C7DF57DF603E}" presName="Parent" presStyleLbl="alignNode1" presStyleIdx="4" presStyleCnt="7" custScaleX="384615" custScaleY="135611">
        <dgm:presLayoutVars>
          <dgm:chMax val="3"/>
          <dgm:chPref val="3"/>
          <dgm:bulletEnabled val="1"/>
        </dgm:presLayoutVars>
      </dgm:prSet>
      <dgm:spPr/>
    </dgm:pt>
    <dgm:pt modelId="{2160F545-438F-41F1-B13E-0AE6E4F066BC}" type="pres">
      <dgm:prSet presAssocID="{BA40227D-C944-4A50-A0B0-C7DF57DF603E}" presName="Accent" presStyleLbl="parChTrans1D1" presStyleIdx="4" presStyleCnt="7"/>
      <dgm:spPr/>
    </dgm:pt>
    <dgm:pt modelId="{47E6EC32-A333-458F-95A5-F13DBC94A0B7}" type="pres">
      <dgm:prSet presAssocID="{E1147541-74BB-430D-97A0-9D258E4F3328}" presName="sibTrans" presStyleCnt="0"/>
      <dgm:spPr/>
    </dgm:pt>
    <dgm:pt modelId="{30C10062-B827-40F4-9A6E-4AED2159A8EB}" type="pres">
      <dgm:prSet presAssocID="{F7EEC9C1-48F4-411D-907B-C1E412E81C19}" presName="composite" presStyleCnt="0"/>
      <dgm:spPr/>
    </dgm:pt>
    <dgm:pt modelId="{C52CA7C2-74C9-4FCE-B5E6-77779D420B84}" type="pres">
      <dgm:prSet presAssocID="{F7EEC9C1-48F4-411D-907B-C1E412E81C19}" presName="FirstChild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776C6FEC-4D1D-4508-B960-CA922A64B9DA}" type="pres">
      <dgm:prSet presAssocID="{F7EEC9C1-48F4-411D-907B-C1E412E81C19}" presName="Parent" presStyleLbl="alignNode1" presStyleIdx="5" presStyleCnt="7" custScaleX="384615" custScaleY="127315">
        <dgm:presLayoutVars>
          <dgm:chMax val="3"/>
          <dgm:chPref val="3"/>
          <dgm:bulletEnabled val="1"/>
        </dgm:presLayoutVars>
      </dgm:prSet>
      <dgm:spPr/>
    </dgm:pt>
    <dgm:pt modelId="{DB1C0E79-5347-483D-A5E7-5A6776F9814B}" type="pres">
      <dgm:prSet presAssocID="{F7EEC9C1-48F4-411D-907B-C1E412E81C19}" presName="Accent" presStyleLbl="parChTrans1D1" presStyleIdx="5" presStyleCnt="7"/>
      <dgm:spPr/>
    </dgm:pt>
    <dgm:pt modelId="{6BBFB054-BBB4-4D8E-A46B-20FFD6814646}" type="pres">
      <dgm:prSet presAssocID="{C576C831-4C62-4429-B7BB-4C02E22D6469}" presName="sibTrans" presStyleCnt="0"/>
      <dgm:spPr/>
    </dgm:pt>
    <dgm:pt modelId="{840A59E1-AA9D-4027-AE6E-1874DB9E09EE}" type="pres">
      <dgm:prSet presAssocID="{E2E1BF72-5B62-457D-86CC-070BBF60F87F}" presName="composite" presStyleCnt="0"/>
      <dgm:spPr/>
    </dgm:pt>
    <dgm:pt modelId="{BD0BB20C-A0E2-48A7-81BC-3B5C4C676658}" type="pres">
      <dgm:prSet presAssocID="{E2E1BF72-5B62-457D-86CC-070BBF60F87F}" presName="FirstChild" presStyleLbl="revTx" presStyleIdx="6" presStyleCnt="7">
        <dgm:presLayoutVars>
          <dgm:chMax val="0"/>
          <dgm:chPref val="0"/>
          <dgm:bulletEnabled val="1"/>
        </dgm:presLayoutVars>
      </dgm:prSet>
      <dgm:spPr/>
    </dgm:pt>
    <dgm:pt modelId="{8E8AE24F-2B94-462D-B2F0-EDD236E8D9C9}" type="pres">
      <dgm:prSet presAssocID="{E2E1BF72-5B62-457D-86CC-070BBF60F87F}" presName="Parent" presStyleLbl="alignNode1" presStyleIdx="6" presStyleCnt="7" custScaleX="384615" custScaleY="146415">
        <dgm:presLayoutVars>
          <dgm:chMax val="3"/>
          <dgm:chPref val="3"/>
          <dgm:bulletEnabled val="1"/>
        </dgm:presLayoutVars>
      </dgm:prSet>
      <dgm:spPr/>
    </dgm:pt>
    <dgm:pt modelId="{7D877EE1-A11D-4A63-9770-0280E806FA9A}" type="pres">
      <dgm:prSet presAssocID="{E2E1BF72-5B62-457D-86CC-070BBF60F87F}" presName="Accent" presStyleLbl="parChTrans1D1" presStyleIdx="6" presStyleCnt="7"/>
      <dgm:spPr/>
    </dgm:pt>
  </dgm:ptLst>
  <dgm:cxnLst>
    <dgm:cxn modelId="{ACA20800-6962-4681-BD59-E4DEE13B0726}" srcId="{081AB51E-A740-4C1D-8D3A-B88BF6FF5818}" destId="{E8A03724-79A9-444E-AB08-90DD598B78B9}" srcOrd="1" destOrd="0" parTransId="{0C38E883-3AED-4666-AC23-CB8F552026ED}" sibTransId="{27ACD530-18BE-47E1-BA1A-7EF4EE76A424}"/>
    <dgm:cxn modelId="{45B1DB14-921E-4A98-8995-9966B27ACDE2}" type="presOf" srcId="{BA40227D-C944-4A50-A0B0-C7DF57DF603E}" destId="{167B27F5-4F50-4EB7-95F5-926CA4C483C8}" srcOrd="0" destOrd="0" presId="urn:microsoft.com/office/officeart/2011/layout/TabList"/>
    <dgm:cxn modelId="{D266491A-655A-4820-B71C-026D59E97697}" srcId="{081AB51E-A740-4C1D-8D3A-B88BF6FF5818}" destId="{95F37075-4E62-4186-B43A-32E53B367D00}" srcOrd="2" destOrd="0" parTransId="{9FD4C293-9178-4BCE-96F9-513113F75827}" sibTransId="{DF054851-AF06-4ACB-AB84-969CBA8FCAAC}"/>
    <dgm:cxn modelId="{B407A21F-B839-41CE-BB32-C3A16E19F5A9}" type="presOf" srcId="{081AB51E-A740-4C1D-8D3A-B88BF6FF5818}" destId="{C48923EE-8524-4882-8BF5-06C0F4E45087}" srcOrd="0" destOrd="0" presId="urn:microsoft.com/office/officeart/2011/layout/TabList"/>
    <dgm:cxn modelId="{60C88626-E01B-4820-8471-F27A6FCBCBE9}" srcId="{081AB51E-A740-4C1D-8D3A-B88BF6FF5818}" destId="{BA40227D-C944-4A50-A0B0-C7DF57DF603E}" srcOrd="4" destOrd="0" parTransId="{3E749A20-818F-454A-8CFD-6887ED004634}" sibTransId="{E1147541-74BB-430D-97A0-9D258E4F3328}"/>
    <dgm:cxn modelId="{25F6E433-C2EF-447C-A0F9-AC8199DB36A6}" type="presOf" srcId="{E2E1BF72-5B62-457D-86CC-070BBF60F87F}" destId="{8E8AE24F-2B94-462D-B2F0-EDD236E8D9C9}" srcOrd="0" destOrd="0" presId="urn:microsoft.com/office/officeart/2011/layout/TabList"/>
    <dgm:cxn modelId="{0134733B-0E60-450D-8220-B37E19361FC0}" type="presOf" srcId="{95F37075-4E62-4186-B43A-32E53B367D00}" destId="{5B553145-33FA-4310-80FE-2FF644C407D5}" srcOrd="0" destOrd="0" presId="urn:microsoft.com/office/officeart/2011/layout/TabList"/>
    <dgm:cxn modelId="{9441F468-3FEE-46EC-8CD3-50B91A5D0B6B}" type="presOf" srcId="{86970761-E4E3-4BCE-96D4-75B8EF56A9D2}" destId="{A3A3BA4D-F278-496C-B2EB-21E4254876DB}" srcOrd="0" destOrd="0" presId="urn:microsoft.com/office/officeart/2011/layout/TabList"/>
    <dgm:cxn modelId="{5274834A-2275-43B2-9A86-D425480E1FF4}" type="presOf" srcId="{F7EEC9C1-48F4-411D-907B-C1E412E81C19}" destId="{776C6FEC-4D1D-4508-B960-CA922A64B9DA}" srcOrd="0" destOrd="0" presId="urn:microsoft.com/office/officeart/2011/layout/TabList"/>
    <dgm:cxn modelId="{54734358-223A-48D7-96D2-982715FBC806}" type="presOf" srcId="{E8A03724-79A9-444E-AB08-90DD598B78B9}" destId="{86E10D6B-60E0-412B-A8CA-25A7D4E6A294}" srcOrd="0" destOrd="0" presId="urn:microsoft.com/office/officeart/2011/layout/TabList"/>
    <dgm:cxn modelId="{7C570F7D-3342-4F35-B4B6-273B36750FB1}" type="presOf" srcId="{B10F0E79-2A7F-4248-927F-607BD774E8AE}" destId="{83099034-AA21-46CB-9EE7-79AECBCC4E6E}" srcOrd="0" destOrd="0" presId="urn:microsoft.com/office/officeart/2011/layout/TabList"/>
    <dgm:cxn modelId="{587A5499-3955-4C6B-9E36-8FD31AE186E9}" srcId="{081AB51E-A740-4C1D-8D3A-B88BF6FF5818}" destId="{E2E1BF72-5B62-457D-86CC-070BBF60F87F}" srcOrd="6" destOrd="0" parTransId="{F278F94F-ED1E-4F18-9D34-3CFBC9ABE26D}" sibTransId="{0B2555F5-720F-4B97-AEEA-1A417C5A7F14}"/>
    <dgm:cxn modelId="{717798E4-CC2E-4ADB-936D-738CC7AFAE5B}" srcId="{081AB51E-A740-4C1D-8D3A-B88BF6FF5818}" destId="{B10F0E79-2A7F-4248-927F-607BD774E8AE}" srcOrd="3" destOrd="0" parTransId="{3059C5BE-4990-49F4-BF8A-B387A04B4A13}" sibTransId="{1E4A097F-B83C-408D-8BAE-C3038BFEFB43}"/>
    <dgm:cxn modelId="{F5749BF9-72CF-4DC7-84BE-45BDA622C6D6}" srcId="{081AB51E-A740-4C1D-8D3A-B88BF6FF5818}" destId="{86970761-E4E3-4BCE-96D4-75B8EF56A9D2}" srcOrd="0" destOrd="0" parTransId="{4286FB35-E686-4F1A-A793-93BBC23D9528}" sibTransId="{3C2AEE4A-CBAC-42A1-A3F0-AD21825334DE}"/>
    <dgm:cxn modelId="{90029DFC-6D6C-4A32-8DA0-DBAC56739125}" srcId="{081AB51E-A740-4C1D-8D3A-B88BF6FF5818}" destId="{F7EEC9C1-48F4-411D-907B-C1E412E81C19}" srcOrd="5" destOrd="0" parTransId="{1165B42F-9DD9-4DF0-9E8A-CFEA3513908F}" sibTransId="{C576C831-4C62-4429-B7BB-4C02E22D6469}"/>
    <dgm:cxn modelId="{D476CDA7-23E9-49BF-97B6-6E55A0DFB275}" type="presParOf" srcId="{C48923EE-8524-4882-8BF5-06C0F4E45087}" destId="{DFCE6A1A-37E2-43D5-AF28-AF027409A1AF}" srcOrd="0" destOrd="0" presId="urn:microsoft.com/office/officeart/2011/layout/TabList"/>
    <dgm:cxn modelId="{D6C3049A-AC81-4ABA-92AA-727A403568B4}" type="presParOf" srcId="{DFCE6A1A-37E2-43D5-AF28-AF027409A1AF}" destId="{D1CCE92E-4B33-4473-B0DB-2A8AB23A15AC}" srcOrd="0" destOrd="0" presId="urn:microsoft.com/office/officeart/2011/layout/TabList"/>
    <dgm:cxn modelId="{CA134D4A-70CB-44FD-AAE0-8D877F310CE4}" type="presParOf" srcId="{DFCE6A1A-37E2-43D5-AF28-AF027409A1AF}" destId="{A3A3BA4D-F278-496C-B2EB-21E4254876DB}" srcOrd="1" destOrd="0" presId="urn:microsoft.com/office/officeart/2011/layout/TabList"/>
    <dgm:cxn modelId="{0A1D4BA8-F483-485B-9783-80E491EEF9B2}" type="presParOf" srcId="{DFCE6A1A-37E2-43D5-AF28-AF027409A1AF}" destId="{0803EE63-B294-4C1D-AE68-E51EF69D2E97}" srcOrd="2" destOrd="0" presId="urn:microsoft.com/office/officeart/2011/layout/TabList"/>
    <dgm:cxn modelId="{6AB8462E-2D88-44B3-8893-9C9B72A687EE}" type="presParOf" srcId="{C48923EE-8524-4882-8BF5-06C0F4E45087}" destId="{C64A5B39-2D6F-4F4A-B278-B27FFA46220C}" srcOrd="1" destOrd="0" presId="urn:microsoft.com/office/officeart/2011/layout/TabList"/>
    <dgm:cxn modelId="{1C6F0932-1355-4C1E-96D3-1CAB6D822529}" type="presParOf" srcId="{C48923EE-8524-4882-8BF5-06C0F4E45087}" destId="{05FBFFED-2A38-4258-AC37-ACDF800613F8}" srcOrd="2" destOrd="0" presId="urn:microsoft.com/office/officeart/2011/layout/TabList"/>
    <dgm:cxn modelId="{D7F1D681-FC3E-4FFC-AB02-218ECE351D55}" type="presParOf" srcId="{05FBFFED-2A38-4258-AC37-ACDF800613F8}" destId="{8238DC36-30FA-4CFB-92B4-20E35A70D7AA}" srcOrd="0" destOrd="0" presId="urn:microsoft.com/office/officeart/2011/layout/TabList"/>
    <dgm:cxn modelId="{65CBB542-843C-4B4E-B580-14EB1D2C8890}" type="presParOf" srcId="{05FBFFED-2A38-4258-AC37-ACDF800613F8}" destId="{86E10D6B-60E0-412B-A8CA-25A7D4E6A294}" srcOrd="1" destOrd="0" presId="urn:microsoft.com/office/officeart/2011/layout/TabList"/>
    <dgm:cxn modelId="{985764A2-EA2A-4290-A3C1-25E366B77162}" type="presParOf" srcId="{05FBFFED-2A38-4258-AC37-ACDF800613F8}" destId="{E78659E6-65BE-4BCF-BF23-2C2376199ED4}" srcOrd="2" destOrd="0" presId="urn:microsoft.com/office/officeart/2011/layout/TabList"/>
    <dgm:cxn modelId="{774A6AC5-908E-4D28-B202-1C76BBEE104C}" type="presParOf" srcId="{C48923EE-8524-4882-8BF5-06C0F4E45087}" destId="{7D3D3AFB-820C-43A8-9F5D-60F9C2B2ECD0}" srcOrd="3" destOrd="0" presId="urn:microsoft.com/office/officeart/2011/layout/TabList"/>
    <dgm:cxn modelId="{4EB1C78D-15EC-42E3-8B84-543F98635E7E}" type="presParOf" srcId="{C48923EE-8524-4882-8BF5-06C0F4E45087}" destId="{0E950EA4-F4C5-4244-91F9-DC3BEE02341E}" srcOrd="4" destOrd="0" presId="urn:microsoft.com/office/officeart/2011/layout/TabList"/>
    <dgm:cxn modelId="{2BE557AB-6704-4F4B-88A9-018D25A2F7CC}" type="presParOf" srcId="{0E950EA4-F4C5-4244-91F9-DC3BEE02341E}" destId="{67931BEC-86AD-4CC4-AEB1-B96BC04CA363}" srcOrd="0" destOrd="0" presId="urn:microsoft.com/office/officeart/2011/layout/TabList"/>
    <dgm:cxn modelId="{CC94D74E-E3AE-465D-BCDA-EF573ADD7570}" type="presParOf" srcId="{0E950EA4-F4C5-4244-91F9-DC3BEE02341E}" destId="{5B553145-33FA-4310-80FE-2FF644C407D5}" srcOrd="1" destOrd="0" presId="urn:microsoft.com/office/officeart/2011/layout/TabList"/>
    <dgm:cxn modelId="{49F586FC-1277-484F-8C86-AE9DEC081F80}" type="presParOf" srcId="{0E950EA4-F4C5-4244-91F9-DC3BEE02341E}" destId="{D5AC7D67-9D07-4D62-9499-8683FE3B3BDB}" srcOrd="2" destOrd="0" presId="urn:microsoft.com/office/officeart/2011/layout/TabList"/>
    <dgm:cxn modelId="{A5B316E6-7FEA-4360-910D-0F7DB1B20392}" type="presParOf" srcId="{C48923EE-8524-4882-8BF5-06C0F4E45087}" destId="{2C30304F-0D82-4926-B8FF-0AA8B2000D40}" srcOrd="5" destOrd="0" presId="urn:microsoft.com/office/officeart/2011/layout/TabList"/>
    <dgm:cxn modelId="{9C436EF9-C517-4CD7-91D1-D19BB6B1CE67}" type="presParOf" srcId="{C48923EE-8524-4882-8BF5-06C0F4E45087}" destId="{0421D822-B069-4FE7-832F-C5CA0D1D1147}" srcOrd="6" destOrd="0" presId="urn:microsoft.com/office/officeart/2011/layout/TabList"/>
    <dgm:cxn modelId="{6EEE73B1-4833-43F8-817B-C42ABC4F6897}" type="presParOf" srcId="{0421D822-B069-4FE7-832F-C5CA0D1D1147}" destId="{D900C1B2-D8EF-4B6A-B298-1CD3A78D11B7}" srcOrd="0" destOrd="0" presId="urn:microsoft.com/office/officeart/2011/layout/TabList"/>
    <dgm:cxn modelId="{8C6A2F21-E8CB-4064-866D-1F9D79CB7158}" type="presParOf" srcId="{0421D822-B069-4FE7-832F-C5CA0D1D1147}" destId="{83099034-AA21-46CB-9EE7-79AECBCC4E6E}" srcOrd="1" destOrd="0" presId="urn:microsoft.com/office/officeart/2011/layout/TabList"/>
    <dgm:cxn modelId="{D990AFA8-E08B-4E50-ABC1-DD391704DEB6}" type="presParOf" srcId="{0421D822-B069-4FE7-832F-C5CA0D1D1147}" destId="{660381E8-EF58-43E8-95F0-7C5996887748}" srcOrd="2" destOrd="0" presId="urn:microsoft.com/office/officeart/2011/layout/TabList"/>
    <dgm:cxn modelId="{898C905D-6A48-4539-B24C-80D7D17EF08F}" type="presParOf" srcId="{C48923EE-8524-4882-8BF5-06C0F4E45087}" destId="{A8CE6274-4B86-4834-94B8-F4619A676489}" srcOrd="7" destOrd="0" presId="urn:microsoft.com/office/officeart/2011/layout/TabList"/>
    <dgm:cxn modelId="{DC9DF508-DCD8-4F47-BEFC-5325EA87071F}" type="presParOf" srcId="{C48923EE-8524-4882-8BF5-06C0F4E45087}" destId="{3C03475E-FF1F-4F5E-AA72-7A03219B103B}" srcOrd="8" destOrd="0" presId="urn:microsoft.com/office/officeart/2011/layout/TabList"/>
    <dgm:cxn modelId="{79E9B2B3-78D1-45C0-BA36-510E4C6F9941}" type="presParOf" srcId="{3C03475E-FF1F-4F5E-AA72-7A03219B103B}" destId="{EAB6A9A2-A5E2-4BAF-BC72-A50029B5D80D}" srcOrd="0" destOrd="0" presId="urn:microsoft.com/office/officeart/2011/layout/TabList"/>
    <dgm:cxn modelId="{25C0A7F1-D523-488A-B253-29FAC491D9F4}" type="presParOf" srcId="{3C03475E-FF1F-4F5E-AA72-7A03219B103B}" destId="{167B27F5-4F50-4EB7-95F5-926CA4C483C8}" srcOrd="1" destOrd="0" presId="urn:microsoft.com/office/officeart/2011/layout/TabList"/>
    <dgm:cxn modelId="{C9BEEF02-8D07-4951-B53A-6C35678E041B}" type="presParOf" srcId="{3C03475E-FF1F-4F5E-AA72-7A03219B103B}" destId="{2160F545-438F-41F1-B13E-0AE6E4F066BC}" srcOrd="2" destOrd="0" presId="urn:microsoft.com/office/officeart/2011/layout/TabList"/>
    <dgm:cxn modelId="{40291C78-3126-4BA1-AA43-CA92FA0744BD}" type="presParOf" srcId="{C48923EE-8524-4882-8BF5-06C0F4E45087}" destId="{47E6EC32-A333-458F-95A5-F13DBC94A0B7}" srcOrd="9" destOrd="0" presId="urn:microsoft.com/office/officeart/2011/layout/TabList"/>
    <dgm:cxn modelId="{25567B32-AC63-4896-9521-8C37E9570460}" type="presParOf" srcId="{C48923EE-8524-4882-8BF5-06C0F4E45087}" destId="{30C10062-B827-40F4-9A6E-4AED2159A8EB}" srcOrd="10" destOrd="0" presId="urn:microsoft.com/office/officeart/2011/layout/TabList"/>
    <dgm:cxn modelId="{5D97A13D-7357-486B-9E88-F18B6E043E83}" type="presParOf" srcId="{30C10062-B827-40F4-9A6E-4AED2159A8EB}" destId="{C52CA7C2-74C9-4FCE-B5E6-77779D420B84}" srcOrd="0" destOrd="0" presId="urn:microsoft.com/office/officeart/2011/layout/TabList"/>
    <dgm:cxn modelId="{E289CE3E-B001-478F-975A-82D453627307}" type="presParOf" srcId="{30C10062-B827-40F4-9A6E-4AED2159A8EB}" destId="{776C6FEC-4D1D-4508-B960-CA922A64B9DA}" srcOrd="1" destOrd="0" presId="urn:microsoft.com/office/officeart/2011/layout/TabList"/>
    <dgm:cxn modelId="{F95D9891-2988-4ED0-858A-27054946EDA4}" type="presParOf" srcId="{30C10062-B827-40F4-9A6E-4AED2159A8EB}" destId="{DB1C0E79-5347-483D-A5E7-5A6776F9814B}" srcOrd="2" destOrd="0" presId="urn:microsoft.com/office/officeart/2011/layout/TabList"/>
    <dgm:cxn modelId="{4AE6E7A7-6781-4B20-9C80-553B4B4CF528}" type="presParOf" srcId="{C48923EE-8524-4882-8BF5-06C0F4E45087}" destId="{6BBFB054-BBB4-4D8E-A46B-20FFD6814646}" srcOrd="11" destOrd="0" presId="urn:microsoft.com/office/officeart/2011/layout/TabList"/>
    <dgm:cxn modelId="{7830CAE2-8F1A-41FC-84FD-188F1F517845}" type="presParOf" srcId="{C48923EE-8524-4882-8BF5-06C0F4E45087}" destId="{840A59E1-AA9D-4027-AE6E-1874DB9E09EE}" srcOrd="12" destOrd="0" presId="urn:microsoft.com/office/officeart/2011/layout/TabList"/>
    <dgm:cxn modelId="{5ED0ED3A-901D-4930-8B45-E0D0573350B6}" type="presParOf" srcId="{840A59E1-AA9D-4027-AE6E-1874DB9E09EE}" destId="{BD0BB20C-A0E2-48A7-81BC-3B5C4C676658}" srcOrd="0" destOrd="0" presId="urn:microsoft.com/office/officeart/2011/layout/TabList"/>
    <dgm:cxn modelId="{E1165A63-5114-4E5C-B67C-744CED2A6D2B}" type="presParOf" srcId="{840A59E1-AA9D-4027-AE6E-1874DB9E09EE}" destId="{8E8AE24F-2B94-462D-B2F0-EDD236E8D9C9}" srcOrd="1" destOrd="0" presId="urn:microsoft.com/office/officeart/2011/layout/TabList"/>
    <dgm:cxn modelId="{1DD5F4AD-47DC-4A39-9346-6A27B5C5B21A}" type="presParOf" srcId="{840A59E1-AA9D-4027-AE6E-1874DB9E09EE}" destId="{7D877EE1-A11D-4A63-9770-0280E806FA9A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77EE1-A11D-4A63-9770-0280E806FA9A}">
      <dsp:nvSpPr>
        <dsp:cNvPr id="0" name=""/>
        <dsp:cNvSpPr/>
      </dsp:nvSpPr>
      <dsp:spPr>
        <a:xfrm>
          <a:off x="1105681" y="4653554"/>
          <a:ext cx="5976664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C0E79-5347-483D-A5E7-5A6776F9814B}">
      <dsp:nvSpPr>
        <dsp:cNvPr id="0" name=""/>
        <dsp:cNvSpPr/>
      </dsp:nvSpPr>
      <dsp:spPr>
        <a:xfrm>
          <a:off x="1105681" y="3921589"/>
          <a:ext cx="5976664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0F545-438F-41F1-B13E-0AE6E4F066BC}">
      <dsp:nvSpPr>
        <dsp:cNvPr id="0" name=""/>
        <dsp:cNvSpPr/>
      </dsp:nvSpPr>
      <dsp:spPr>
        <a:xfrm>
          <a:off x="1105681" y="3217495"/>
          <a:ext cx="5976664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381E8-EF58-43E8-95F0-7C5996887748}">
      <dsp:nvSpPr>
        <dsp:cNvPr id="0" name=""/>
        <dsp:cNvSpPr/>
      </dsp:nvSpPr>
      <dsp:spPr>
        <a:xfrm>
          <a:off x="1105681" y="2470355"/>
          <a:ext cx="5976664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C7D67-9D07-4D62-9499-8683FE3B3BDB}">
      <dsp:nvSpPr>
        <dsp:cNvPr id="0" name=""/>
        <dsp:cNvSpPr/>
      </dsp:nvSpPr>
      <dsp:spPr>
        <a:xfrm>
          <a:off x="1105681" y="1815084"/>
          <a:ext cx="5976664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659E6-65BE-4BCF-BF23-2C2376199ED4}">
      <dsp:nvSpPr>
        <dsp:cNvPr id="0" name=""/>
        <dsp:cNvSpPr/>
      </dsp:nvSpPr>
      <dsp:spPr>
        <a:xfrm>
          <a:off x="1105681" y="1181708"/>
          <a:ext cx="5976664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3EE63-B294-4C1D-AE68-E51EF69D2E97}">
      <dsp:nvSpPr>
        <dsp:cNvPr id="0" name=""/>
        <dsp:cNvSpPr/>
      </dsp:nvSpPr>
      <dsp:spPr>
        <a:xfrm>
          <a:off x="1105681" y="532825"/>
          <a:ext cx="5976664" cy="0"/>
        </a:xfrm>
        <a:prstGeom prst="line">
          <a:avLst/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CE92E-4B33-4473-B0DB-2A8AB23A15AC}">
      <dsp:nvSpPr>
        <dsp:cNvPr id="0" name=""/>
        <dsp:cNvSpPr/>
      </dsp:nvSpPr>
      <dsp:spPr>
        <a:xfrm>
          <a:off x="2659613" y="16866"/>
          <a:ext cx="4422731" cy="515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3BA4D-F278-496C-B2EB-21E4254876DB}">
      <dsp:nvSpPr>
        <dsp:cNvPr id="0" name=""/>
        <dsp:cNvSpPr/>
      </dsp:nvSpPr>
      <dsp:spPr>
        <a:xfrm>
          <a:off x="-1105681" y="1358"/>
          <a:ext cx="5976658" cy="54697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84%</a:t>
          </a:r>
          <a:r>
            <a:rPr lang="en-US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bg-BG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анализ на данни</a:t>
          </a:r>
          <a:endParaRPr lang="en-US" sz="2000" kern="1200" dirty="0"/>
        </a:p>
      </dsp:txBody>
      <dsp:txXfrm>
        <a:off x="-1078975" y="28064"/>
        <a:ext cx="5923246" cy="520267"/>
      </dsp:txXfrm>
    </dsp:sp>
    <dsp:sp modelId="{8238DC36-30FA-4CFB-92B4-20E35A70D7AA}">
      <dsp:nvSpPr>
        <dsp:cNvPr id="0" name=""/>
        <dsp:cNvSpPr/>
      </dsp:nvSpPr>
      <dsp:spPr>
        <a:xfrm>
          <a:off x="2659613" y="665749"/>
          <a:ext cx="4422731" cy="515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10D6B-60E0-412B-A8CA-25A7D4E6A294}">
      <dsp:nvSpPr>
        <dsp:cNvPr id="0" name=""/>
        <dsp:cNvSpPr/>
      </dsp:nvSpPr>
      <dsp:spPr>
        <a:xfrm>
          <a:off x="-1105681" y="574130"/>
          <a:ext cx="5976658" cy="699197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33% </a:t>
          </a:r>
          <a:r>
            <a:rPr lang="bg-BG" sz="2000" b="1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изкуствен интелект</a:t>
          </a:r>
          <a:endParaRPr lang="en-US" sz="2000" kern="1200" dirty="0"/>
        </a:p>
      </dsp:txBody>
      <dsp:txXfrm>
        <a:off x="-1071543" y="608268"/>
        <a:ext cx="5908382" cy="665059"/>
      </dsp:txXfrm>
    </dsp:sp>
    <dsp:sp modelId="{67931BEC-86AD-4CC4-AEB1-B96BC04CA363}">
      <dsp:nvSpPr>
        <dsp:cNvPr id="0" name=""/>
        <dsp:cNvSpPr/>
      </dsp:nvSpPr>
      <dsp:spPr>
        <a:xfrm>
          <a:off x="2659613" y="1299125"/>
          <a:ext cx="4422731" cy="515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53145-33FA-4310-80FE-2FF644C407D5}">
      <dsp:nvSpPr>
        <dsp:cNvPr id="0" name=""/>
        <dsp:cNvSpPr/>
      </dsp:nvSpPr>
      <dsp:spPr>
        <a:xfrm>
          <a:off x="-1105681" y="1299125"/>
          <a:ext cx="5976658" cy="515959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33% </a:t>
          </a:r>
          <a:r>
            <a:rPr lang="en-US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киберсигурността</a:t>
          </a:r>
          <a:endParaRPr lang="en-US" sz="2000" kern="1200" dirty="0"/>
        </a:p>
      </dsp:txBody>
      <dsp:txXfrm>
        <a:off x="-1080489" y="1324317"/>
        <a:ext cx="5926274" cy="490767"/>
      </dsp:txXfrm>
    </dsp:sp>
    <dsp:sp modelId="{D900C1B2-D8EF-4B6A-B298-1CD3A78D11B7}">
      <dsp:nvSpPr>
        <dsp:cNvPr id="0" name=""/>
        <dsp:cNvSpPr/>
      </dsp:nvSpPr>
      <dsp:spPr>
        <a:xfrm>
          <a:off x="2659613" y="1954396"/>
          <a:ext cx="4422731" cy="515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099034-AA21-46CB-9EE7-79AECBCC4E6E}">
      <dsp:nvSpPr>
        <dsp:cNvPr id="0" name=""/>
        <dsp:cNvSpPr/>
      </dsp:nvSpPr>
      <dsp:spPr>
        <a:xfrm>
          <a:off x="-1105681" y="1840882"/>
          <a:ext cx="5976658" cy="74298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22% </a:t>
          </a:r>
          <a:r>
            <a:rPr lang="bg-BG" sz="2000" b="1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свързани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устройства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за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ускоряване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процесите</a:t>
          </a:r>
          <a:endParaRPr lang="en-US" sz="2000" kern="1200" dirty="0"/>
        </a:p>
      </dsp:txBody>
      <dsp:txXfrm>
        <a:off x="-1069405" y="1877158"/>
        <a:ext cx="5904106" cy="706710"/>
      </dsp:txXfrm>
    </dsp:sp>
    <dsp:sp modelId="{EAB6A9A2-A5E2-4BAF-BC72-A50029B5D80D}">
      <dsp:nvSpPr>
        <dsp:cNvPr id="0" name=""/>
        <dsp:cNvSpPr/>
      </dsp:nvSpPr>
      <dsp:spPr>
        <a:xfrm>
          <a:off x="2659613" y="2701536"/>
          <a:ext cx="4422731" cy="515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B27F5-4F50-4EB7-95F5-926CA4C483C8}">
      <dsp:nvSpPr>
        <dsp:cNvPr id="0" name=""/>
        <dsp:cNvSpPr/>
      </dsp:nvSpPr>
      <dsp:spPr>
        <a:xfrm>
          <a:off x="-1105681" y="2609667"/>
          <a:ext cx="5976658" cy="699697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12%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bg-BG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създаването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обществена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облачна</a:t>
          </a:r>
          <a:r>
            <a:rPr lang="en-US" sz="2000" kern="1200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инфраструктура</a:t>
          </a:r>
          <a:endParaRPr lang="en-US" sz="2000" kern="1200" dirty="0">
            <a:latin typeface="Franklin Gothic Book" panose="020B050302010202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-1071518" y="2643830"/>
        <a:ext cx="5908332" cy="665534"/>
      </dsp:txXfrm>
    </dsp:sp>
    <dsp:sp modelId="{C52CA7C2-74C9-4FCE-B5E6-77779D420B84}">
      <dsp:nvSpPr>
        <dsp:cNvPr id="0" name=""/>
        <dsp:cNvSpPr/>
      </dsp:nvSpPr>
      <dsp:spPr>
        <a:xfrm>
          <a:off x="2659613" y="3405629"/>
          <a:ext cx="4422731" cy="515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C6FEC-4D1D-4508-B960-CA922A64B9DA}">
      <dsp:nvSpPr>
        <dsp:cNvPr id="0" name=""/>
        <dsp:cNvSpPr/>
      </dsp:nvSpPr>
      <dsp:spPr>
        <a:xfrm>
          <a:off x="-1105681" y="3335162"/>
          <a:ext cx="5976658" cy="65689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11%</a:t>
          </a:r>
          <a:r>
            <a:rPr lang="en-US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 в биометрия</a:t>
          </a:r>
          <a:endParaRPr lang="en-US" sz="2000" kern="1200" dirty="0"/>
        </a:p>
      </dsp:txBody>
      <dsp:txXfrm>
        <a:off x="-1073608" y="3367235"/>
        <a:ext cx="5912512" cy="624820"/>
      </dsp:txXfrm>
    </dsp:sp>
    <dsp:sp modelId="{BD0BB20C-A0E2-48A7-81BC-3B5C4C676658}">
      <dsp:nvSpPr>
        <dsp:cNvPr id="0" name=""/>
        <dsp:cNvSpPr/>
      </dsp:nvSpPr>
      <dsp:spPr>
        <a:xfrm>
          <a:off x="2659613" y="4137595"/>
          <a:ext cx="4422731" cy="515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AE24F-2B94-462D-B2F0-EDD236E8D9C9}">
      <dsp:nvSpPr>
        <dsp:cNvPr id="0" name=""/>
        <dsp:cNvSpPr/>
      </dsp:nvSpPr>
      <dsp:spPr>
        <a:xfrm>
          <a:off x="-1105681" y="4017854"/>
          <a:ext cx="5976658" cy="755441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000" b="1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8%</a:t>
          </a:r>
          <a:r>
            <a:rPr lang="en-US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bg-BG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в блокчейнтехнологии</a:t>
          </a:r>
          <a:endParaRPr lang="en-US" sz="2000" kern="1200" dirty="0"/>
        </a:p>
      </dsp:txBody>
      <dsp:txXfrm>
        <a:off x="-1068797" y="4054738"/>
        <a:ext cx="5902890" cy="718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82" y="4714970"/>
            <a:ext cx="5437284" cy="44658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bg-BG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49180" cy="4952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369424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7068" y="0"/>
            <a:ext cx="2949180" cy="4952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369424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29937"/>
            <a:ext cx="2949180" cy="4952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369424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29937"/>
            <a:ext cx="2949180" cy="4952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586081-7BF9-4C57-82AD-46AF634D63BA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518105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016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016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016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016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016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1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051456" algn="l" defTabSz="82058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04128" indent="-209466" defTabSz="36802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23060" indent="-209466" defTabSz="36802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41993" indent="-209466" defTabSz="36802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60925" indent="-209466" defTabSz="36802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310" algn="l"/>
                <a:tab pos="1326619" algn="l"/>
                <a:tab pos="1989929" algn="l"/>
                <a:tab pos="2653238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626171-B284-4A95-B76E-1623EE28CC14}" type="slidenum">
              <a:rPr lang="bg-BG" altLang="en-US" sz="1300"/>
              <a:pPr>
                <a:spcBef>
                  <a:spcPct val="0"/>
                </a:spcBef>
              </a:pPr>
              <a:t>1</a:t>
            </a:fld>
            <a:endParaRPr lang="bg-BG" altLang="en-US" sz="13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bg-BG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53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12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402732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2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4990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3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75338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368021">
              <a:buFont typeface="Arial" panose="020B0604020202020204" pitchFamily="34" charset="0"/>
              <a:buNone/>
              <a:defRPr/>
            </a:pPr>
            <a:endParaRPr lang="ru-RU" dirty="0">
              <a:solidFill>
                <a:srgbClr val="333333"/>
              </a:solidFill>
              <a:latin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4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02188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7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70274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8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36470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9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44334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6802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10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45367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C586081-7BF9-4C57-82AD-46AF634D63BA}" type="slidenum">
              <a:rPr lang="bg-BG" altLang="en-US" smtClean="0"/>
              <a:pPr>
                <a:defRPr/>
              </a:pPr>
              <a:t>11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425639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1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1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2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8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D6D93-E2AE-4406-BCB1-988D5DF2473C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40660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</p:spPr>
        <p:txBody>
          <a:bodyPr/>
          <a:lstStyle>
            <a:lvl1pPr>
              <a:defRPr sz="900">
                <a:solidFill>
                  <a:srgbClr val="C00000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Застрахователн</a:t>
            </a:r>
            <a:r>
              <a:rPr lang="bg-BG" dirty="0"/>
              <a:t>а компания</a:t>
            </a:r>
            <a:r>
              <a:rPr lang="en-US" dirty="0"/>
              <a:t> </a:t>
            </a:r>
            <a:r>
              <a:rPr lang="en-US" dirty="0" err="1"/>
              <a:t>България</a:t>
            </a:r>
            <a:r>
              <a:rPr lang="bg-BG" dirty="0"/>
              <a:t> Иншурънс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706E5-D4F8-4707-B42F-5F4C8326E32E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F98550-6F63-44D8-8B7F-33A9DA801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8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96137" y="733499"/>
            <a:ext cx="2890664" cy="543180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1" y="733499"/>
            <a:ext cx="5094287" cy="5431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Застрахователн</a:t>
            </a:r>
            <a:r>
              <a:rPr lang="bg-BG" dirty="0"/>
              <a:t>а компания</a:t>
            </a:r>
            <a:r>
              <a:rPr lang="en-US" dirty="0"/>
              <a:t> </a:t>
            </a:r>
            <a:r>
              <a:rPr lang="en-US" dirty="0" err="1"/>
              <a:t>България</a:t>
            </a:r>
            <a:r>
              <a:rPr lang="bg-BG" dirty="0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08B96-8CB1-4438-B030-FEE69CB918AB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544439-86B7-4CED-BBE0-4EBD44E13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0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</a:t>
            </a:r>
            <a:r>
              <a:rPr lang="bg-BG"/>
              <a:t>а компания</a:t>
            </a:r>
            <a:r>
              <a:rPr lang="en-US"/>
              <a:t> България</a:t>
            </a:r>
            <a:r>
              <a:rPr lang="bg-BG"/>
              <a:t> Иншурънс</a:t>
            </a:r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A62F0E-BBB4-40B3-9E52-D2567CF225A3}" type="slidenum">
              <a:rPr lang="bg-BG" altLang="en-US" smtClean="0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ED1AD-EDDC-4756-890D-89630A7C7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A6146-53D9-4AE2-99C3-035ADA41B21F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CB120-F641-4243-8920-5569231A0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5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692696"/>
            <a:ext cx="7772400" cy="3714205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0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0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308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411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5145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61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720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823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7BE09-E8E0-4A42-915D-B026E67E7DA0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16C266-A111-414D-AC86-AE8F27D9FD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93488"/>
            <a:ext cx="8263325" cy="6241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897" y="1628800"/>
            <a:ext cx="4099112" cy="453650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060" y="1628800"/>
            <a:ext cx="3954464" cy="453650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778EE-465E-4154-A5E3-66EC76BF8A7E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8A7AD-3209-4B4C-B23B-80C47BC13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7AD3F-1ACB-461F-8773-B937A50B4D19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8E002E-4181-405E-BC7D-64038B4AD8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61F37-3F8B-47B5-B4B0-B11ED28AE249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CE2CE-A1BD-4BAB-86D5-71A673D931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0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</p:spPr>
        <p:txBody>
          <a:bodyPr/>
          <a:lstStyle>
            <a:lvl1pPr>
              <a:defRPr sz="900">
                <a:solidFill>
                  <a:srgbClr val="C21B17"/>
                </a:solidFill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Застрахователн</a:t>
            </a:r>
            <a:r>
              <a:rPr lang="bg-BG" dirty="0"/>
              <a:t>а компания</a:t>
            </a:r>
            <a:r>
              <a:rPr lang="en-US" dirty="0"/>
              <a:t> </a:t>
            </a:r>
            <a:r>
              <a:rPr lang="en-US" dirty="0" err="1"/>
              <a:t>България</a:t>
            </a:r>
            <a:r>
              <a:rPr lang="bg-BG" dirty="0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03169"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86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3"/>
            <a:ext cx="3008313" cy="67039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764704"/>
            <a:ext cx="5111751" cy="536146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3117849" cy="365125"/>
          </a:xfrm>
        </p:spPr>
        <p:txBody>
          <a:bodyPr/>
          <a:lstStyle>
            <a:lvl1pPr>
              <a:defRPr sz="900">
                <a:solidFill>
                  <a:srgbClr val="C21B17"/>
                </a:solidFill>
                <a:latin typeface="Franklin Gothic Book" panose="020B0503020102020204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Застрахователн</a:t>
            </a:r>
            <a:r>
              <a:rPr lang="bg-BG" dirty="0"/>
              <a:t>а компания</a:t>
            </a:r>
            <a:r>
              <a:rPr lang="en-US" dirty="0"/>
              <a:t> </a:t>
            </a:r>
            <a:r>
              <a:rPr lang="en-US" dirty="0" err="1"/>
              <a:t>България</a:t>
            </a:r>
            <a:r>
              <a:rPr lang="bg-BG" dirty="0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3F56-F227-429C-B4E0-0DC5E8FD8BBC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5583B2-79E8-4FA9-85C0-E55749911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0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363272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12776"/>
            <a:ext cx="8363272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367338"/>
            <a:ext cx="8363272" cy="804862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Застрахователн</a:t>
            </a:r>
            <a:r>
              <a:rPr lang="bg-BG" dirty="0"/>
              <a:t>а компания</a:t>
            </a:r>
            <a:r>
              <a:rPr lang="en-US" dirty="0"/>
              <a:t> </a:t>
            </a:r>
            <a:r>
              <a:rPr lang="en-US" dirty="0" err="1"/>
              <a:t>България</a:t>
            </a:r>
            <a:r>
              <a:rPr lang="bg-BG" dirty="0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C990-0C5B-4E5C-94DA-573FC4F0F44F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5F7701-ED8F-4F67-8DEF-F28B80287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8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32630"/>
            <a:ext cx="8229600" cy="58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667000" cy="365125"/>
          </a:xfrm>
          <a:prstGeom prst="rect">
            <a:avLst/>
          </a:prstGeom>
        </p:spPr>
        <p:txBody>
          <a:bodyPr vert="horz" lIns="82058" tIns="41029" rIns="82058" bIns="41029" rtlCol="0" anchor="ctr"/>
          <a:lstStyle>
            <a:lvl1pPr algn="l" defTabSz="403169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900">
                <a:solidFill>
                  <a:srgbClr val="C00000"/>
                </a:solidFill>
                <a:latin typeface="Franklin Gothic Book" panose="020B05030201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© Застрахователн</a:t>
            </a:r>
            <a:r>
              <a:rPr lang="bg-BG"/>
              <a:t>а компания</a:t>
            </a:r>
            <a:r>
              <a:rPr lang="en-US"/>
              <a:t> България</a:t>
            </a:r>
            <a:r>
              <a:rPr lang="bg-BG"/>
              <a:t> Иншурънс</a:t>
            </a:r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2058" tIns="41029" rIns="82058" bIns="41029" rtlCol="0" anchor="ctr"/>
          <a:lstStyle>
            <a:lvl1pPr algn="ctr" defTabSz="403169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9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cs typeface="+mn-cs"/>
              </a:defRPr>
            </a:lvl1pPr>
          </a:lstStyle>
          <a:p>
            <a:pPr>
              <a:defRPr/>
            </a:pP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82058" tIns="41029" rIns="82058" bIns="41029" numCol="1" anchor="ctr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900">
                <a:solidFill>
                  <a:srgbClr val="898989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A62F0E-BBB4-40B3-9E52-D2567CF225A3}" type="slidenum">
              <a:rPr lang="bg-BG" altLang="en-US" smtClean="0"/>
              <a:pPr>
                <a:defRPr/>
              </a:pPr>
              <a:t>‹#›</a:t>
            </a:fld>
            <a:endParaRPr lang="bg-BG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B6B9B1-602B-48E0-865B-BCB4BB7A94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5093"/>
            <a:ext cx="1317315" cy="3273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22" r:id="rId7"/>
    <p:sldLayoutId id="2147483723" r:id="rId8"/>
    <p:sldLayoutId id="2147483719" r:id="rId9"/>
    <p:sldLayoutId id="2147483720" r:id="rId10"/>
    <p:sldLayoutId id="2147483721" r:id="rId11"/>
    <p:sldLayoutId id="2147483724" r:id="rId12"/>
  </p:sldLayoutIdLst>
  <p:hf sldNum="0" hdr="0" ftr="0"/>
  <p:txStyles>
    <p:titleStyle>
      <a:lvl1pPr algn="ctr" defTabSz="819150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  <a:lvl2pPr algn="ctr" defTabSz="81915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2pPr>
      <a:lvl3pPr algn="ctr" defTabSz="81915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3pPr>
      <a:lvl4pPr algn="ctr" defTabSz="81915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4pPr>
      <a:lvl5pPr algn="ctr" defTabSz="81915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81915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81915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81915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81915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6388" indent="-306388" algn="l" defTabSz="8191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65163" indent="-255588" algn="l" defTabSz="8191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025525" indent="-204788" algn="l" defTabSz="8191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435100" indent="-204788" algn="l" defTabSz="8191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1846263" indent="-204788" algn="l" defTabSz="8191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256602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893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7476" indent="-205146" algn="l" defTabSz="8205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27" y="388524"/>
            <a:ext cx="2490673" cy="618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0"/>
          <a:stretch/>
        </p:blipFill>
        <p:spPr>
          <a:xfrm>
            <a:off x="6359355" y="1026143"/>
            <a:ext cx="2116819" cy="166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6" t="84650"/>
          <a:stretch/>
        </p:blipFill>
        <p:spPr>
          <a:xfrm>
            <a:off x="6948264" y="4924819"/>
            <a:ext cx="2195736" cy="19258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3688" y="628481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bulgariainsurance.bg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C66D8-B511-40E9-8405-B8C678B88046}"/>
              </a:ext>
            </a:extLst>
          </p:cNvPr>
          <p:cNvSpPr txBox="1"/>
          <p:nvPr/>
        </p:nvSpPr>
        <p:spPr>
          <a:xfrm>
            <a:off x="755576" y="1715157"/>
            <a:ext cx="8136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Застрахователната</a:t>
            </a:r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индустрия</a:t>
            </a:r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: </a:t>
            </a:r>
            <a:r>
              <a:rPr lang="en-GB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Изправена</a:t>
            </a:r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пред</a:t>
            </a:r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дигиталната</a:t>
            </a:r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реалност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1B707-F5D7-4931-A8F1-4500FE92C519}"/>
              </a:ext>
            </a:extLst>
          </p:cNvPr>
          <p:cNvSpPr txBox="1"/>
          <p:nvPr/>
        </p:nvSpPr>
        <p:spPr>
          <a:xfrm>
            <a:off x="755576" y="4060649"/>
            <a:ext cx="798450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Николай </a:t>
            </a:r>
            <a:r>
              <a:rPr lang="bg-BG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Логофетов</a:t>
            </a:r>
            <a:r>
              <a:rPr lang="bg-BG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Изпълнителен директор </a:t>
            </a:r>
          </a:p>
          <a:p>
            <a:r>
              <a:rPr lang="bg-BG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на Застрахователна компания България Иншурънс</a:t>
            </a:r>
          </a:p>
          <a:p>
            <a:endParaRPr lang="bg-BG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endParaRPr lang="bg-BG" sz="9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NEXT DIFI 2018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София</a:t>
            </a:r>
          </a:p>
          <a:p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28 септември 2018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/>
          <p:cNvSpPr>
            <a:spLocks noGrp="1"/>
          </p:cNvSpPr>
          <p:nvPr>
            <p:ph type="dt" sz="quarter" idx="10"/>
          </p:nvPr>
        </p:nvSpPr>
        <p:spPr>
          <a:xfrm>
            <a:off x="250825" y="6424613"/>
            <a:ext cx="4659313" cy="244475"/>
          </a:xfrm>
        </p:spPr>
        <p:txBody>
          <a:bodyPr/>
          <a:lstStyle/>
          <a:p>
            <a:pPr defTabSz="401638"/>
            <a:r>
              <a:rPr lang="en-US" altLang="en-US" sz="900" dirty="0">
                <a:solidFill>
                  <a:srgbClr val="D20000"/>
                </a:solidFill>
                <a:latin typeface="Franklin Gothic Book" panose="020B0503020102020204" pitchFamily="34" charset="0"/>
              </a:rPr>
              <a:t>© </a:t>
            </a:r>
            <a:r>
              <a:rPr lang="en-US" altLang="en-US" sz="900" dirty="0" err="1">
                <a:solidFill>
                  <a:srgbClr val="D20000"/>
                </a:solidFill>
                <a:latin typeface="Franklin Gothic Book" panose="020B0503020102020204" pitchFamily="34" charset="0"/>
              </a:rPr>
              <a:t>Застрахователн</a:t>
            </a:r>
            <a:r>
              <a:rPr lang="bg-BG" altLang="en-US" sz="900" dirty="0">
                <a:solidFill>
                  <a:srgbClr val="D20000"/>
                </a:solidFill>
                <a:latin typeface="Franklin Gothic Book" panose="020B0503020102020204" pitchFamily="34" charset="0"/>
              </a:rPr>
              <a:t>а </a:t>
            </a:r>
            <a:r>
              <a:rPr lang="en-US" altLang="en-US" sz="900" dirty="0">
                <a:solidFill>
                  <a:srgbClr val="D20000"/>
                </a:solidFill>
                <a:latin typeface="Franklin Gothic Book" panose="020B0503020102020204" pitchFamily="34" charset="0"/>
              </a:rPr>
              <a:t> </a:t>
            </a:r>
            <a:r>
              <a:rPr lang="bg-BG" altLang="en-US" sz="900" dirty="0">
                <a:solidFill>
                  <a:srgbClr val="D20000"/>
                </a:solidFill>
                <a:latin typeface="Franklin Gothic Book" panose="020B0503020102020204" pitchFamily="34" charset="0"/>
              </a:rPr>
              <a:t>компания </a:t>
            </a:r>
            <a:r>
              <a:rPr lang="en-US" altLang="en-US" sz="900" dirty="0" err="1">
                <a:solidFill>
                  <a:srgbClr val="D20000"/>
                </a:solidFill>
                <a:latin typeface="Franklin Gothic Book" panose="020B0503020102020204" pitchFamily="34" charset="0"/>
              </a:rPr>
              <a:t>България</a:t>
            </a:r>
            <a:r>
              <a:rPr lang="bg-BG" altLang="en-US" sz="900" dirty="0">
                <a:solidFill>
                  <a:srgbClr val="D20000"/>
                </a:solidFill>
                <a:latin typeface="Franklin Gothic Book" panose="020B0503020102020204" pitchFamily="34" charset="0"/>
              </a:rPr>
              <a:t> Иншурънс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7370EA-1851-4EF7-A5DA-37D91AA76D2F}"/>
              </a:ext>
            </a:extLst>
          </p:cNvPr>
          <p:cNvSpPr/>
          <p:nvPr/>
        </p:nvSpPr>
        <p:spPr>
          <a:xfrm>
            <a:off x="179512" y="220578"/>
            <a:ext cx="7189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ПРЕДИЗВИКАТЕЛСТВА ПРЕД ЗАСТРАХОВАТЕЛНИТЕ КОМПАНИИ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181DA-ECB1-45F1-8A48-4B662E952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0"/>
            <a:ext cx="7947079" cy="53274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A453DF-44D3-405F-A407-A0D24BBEBAB6}"/>
              </a:ext>
            </a:extLst>
          </p:cNvPr>
          <p:cNvSpPr/>
          <p:nvPr/>
        </p:nvSpPr>
        <p:spPr>
          <a:xfrm>
            <a:off x="5152313" y="1068940"/>
            <a:ext cx="3991687" cy="5327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062FD-3B42-4285-8192-EB5695A39066}"/>
              </a:ext>
            </a:extLst>
          </p:cNvPr>
          <p:cNvSpPr/>
          <p:nvPr/>
        </p:nvSpPr>
        <p:spPr>
          <a:xfrm>
            <a:off x="5188825" y="1118349"/>
            <a:ext cx="39916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Дигиталната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трансформация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bg-BG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в компанията е насочена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не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само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към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клиентите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. </a:t>
            </a:r>
            <a:endParaRPr lang="bg-BG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bg-BG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bg-BG" sz="2400" dirty="0">
                <a:solidFill>
                  <a:schemeClr val="bg1"/>
                </a:solidFill>
              </a:rPr>
              <a:t>Остарялата </a:t>
            </a:r>
            <a:r>
              <a:rPr lang="en-US" sz="2400" dirty="0" err="1">
                <a:solidFill>
                  <a:schemeClr val="bg1"/>
                </a:solidFill>
              </a:rPr>
              <a:t>техническа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инфраструктура</a:t>
            </a:r>
            <a:r>
              <a:rPr lang="bg-BG" sz="2400" dirty="0">
                <a:solidFill>
                  <a:schemeClr val="bg1"/>
                </a:solidFill>
              </a:rPr>
              <a:t> 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bg-BG" sz="2400" dirty="0">
              <a:solidFill>
                <a:schemeClr val="bg1"/>
              </a:solidFill>
            </a:endParaRPr>
          </a:p>
          <a:p>
            <a:r>
              <a:rPr lang="bg-BG" sz="2400" dirty="0">
                <a:solidFill>
                  <a:schemeClr val="bg1"/>
                </a:solidFill>
              </a:rPr>
              <a:t>трудната интеграция между системите </a:t>
            </a:r>
            <a:r>
              <a:rPr lang="en-US" sz="2400" dirty="0">
                <a:solidFill>
                  <a:schemeClr val="bg1"/>
                </a:solidFill>
              </a:rPr>
              <a:t>в </a:t>
            </a:r>
            <a:r>
              <a:rPr lang="en-US" sz="2400" dirty="0" err="1">
                <a:solidFill>
                  <a:schemeClr val="bg1"/>
                </a:solidFill>
              </a:rPr>
              <a:t>компаниите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често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може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да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предизвика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потенциални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проблеми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bg-BG" sz="2400" dirty="0">
                <a:solidFill>
                  <a:schemeClr val="bg1"/>
                </a:solidFill>
              </a:rPr>
              <a:t>при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опит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да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се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интегрира</a:t>
            </a:r>
            <a:r>
              <a:rPr lang="bg-BG" sz="2400" dirty="0">
                <a:solidFill>
                  <a:schemeClr val="bg1"/>
                </a:solidFill>
              </a:rPr>
              <a:t>т</a:t>
            </a:r>
            <a:r>
              <a:rPr lang="en-US" sz="2400" dirty="0">
                <a:solidFill>
                  <a:schemeClr val="bg1"/>
                </a:solidFill>
              </a:rPr>
              <a:t> и </a:t>
            </a:r>
            <a:r>
              <a:rPr lang="en-US" sz="2400" dirty="0" err="1">
                <a:solidFill>
                  <a:schemeClr val="bg1"/>
                </a:solidFill>
              </a:rPr>
              <a:t>да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работ</a:t>
            </a:r>
            <a:r>
              <a:rPr lang="bg-BG" sz="2400" dirty="0">
                <a:solidFill>
                  <a:schemeClr val="bg1"/>
                </a:solidFill>
              </a:rPr>
              <a:t>ят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заедно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bg-BG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CD7A2-6304-4D01-9A49-C3B85C193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</a:t>
            </a:r>
            <a:r>
              <a:rPr lang="bg-BG"/>
              <a:t>а компания</a:t>
            </a:r>
            <a:r>
              <a:rPr lang="en-US"/>
              <a:t> България</a:t>
            </a:r>
            <a:r>
              <a:rPr lang="bg-BG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DF08EC-6B25-4505-84B7-1D416555E986}"/>
              </a:ext>
            </a:extLst>
          </p:cNvPr>
          <p:cNvSpPr/>
          <p:nvPr/>
        </p:nvSpPr>
        <p:spPr>
          <a:xfrm>
            <a:off x="534380" y="381936"/>
            <a:ext cx="807524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35"/>
              </a:spcAft>
            </a:pP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инвестиции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застрахователния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сектор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световен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мащаб</a:t>
            </a:r>
            <a:endParaRPr lang="en-US" sz="2400" b="1" cap="all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1F3DFBB-FFBD-4317-9579-4E44F763F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175726"/>
              </p:ext>
            </p:extLst>
          </p:nvPr>
        </p:nvGraphicFramePr>
        <p:xfrm>
          <a:off x="1790700" y="1617579"/>
          <a:ext cx="5976664" cy="4774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140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D2B4D-5138-44E7-9535-EA1D8CD3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</a:t>
            </a:r>
            <a:r>
              <a:rPr lang="bg-BG"/>
              <a:t>а компания</a:t>
            </a:r>
            <a:r>
              <a:rPr lang="en-US"/>
              <a:t> България</a:t>
            </a:r>
            <a:r>
              <a:rPr lang="bg-BG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pic>
        <p:nvPicPr>
          <p:cNvPr id="1028" name="Picture 4" descr="Ð¡Ð²ÑÑÐ·Ð°Ð½Ð¾ Ð¸Ð·Ð¾Ð±ÑÐ°Ð¶ÐµÐ½Ð¸Ðµ">
            <a:extLst>
              <a:ext uri="{FF2B5EF4-FFF2-40B4-BE49-F238E27FC236}">
                <a16:creationId xmlns:a16="http://schemas.microsoft.com/office/drawing/2014/main" id="{BD03C64D-2528-462D-ADB4-36D46608B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2"/>
          <a:stretch/>
        </p:blipFill>
        <p:spPr bwMode="auto">
          <a:xfrm>
            <a:off x="68114" y="1345585"/>
            <a:ext cx="9007772" cy="48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D59073-721A-4514-9433-BE4F61BC35CE}"/>
              </a:ext>
            </a:extLst>
          </p:cNvPr>
          <p:cNvSpPr/>
          <p:nvPr/>
        </p:nvSpPr>
        <p:spPr>
          <a:xfrm>
            <a:off x="457200" y="343625"/>
            <a:ext cx="59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Последици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от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bg-BG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дигитализацията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</a:t>
            </a:r>
            <a:r>
              <a:rPr 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</a:t>
            </a:r>
            <a:r>
              <a:rPr lang="bg-BG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телния</a:t>
            </a:r>
            <a:r>
              <a:rPr lang="bg-BG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с</a:t>
            </a:r>
            <a:r>
              <a:rPr lang="en-US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ектор</a:t>
            </a:r>
            <a:endParaRPr lang="en-US" sz="2400" b="1" cap="all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30" name="Picture 6" descr="Ð ÐµÐ·ÑÐ»ÑÐ°Ñ Ñ Ð¸Ð·Ð¾Ð±ÑÐ°Ð¶ÐµÐ½Ð¸Ðµ Ð·Ð° transparent background png">
            <a:extLst>
              <a:ext uri="{FF2B5EF4-FFF2-40B4-BE49-F238E27FC236}">
                <a16:creationId xmlns:a16="http://schemas.microsoft.com/office/drawing/2014/main" id="{D3E980F8-728D-4E81-A192-943FCEC7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06" y="1389502"/>
            <a:ext cx="7613166" cy="48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5FB0D-E059-4E97-9B95-FDBD0F73CF95}"/>
              </a:ext>
            </a:extLst>
          </p:cNvPr>
          <p:cNvSpPr/>
          <p:nvPr/>
        </p:nvSpPr>
        <p:spPr>
          <a:xfrm>
            <a:off x="457200" y="1852513"/>
            <a:ext cx="67095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Застрахователният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свят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bg-BG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 последните години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е</a:t>
            </a:r>
            <a:r>
              <a:rPr lang="bg-BG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осезаемо 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изправен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пред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реалността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bg-BG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дигитализацията и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Big Data. </a:t>
            </a:r>
            <a:endParaRPr lang="bg-BG" sz="22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endParaRPr lang="bg-BG" sz="22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Някои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ще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кажат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че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винаги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сме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били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изправени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пред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промени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и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че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това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е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само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още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една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стъпка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. </a:t>
            </a:r>
            <a:endParaRPr lang="bg-BG" sz="22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endParaRPr lang="bg-BG" sz="22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Това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е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вярно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но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промяната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идваща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и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вдъхновена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от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bg-BG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дигиталната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ера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е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различна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: в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много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аспекти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тя</a:t>
            </a:r>
            <a:r>
              <a:rPr lang="bg-BG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не се случва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постепенно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тя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идва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като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Disruptive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bg-BG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(разрушителна) иновация</a:t>
            </a:r>
          </a:p>
        </p:txBody>
      </p:sp>
    </p:spTree>
    <p:extLst>
      <p:ext uri="{BB962C8B-B14F-4D97-AF65-F5344CB8AC3E}">
        <p14:creationId xmlns:p14="http://schemas.microsoft.com/office/powerpoint/2010/main" val="373590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1157D-9AED-4099-B526-4BA504596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</a:t>
            </a:r>
            <a:r>
              <a:rPr lang="bg-BG"/>
              <a:t>а компания</a:t>
            </a:r>
            <a:r>
              <a:rPr lang="en-US"/>
              <a:t> България</a:t>
            </a:r>
            <a:r>
              <a:rPr lang="bg-BG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2419D-2151-4ED2-BE87-F4F53B5BA460}"/>
              </a:ext>
            </a:extLst>
          </p:cNvPr>
          <p:cNvSpPr/>
          <p:nvPr/>
        </p:nvSpPr>
        <p:spPr>
          <a:xfrm>
            <a:off x="5508104" y="1583558"/>
            <a:ext cx="30963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Franklin Gothic Book" panose="020B0503020102020204" pitchFamily="34" charset="0"/>
              </a:rPr>
              <a:t>Въздействи</a:t>
            </a:r>
            <a:r>
              <a:rPr lang="bg-BG" dirty="0">
                <a:latin typeface="Franklin Gothic Book" panose="020B0503020102020204" pitchFamily="34" charset="0"/>
              </a:rPr>
              <a:t>е</a:t>
            </a:r>
            <a:r>
              <a:rPr lang="en-US" dirty="0">
                <a:latin typeface="Franklin Gothic Book" panose="020B0503020102020204" pitchFamily="34" charset="0"/>
              </a:rPr>
              <a:t>т</a:t>
            </a:r>
            <a:r>
              <a:rPr lang="bg-BG" dirty="0">
                <a:latin typeface="Franklin Gothic Book" panose="020B0503020102020204" pitchFamily="34" charset="0"/>
              </a:rPr>
              <a:t>о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на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новите</a:t>
            </a:r>
            <a:r>
              <a:rPr lang="en-US" dirty="0">
                <a:latin typeface="Franklin Gothic Book" panose="020B0503020102020204" pitchFamily="34" charset="0"/>
              </a:rPr>
              <a:t> и </a:t>
            </a:r>
            <a:r>
              <a:rPr lang="en-US" dirty="0" err="1">
                <a:latin typeface="Franklin Gothic Book" panose="020B0503020102020204" pitchFamily="34" charset="0"/>
              </a:rPr>
              <a:t>развиващите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се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технологии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доминира</a:t>
            </a:r>
            <a:r>
              <a:rPr lang="en-US" dirty="0">
                <a:latin typeface="Franklin Gothic Book" panose="020B0503020102020204" pitchFamily="34" charset="0"/>
              </a:rPr>
              <a:t> в </a:t>
            </a:r>
            <a:r>
              <a:rPr lang="en-US" dirty="0" err="1">
                <a:latin typeface="Franklin Gothic Book" panose="020B0503020102020204" pitchFamily="34" charset="0"/>
              </a:rPr>
              <a:t>последните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разговори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за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бъдещето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на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застрахователната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индустрия</a:t>
            </a:r>
            <a:r>
              <a:rPr lang="en-US" dirty="0">
                <a:latin typeface="Franklin Gothic Book" panose="020B0503020102020204" pitchFamily="34" charset="0"/>
              </a:rPr>
              <a:t> - и с </a:t>
            </a:r>
            <a:r>
              <a:rPr lang="en-US" dirty="0" err="1">
                <a:latin typeface="Franklin Gothic Book" panose="020B0503020102020204" pitchFamily="34" charset="0"/>
              </a:rPr>
              <a:t>основание</a:t>
            </a:r>
            <a:r>
              <a:rPr lang="en-US" dirty="0">
                <a:latin typeface="Franklin Gothic Book" panose="020B0503020102020204" pitchFamily="34" charset="0"/>
              </a:rPr>
              <a:t>. </a:t>
            </a:r>
            <a:r>
              <a:rPr lang="en-US" dirty="0" err="1">
                <a:latin typeface="Franklin Gothic Book" panose="020B0503020102020204" pitchFamily="34" charset="0"/>
              </a:rPr>
              <a:t>Напредъкът</a:t>
            </a:r>
            <a:r>
              <a:rPr lang="en-US" dirty="0">
                <a:latin typeface="Franklin Gothic Book" panose="020B0503020102020204" pitchFamily="34" charset="0"/>
              </a:rPr>
              <a:t> в </a:t>
            </a:r>
            <a:r>
              <a:rPr lang="en-US" dirty="0" err="1">
                <a:latin typeface="Franklin Gothic Book" panose="020B0503020102020204" pitchFamily="34" charset="0"/>
              </a:rPr>
              <a:t>робо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съветванията</a:t>
            </a:r>
            <a:r>
              <a:rPr lang="en-US" dirty="0">
                <a:latin typeface="Franklin Gothic Book" panose="020B0503020102020204" pitchFamily="34" charset="0"/>
              </a:rPr>
              <a:t>, AI, </a:t>
            </a:r>
            <a:r>
              <a:rPr lang="en-US" dirty="0" err="1">
                <a:latin typeface="Franklin Gothic Book" panose="020B0503020102020204" pitchFamily="34" charset="0"/>
              </a:rPr>
              <a:t>големи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данни</a:t>
            </a:r>
            <a:r>
              <a:rPr lang="en-US" dirty="0"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latin typeface="Franklin Gothic Book" panose="020B0503020102020204" pitchFamily="34" charset="0"/>
              </a:rPr>
              <a:t>анализи</a:t>
            </a:r>
            <a:r>
              <a:rPr lang="en-US" dirty="0">
                <a:latin typeface="Franklin Gothic Book" panose="020B0503020102020204" pitchFamily="34" charset="0"/>
              </a:rPr>
              <a:t> и </a:t>
            </a:r>
            <a:r>
              <a:rPr lang="en-US" dirty="0" err="1">
                <a:latin typeface="Franklin Gothic Book" panose="020B0503020102020204" pitchFamily="34" charset="0"/>
              </a:rPr>
              <a:t>др</a:t>
            </a:r>
            <a:r>
              <a:rPr lang="en-US" dirty="0">
                <a:latin typeface="Franklin Gothic Book" panose="020B0503020102020204" pitchFamily="34" charset="0"/>
              </a:rPr>
              <a:t>., </a:t>
            </a:r>
            <a:r>
              <a:rPr lang="bg-BG" dirty="0">
                <a:latin typeface="Franklin Gothic Book" panose="020B0503020102020204" pitchFamily="34" charset="0"/>
              </a:rPr>
              <a:t>н</a:t>
            </a:r>
            <a:r>
              <a:rPr lang="en-US" dirty="0" err="1">
                <a:latin typeface="Franklin Gothic Book" panose="020B0503020102020204" pitchFamily="34" charset="0"/>
              </a:rPr>
              <a:t>амаляват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разходите</a:t>
            </a:r>
            <a:r>
              <a:rPr lang="en-US" dirty="0">
                <a:latin typeface="Franklin Gothic Book" panose="020B0503020102020204" pitchFamily="34" charset="0"/>
              </a:rPr>
              <a:t>, </a:t>
            </a:r>
            <a:r>
              <a:rPr lang="en-US" dirty="0" err="1">
                <a:latin typeface="Franklin Gothic Book" panose="020B0503020102020204" pitchFamily="34" charset="0"/>
              </a:rPr>
              <a:t>повишават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ефективността</a:t>
            </a:r>
            <a:r>
              <a:rPr lang="en-US" dirty="0">
                <a:latin typeface="Franklin Gothic Book" panose="020B0503020102020204" pitchFamily="34" charset="0"/>
              </a:rPr>
              <a:t> и </a:t>
            </a:r>
            <a:r>
              <a:rPr lang="en-US" dirty="0" err="1">
                <a:latin typeface="Franklin Gothic Book" panose="020B0503020102020204" pitchFamily="34" charset="0"/>
              </a:rPr>
              <a:t>подобряват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обслужването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на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клиентите</a:t>
            </a:r>
            <a:r>
              <a:rPr lang="en-US" dirty="0"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F7B1-A2A8-4C27-8E48-3024A9263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19684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81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431032" y="2852936"/>
            <a:ext cx="8712968" cy="249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01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01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01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01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en-US" sz="4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Благодаря за вниманието!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48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4800" b="1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bulgariainsurance.bg</a:t>
            </a:r>
            <a:endParaRPr lang="en-US" altLang="en-US" sz="2400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EEE09-8626-4AA8-BA74-2F25165F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91DF3B-01F5-4294-A806-0B4B4539D2F3}"/>
              </a:ext>
            </a:extLst>
          </p:cNvPr>
          <p:cNvSpPr/>
          <p:nvPr/>
        </p:nvSpPr>
        <p:spPr>
          <a:xfrm>
            <a:off x="457200" y="1423109"/>
            <a:ext cx="8363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Новата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действителност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пряко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засяга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застрахователите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Днес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почти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всеки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продукт е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достъпен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online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и би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трябвало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всеки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човек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да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може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да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открие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да заплати и да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използва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застрахователен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продукт по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този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начин</a:t>
            </a:r>
          </a:p>
          <a:p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Ако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не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реагираме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бързо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може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се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превърнем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в </a:t>
            </a:r>
          </a:p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    ...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изчезващ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вид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729804-4D46-45D4-8DC7-B4E2F1E521F2}"/>
              </a:ext>
            </a:extLst>
          </p:cNvPr>
          <p:cNvSpPr/>
          <p:nvPr/>
        </p:nvSpPr>
        <p:spPr>
          <a:xfrm>
            <a:off x="498376" y="4652280"/>
            <a:ext cx="8322096" cy="17543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endParaRPr lang="ru-RU" sz="1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   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Над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61%</a:t>
            </a:r>
            <a:r>
              <a:rPr lang="ru-RU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от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застрахователите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в глобален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мащаб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залагат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на  </a:t>
            </a:r>
          </a:p>
          <a:p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  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иновативни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стратегии.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Иновациите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обхващат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всички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сфери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на </a:t>
            </a:r>
          </a:p>
          <a:p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  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дейност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: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обслужване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клиенти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процеси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продукти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продажби</a:t>
            </a:r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</a:p>
          <a:p>
            <a:r>
              <a:rPr lang="ru-RU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   маркетинг и др.</a:t>
            </a:r>
            <a:endParaRPr lang="ru-RU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en-US" sz="1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C98F3B-0578-4699-BA75-6B8A2D16BFA8}"/>
              </a:ext>
            </a:extLst>
          </p:cNvPr>
          <p:cNvSpPr/>
          <p:nvPr/>
        </p:nvSpPr>
        <p:spPr>
          <a:xfrm>
            <a:off x="642392" y="116632"/>
            <a:ext cx="6521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Застрахователната</a:t>
            </a:r>
            <a:r>
              <a:rPr lang="en-GB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индустрия</a:t>
            </a:r>
            <a:r>
              <a:rPr lang="en-GB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: </a:t>
            </a:r>
            <a:endParaRPr lang="bg-BG" sz="2400" b="1" cap="all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en-GB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Изправена</a:t>
            </a:r>
            <a:r>
              <a:rPr lang="en-GB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пред</a:t>
            </a:r>
            <a:r>
              <a:rPr lang="en-GB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дигиталната</a:t>
            </a:r>
            <a:r>
              <a:rPr lang="en-GB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GB" sz="2400" b="1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реалност</a:t>
            </a:r>
            <a:endParaRPr lang="en-US" sz="2400" b="1" cap="all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7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 ÐµÐ·ÑÐ»ÑÐ°Ñ Ñ Ð¸Ð·Ð¾Ð±ÑÐ°Ð¶ÐµÐ½Ð¸Ðµ Ð·Ð° transparent background png">
            <a:extLst>
              <a:ext uri="{FF2B5EF4-FFF2-40B4-BE49-F238E27FC236}">
                <a16:creationId xmlns:a16="http://schemas.microsoft.com/office/drawing/2014/main" id="{20D3E14C-0D9E-4F1B-AD9B-64243DB79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21110" b="2"/>
          <a:stretch/>
        </p:blipFill>
        <p:spPr bwMode="auto">
          <a:xfrm>
            <a:off x="20" y="10"/>
            <a:ext cx="6856288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90FE6-F99D-4422-88D9-B67E8A358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433" y="6309320"/>
            <a:ext cx="3295278" cy="31301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C00000"/>
                </a:solidFill>
              </a:rPr>
              <a:t>© </a:t>
            </a:r>
            <a:r>
              <a:rPr lang="en-US" dirty="0" err="1">
                <a:solidFill>
                  <a:srgbClr val="C00000"/>
                </a:solidFill>
              </a:rPr>
              <a:t>Застрахователн</a:t>
            </a:r>
            <a:r>
              <a:rPr lang="bg-BG" dirty="0">
                <a:solidFill>
                  <a:srgbClr val="C00000"/>
                </a:solidFill>
              </a:rPr>
              <a:t>а компания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България</a:t>
            </a:r>
            <a:r>
              <a:rPr lang="bg-BG" dirty="0">
                <a:solidFill>
                  <a:srgbClr val="C00000"/>
                </a:solidFill>
              </a:rPr>
              <a:t> Иншурънс</a:t>
            </a:r>
            <a:endParaRPr lang="bg-BG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3074" name="Picture 2" descr="Ð ÐµÐ·ÑÐ»ÑÐ°Ñ Ñ Ð¸Ð·Ð¾Ð±ÑÐ°Ð¶ÐµÐ½Ð¸Ðµ Ð·Ð° digital Insurance  ">
            <a:extLst>
              <a:ext uri="{FF2B5EF4-FFF2-40B4-BE49-F238E27FC236}">
                <a16:creationId xmlns:a16="http://schemas.microsoft.com/office/drawing/2014/main" id="{02CC276C-1172-4C26-90F1-E3AE1D99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3" r="28119" b="1"/>
          <a:stretch/>
        </p:blipFill>
        <p:spPr bwMode="auto">
          <a:xfrm>
            <a:off x="4342764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321A4C-93C5-4B1D-8551-0AED129088EA}"/>
              </a:ext>
            </a:extLst>
          </p:cNvPr>
          <p:cNvSpPr/>
          <p:nvPr/>
        </p:nvSpPr>
        <p:spPr>
          <a:xfrm>
            <a:off x="611560" y="1441343"/>
            <a:ext cx="4572000" cy="4106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Какво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ще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определя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бъдещето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на 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застраховането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оттук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насетне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?</a:t>
            </a:r>
          </a:p>
          <a:p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Клиентите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bg-BG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ехнологиите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bg-BG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Р</a:t>
            </a:r>
            <a:r>
              <a:rPr lang="ru-RU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егулативната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рамка 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31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C78C5-6308-497E-A828-8F34B5A2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pic>
        <p:nvPicPr>
          <p:cNvPr id="2050" name="Picture 2" descr="Ð ÐµÐ·ÑÐ»ÑÐ°Ñ Ñ Ð¸Ð·Ð¾Ð±ÑÐ°Ð¶ÐµÐ½Ð¸Ðµ Ð·Ð° digital insurance">
            <a:extLst>
              <a:ext uri="{FF2B5EF4-FFF2-40B4-BE49-F238E27FC236}">
                <a16:creationId xmlns:a16="http://schemas.microsoft.com/office/drawing/2014/main" id="{6C322A25-FDAF-4DD3-B47E-FB724DB0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434" b="11611"/>
          <a:stretch/>
        </p:blipFill>
        <p:spPr bwMode="auto">
          <a:xfrm>
            <a:off x="0" y="-99392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71A59A-25DE-4661-94A1-A132669D1BD2}"/>
              </a:ext>
            </a:extLst>
          </p:cNvPr>
          <p:cNvSpPr/>
          <p:nvPr/>
        </p:nvSpPr>
        <p:spPr>
          <a:xfrm>
            <a:off x="446314" y="260648"/>
            <a:ext cx="388843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Потребителят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желае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:</a:t>
            </a:r>
          </a:p>
          <a:p>
            <a:endParaRPr lang="ru-RU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Персонализирани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продукти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и услуги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През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мобилни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устройства,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таблети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или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компютри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...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Осигуряващи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24/7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достъпност</a:t>
            </a:r>
            <a:endParaRPr lang="ru-RU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От друга страна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регулациите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сигурността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и защита на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данните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са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твърде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строги,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така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че, за да се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спазят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тези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правила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застрахователите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инвестират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повече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върху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сигурността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данните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и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капиталовите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изисквания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отколкото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върху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иновациите</a:t>
            </a:r>
            <a:r>
              <a:rPr lang="ru-RU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1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7B785-AFB8-4256-AED5-8E375BB0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</a:t>
            </a:r>
            <a:r>
              <a:rPr lang="bg-BG"/>
              <a:t>а компания</a:t>
            </a:r>
            <a:r>
              <a:rPr lang="en-US"/>
              <a:t> България</a:t>
            </a:r>
            <a:r>
              <a:rPr lang="bg-BG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65A1B3-4FD7-46E4-863B-99C4744DB9E4}"/>
              </a:ext>
            </a:extLst>
          </p:cNvPr>
          <p:cNvSpPr/>
          <p:nvPr/>
        </p:nvSpPr>
        <p:spPr>
          <a:xfrm>
            <a:off x="481007" y="1369341"/>
            <a:ext cx="81819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Harvard Business Review 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- добре имплементирана дигитална стратегия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може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да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осигури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: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endParaRPr lang="bg-BG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до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65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%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намаляване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на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оперативните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разходи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endParaRPr lang="bg-BG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до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90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% намаляване на времето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за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изпълнение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основните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застрахователни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процеси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endParaRPr lang="bg-BG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над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20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%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подобряване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процента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реализация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</a:t>
            </a:r>
            <a:endParaRPr lang="bg-BG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982C7-C1C7-4DFF-BA7E-59D0077DC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34600" b="31800"/>
          <a:stretch/>
        </p:blipFill>
        <p:spPr>
          <a:xfrm>
            <a:off x="593304" y="3549667"/>
            <a:ext cx="8181986" cy="25671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6E05EB-EBA1-4AA9-9A1B-B392FA50615E}"/>
              </a:ext>
            </a:extLst>
          </p:cNvPr>
          <p:cNvSpPr/>
          <p:nvPr/>
        </p:nvSpPr>
        <p:spPr>
          <a:xfrm>
            <a:off x="581106" y="260648"/>
            <a:ext cx="759129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ДИГИТАЛНАТА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ТРАНСФОРМАЦИЯ</a:t>
            </a:r>
            <a:r>
              <a:rPr lang="bg-BG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-</a:t>
            </a:r>
          </a:p>
          <a:p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н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ови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канали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за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приходи</a:t>
            </a:r>
            <a:r>
              <a:rPr lang="bg-BG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за застрахователите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5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48F2F-8485-4E5F-96A5-605C55A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</a:t>
            </a:r>
            <a:r>
              <a:rPr lang="bg-BG"/>
              <a:t>а компания</a:t>
            </a:r>
            <a:r>
              <a:rPr lang="en-US"/>
              <a:t> България</a:t>
            </a:r>
            <a:r>
              <a:rPr lang="bg-BG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pic>
        <p:nvPicPr>
          <p:cNvPr id="1028" name="Picture 4" descr="Ð ÐµÐ·ÑÐ»ÑÐ°Ñ Ñ Ð¸Ð·Ð¾Ð±ÑÐ°Ð¶ÐµÐ½Ð¸Ðµ Ð·Ð° digital Insurance  ">
            <a:extLst>
              <a:ext uri="{FF2B5EF4-FFF2-40B4-BE49-F238E27FC236}">
                <a16:creationId xmlns:a16="http://schemas.microsoft.com/office/drawing/2014/main" id="{74F8205D-6723-4FF4-9817-D46298AAB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55" b="1"/>
          <a:stretch/>
        </p:blipFill>
        <p:spPr bwMode="auto">
          <a:xfrm flipH="1">
            <a:off x="0" y="1268760"/>
            <a:ext cx="914400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B44DD64B-0A3B-4A1D-94D3-EC23AA1FE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46481"/>
            <a:ext cx="7571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>
              <a:buFont typeface="Times New Roman" panose="02020603050405020304" pitchFamily="18" charset="0"/>
              <a:buNone/>
            </a:pPr>
            <a:r>
              <a:rPr lang="bg-BG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Застрахователите и </a:t>
            </a:r>
            <a:r>
              <a:rPr lang="bg-BG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ншур</a:t>
            </a: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-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тех</a:t>
            </a: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компаниите от </a:t>
            </a:r>
          </a:p>
          <a:p>
            <a:pPr defTabSz="914400" eaLnBrk="1" hangingPunct="1">
              <a:buFont typeface="Times New Roman" panose="02020603050405020304" pitchFamily="18" charset="0"/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новото поколение</a:t>
            </a:r>
            <a:r>
              <a:rPr lang="bg-BG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Дигитални</a:t>
            </a: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bg-BG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мобилни</a:t>
            </a:r>
            <a:r>
              <a:rPr lang="en-US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иновативни</a:t>
            </a:r>
            <a:endParaRPr lang="en-US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37EC7-160E-4C50-B619-3D08D153A9EE}"/>
              </a:ext>
            </a:extLst>
          </p:cNvPr>
          <p:cNvSpPr/>
          <p:nvPr/>
        </p:nvSpPr>
        <p:spPr>
          <a:xfrm>
            <a:off x="458894" y="1616590"/>
            <a:ext cx="4320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Автомат, на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който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можете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лесно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да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сключите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автомобилна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застраховка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само за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няколко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минути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? </a:t>
            </a:r>
          </a:p>
          <a:p>
            <a:endParaRPr lang="ru-RU" b="1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Туристическа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застраховка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чрез SMS?</a:t>
            </a:r>
          </a:p>
          <a:p>
            <a:endParaRPr lang="ru-RU" b="1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Дигитална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здравна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карта в смартфона, </a:t>
            </a:r>
          </a:p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с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която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се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преглеждате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в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медицински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център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?</a:t>
            </a:r>
          </a:p>
          <a:p>
            <a:endParaRPr lang="ru-RU" b="1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Индивидуална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застрахователна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консултация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преди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следващия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преход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в 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планината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? </a:t>
            </a:r>
          </a:p>
          <a:p>
            <a:endParaRPr lang="ru-RU" b="1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331916-40AA-471C-9104-39F888849A1F}"/>
              </a:ext>
            </a:extLst>
          </p:cNvPr>
          <p:cNvSpPr/>
          <p:nvPr/>
        </p:nvSpPr>
        <p:spPr>
          <a:xfrm>
            <a:off x="473662" y="5589240"/>
            <a:ext cx="84170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Няма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проблеми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: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Застрахователната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индустрия с все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по-бързи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темпове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навлиза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в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дигиталната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latin typeface="Franklin Gothic Book" panose="020B0503020102020204" pitchFamily="34" charset="0"/>
              </a:rPr>
              <a:t> ера.</a:t>
            </a:r>
            <a:endParaRPr lang="en-US" sz="2200" b="1" dirty="0">
              <a:solidFill>
                <a:schemeClr val="bg1">
                  <a:lumMod val="9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21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7D624-8EAE-422E-9A6F-4E2ED656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Застрахователно Дружество България</a:t>
            </a:r>
            <a:endParaRPr lang="bg-B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32789F-64CC-46E1-BEE2-967FABDAB9B9}"/>
              </a:ext>
            </a:extLst>
          </p:cNvPr>
          <p:cNvSpPr/>
          <p:nvPr/>
        </p:nvSpPr>
        <p:spPr>
          <a:xfrm>
            <a:off x="457200" y="1029712"/>
            <a:ext cx="843528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  <a:p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Дигиталните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/онлайн услуги в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България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се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ограничават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основно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в:</a:t>
            </a:r>
          </a:p>
          <a:p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Сравняване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на цени и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оферти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       (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най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-вече в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сайтовете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на </a:t>
            </a:r>
            <a:r>
              <a:rPr lang="bg-BG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няколко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застрахователни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брокера)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сайтовете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на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застрахователните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компании се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ползват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предимно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услугите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свързани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с: </a:t>
            </a:r>
          </a:p>
          <a:p>
            <a:pPr marL="1008063" lvl="1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заявка за сключване на застрахователна полица </a:t>
            </a:r>
          </a:p>
          <a:p>
            <a:pPr lvl="1" indent="0"/>
            <a:r>
              <a:rPr lang="bg-BG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(но в много от случаите получаването на полицата е или с куриер или в офиса на застрахователя) </a:t>
            </a:r>
          </a:p>
          <a:p>
            <a:pPr marL="1008063" lvl="1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плащане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на премии и вноски</a:t>
            </a:r>
            <a:endParaRPr lang="bg-BG" sz="20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08063" lvl="1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предявяване на претенция през платформа </a:t>
            </a:r>
          </a:p>
          <a:p>
            <a:pPr marL="1008063" lvl="1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проверка на статус на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щети</a:t>
            </a:r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008063" lvl="1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проверка на валидност на застраховката</a:t>
            </a:r>
          </a:p>
          <a:p>
            <a:pPr marL="1008063" lvl="1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запазване на час за преглед в лечебно заведение</a:t>
            </a:r>
          </a:p>
          <a:p>
            <a:pPr lvl="1" indent="0"/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Някои от застрахователите имат разработени и мобилни приложения, които в по-голямата си част </a:t>
            </a:r>
            <a:r>
              <a:rPr lang="bg-BG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надграждат</a:t>
            </a:r>
            <a:r>
              <a:rPr lang="bg-BG" sz="20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посочените по-горе услуги.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9D3FF13-7D99-49D3-8103-0010CF34B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63" y="231031"/>
            <a:ext cx="7704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>
              <a:buFont typeface="Times New Roman" panose="02020603050405020304" pitchFamily="18" charset="0"/>
              <a:buNone/>
            </a:pPr>
            <a:r>
              <a:rPr lang="bg-BG" altLang="en-US" sz="2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Ситуацията в България</a:t>
            </a:r>
            <a:endParaRPr lang="en-US" altLang="en-US" sz="2400" cap="all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94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EE8D56-DBE9-49E0-B5F4-FAA51727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Застрахователн</a:t>
            </a:r>
            <a:r>
              <a:rPr lang="bg-BG" dirty="0"/>
              <a:t>а компания</a:t>
            </a:r>
            <a:r>
              <a:rPr lang="en-US" dirty="0"/>
              <a:t> </a:t>
            </a:r>
            <a:r>
              <a:rPr lang="en-US" dirty="0" err="1"/>
              <a:t>България</a:t>
            </a:r>
            <a:r>
              <a:rPr lang="bg-BG" dirty="0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E98030-3871-4F93-BC7B-22684BB02234}"/>
              </a:ext>
            </a:extLst>
          </p:cNvPr>
          <p:cNvSpPr/>
          <p:nvPr/>
        </p:nvSpPr>
        <p:spPr>
          <a:xfrm>
            <a:off x="461020" y="879317"/>
            <a:ext cx="8363272" cy="297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Няколко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застрахователни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компании (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България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Иншурънс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Дженерали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Застраховане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, Уника, Лев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Инс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)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предлагат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изцяло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онлайн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сключване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на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застраховки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и то за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няколко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продукта: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ru-RU" sz="8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marL="1080000" lvl="1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 при пътуване в чужбина</a:t>
            </a:r>
          </a:p>
          <a:p>
            <a:pPr marL="1080000" lvl="1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Домашно имущество</a:t>
            </a:r>
          </a:p>
          <a:p>
            <a:pPr marL="1080000" lvl="1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Злополука ( Туристическа застраховка/Планинска застраховка)</a:t>
            </a:r>
          </a:p>
          <a:p>
            <a:pPr marL="1080000" lvl="1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bg-BG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Гражданска отговорност</a:t>
            </a:r>
          </a:p>
          <a:p>
            <a:pPr marL="1080000" lvl="1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bg-BG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B255CC-431E-4A52-8AFE-FC8AB5F8C8D8}"/>
              </a:ext>
            </a:extLst>
          </p:cNvPr>
          <p:cNvSpPr/>
          <p:nvPr/>
        </p:nvSpPr>
        <p:spPr>
          <a:xfrm>
            <a:off x="457200" y="3803891"/>
            <a:ext cx="2170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cap="none" baseline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ru-RU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Застрахователни</a:t>
            </a: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 дружества, </a:t>
            </a:r>
            <a:r>
              <a:rPr lang="ru-RU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предлагащи</a:t>
            </a: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 </a:t>
            </a:r>
            <a:r>
              <a:rPr lang="ru-RU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FinTech</a:t>
            </a: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 продукт</a:t>
            </a:r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panose="020B0503020102020204" pitchFamily="34" charset="0"/>
              </a:rPr>
              <a:t>*</a:t>
            </a: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84B11D2-4D50-4F52-84AC-6F4A2C6A3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139246"/>
              </p:ext>
            </p:extLst>
          </p:nvPr>
        </p:nvGraphicFramePr>
        <p:xfrm>
          <a:off x="3463518" y="3084593"/>
          <a:ext cx="5112568" cy="340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8A00FDA-8323-4911-A4B6-956C4E9397A5}"/>
              </a:ext>
            </a:extLst>
          </p:cNvPr>
          <p:cNvSpPr/>
          <p:nvPr/>
        </p:nvSpPr>
        <p:spPr>
          <a:xfrm>
            <a:off x="457200" y="5033954"/>
            <a:ext cx="21705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*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Извадка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от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четиринадесет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от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най-големите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общозастрахователни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дружества</a:t>
            </a:r>
          </a:p>
        </p:txBody>
      </p:sp>
    </p:spTree>
    <p:extLst>
      <p:ext uri="{BB962C8B-B14F-4D97-AF65-F5344CB8AC3E}">
        <p14:creationId xmlns:p14="http://schemas.microsoft.com/office/powerpoint/2010/main" val="169323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96255" y="188640"/>
            <a:ext cx="7704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>
              <a:buFont typeface="Times New Roman" panose="02020603050405020304" pitchFamily="18" charset="0"/>
              <a:buNone/>
            </a:pPr>
            <a:r>
              <a:rPr lang="bg-BG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БЪЛГАРИЯ ИНШУРЪНС В ДИГИТАЛНАТА РЕАЛНОСТ</a:t>
            </a:r>
            <a:endParaRPr lang="en-US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3" name="Picture 9" descr="immagine-vide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1" y="981382"/>
            <a:ext cx="516829" cy="48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1155" y="1023556"/>
            <a:ext cx="8434006" cy="551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23" lvl="1" indent="-256432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Times New Roman" pitchFamily="18" charset="0"/>
              <a:buNone/>
              <a:defRPr/>
            </a:pPr>
            <a:r>
              <a:rPr lang="bg-BG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Дигитални услуги за клиента</a:t>
            </a:r>
            <a:endParaRPr lang="bg-BG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Онлайн платформа за сключване на застраховки </a:t>
            </a: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Онлайн изпращане на </a:t>
            </a:r>
            <a:r>
              <a:rPr lang="bg-BG" dirty="0">
                <a:latin typeface="Franklin Gothic Book" pitchFamily="34" charset="0"/>
              </a:rPr>
              <a:t>уведомление за застрахователно събитие</a:t>
            </a:r>
            <a:endParaRPr lang="bg-BG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Онлайн модул за клиенти за проверка на статуса на подадени застрахователни претенции и резултати от профилактични изследвания</a:t>
            </a: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Онлайн запазване на час за медицински специалист </a:t>
            </a:r>
          </a:p>
          <a:p>
            <a:pPr marL="666723" lvl="1" indent="-256432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defRPr/>
            </a:pPr>
            <a:endParaRPr lang="bg-BG" sz="1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marL="666723" lvl="1" indent="-256432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defRPr/>
            </a:pPr>
            <a:r>
              <a:rPr lang="bg-BG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Дигитални услуги за партньори и посредници</a:t>
            </a: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Онлайн персонализиран достъп за застрахователни посредници за сключване на застраховки и интегрирани решения</a:t>
            </a: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Онлайн персонализиран достъп за лечебни заведения за качване на отчети за ползвани медицински услуги</a:t>
            </a:r>
          </a:p>
          <a:p>
            <a:pPr marL="666723" lvl="1" indent="-256432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Times New Roman" pitchFamily="18" charset="0"/>
              <a:buNone/>
              <a:defRPr/>
            </a:pPr>
            <a:endParaRPr lang="bg-BG" sz="1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666723" lvl="1" indent="-256432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Times New Roman" pitchFamily="18" charset="0"/>
              <a:buNone/>
              <a:defRPr/>
            </a:pPr>
            <a:r>
              <a:rPr lang="bg-BG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Мобилно приложение в  услуга на клиента</a:t>
            </a: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Вградена здравна дигитална карта за идентификация в лечебните заведения</a:t>
            </a: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Локация на лечебни заведения и аптеки и навигация</a:t>
            </a:r>
          </a:p>
          <a:p>
            <a:pPr marL="696041" lvl="1" indent="-285750" algn="just" defTabSz="403169" eaLnBrk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bg-BG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Възможност за сключване на застраховки Помощ при пътуване и Домашно имущество</a:t>
            </a:r>
          </a:p>
        </p:txBody>
      </p:sp>
      <p:pic>
        <p:nvPicPr>
          <p:cNvPr id="6" name="Picture 9" descr="immagine-video.png">
            <a:extLst>
              <a:ext uri="{FF2B5EF4-FFF2-40B4-BE49-F238E27FC236}">
                <a16:creationId xmlns:a16="http://schemas.microsoft.com/office/drawing/2014/main" id="{E3D328BE-5CB7-4F16-BFE1-AA10EC93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6" y="3036501"/>
            <a:ext cx="516829" cy="48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immagine-video.png">
            <a:extLst>
              <a:ext uri="{FF2B5EF4-FFF2-40B4-BE49-F238E27FC236}">
                <a16:creationId xmlns:a16="http://schemas.microsoft.com/office/drawing/2014/main" id="{8E6FDCB1-DC4F-4065-86F3-178B3A50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" y="4611210"/>
            <a:ext cx="516829" cy="48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94032644-3490-444C-AEE5-6C8FB656A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1155" y="6490676"/>
            <a:ext cx="26670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Застрахователн</a:t>
            </a:r>
            <a:r>
              <a:rPr lang="bg-BG" dirty="0"/>
              <a:t>а компания</a:t>
            </a:r>
            <a:r>
              <a:rPr lang="en-US" dirty="0"/>
              <a:t> </a:t>
            </a:r>
            <a:r>
              <a:rPr lang="en-US" dirty="0" err="1"/>
              <a:t>България</a:t>
            </a:r>
            <a:r>
              <a:rPr lang="bg-BG" dirty="0"/>
              <a:t> Иншурънс</a:t>
            </a:r>
            <a:endParaRPr lang="bg-BG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401</TotalTime>
  <Words>899</Words>
  <Application>Microsoft Office PowerPoint</Application>
  <PresentationFormat>Overhead</PresentationFormat>
  <Paragraphs>148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Microsoft YaHei</vt:lpstr>
      <vt:lpstr>Arial</vt:lpstr>
      <vt:lpstr>Calibri</vt:lpstr>
      <vt:lpstr>Courier New</vt:lpstr>
      <vt:lpstr>Franklin Gothic Book</vt:lpstr>
      <vt:lpstr>Lucida Sans Unicode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Belcheva</dc:creator>
  <cp:lastModifiedBy>Nikolai Logofetov</cp:lastModifiedBy>
  <cp:revision>26</cp:revision>
  <cp:lastPrinted>2018-09-25T08:18:52Z</cp:lastPrinted>
  <dcterms:created xsi:type="dcterms:W3CDTF">2018-09-23T10:07:38Z</dcterms:created>
  <dcterms:modified xsi:type="dcterms:W3CDTF">2018-09-26T06:24:53Z</dcterms:modified>
</cp:coreProperties>
</file>