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2"/>
  </p:notesMasterIdLst>
  <p:handoutMasterIdLst>
    <p:handoutMasterId r:id="rId33"/>
  </p:handoutMasterIdLst>
  <p:sldIdLst>
    <p:sldId id="258" r:id="rId2"/>
    <p:sldId id="266" r:id="rId3"/>
    <p:sldId id="268" r:id="rId4"/>
    <p:sldId id="270" r:id="rId5"/>
    <p:sldId id="272" r:id="rId6"/>
    <p:sldId id="271" r:id="rId7"/>
    <p:sldId id="289" r:id="rId8"/>
    <p:sldId id="304" r:id="rId9"/>
    <p:sldId id="274" r:id="rId10"/>
    <p:sldId id="276" r:id="rId11"/>
    <p:sldId id="277" r:id="rId12"/>
    <p:sldId id="278" r:id="rId13"/>
    <p:sldId id="305" r:id="rId14"/>
    <p:sldId id="302" r:id="rId15"/>
    <p:sldId id="282" r:id="rId16"/>
    <p:sldId id="306" r:id="rId17"/>
    <p:sldId id="308" r:id="rId18"/>
    <p:sldId id="309" r:id="rId19"/>
    <p:sldId id="310" r:id="rId20"/>
    <p:sldId id="311" r:id="rId21"/>
    <p:sldId id="313" r:id="rId22"/>
    <p:sldId id="314" r:id="rId23"/>
    <p:sldId id="324" r:id="rId24"/>
    <p:sldId id="325" r:id="rId25"/>
    <p:sldId id="327" r:id="rId26"/>
    <p:sldId id="315" r:id="rId27"/>
    <p:sldId id="316" r:id="rId28"/>
    <p:sldId id="317" r:id="rId29"/>
    <p:sldId id="318" r:id="rId30"/>
    <p:sldId id="322" r:id="rId3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anas Karagyozov" initials="AK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414"/>
    <a:srgbClr val="0099FF"/>
    <a:srgbClr val="CC0000"/>
    <a:srgbClr val="BF3B17"/>
    <a:srgbClr val="005392"/>
    <a:srgbClr val="E44D24"/>
    <a:srgbClr val="005EA4"/>
    <a:srgbClr val="F69E00"/>
    <a:srgbClr val="CC008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8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2514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Sheet1!$A$1:$A$10</c:f>
              <c:strCache>
                <c:ptCount val="10"/>
                <c:pt idx="0">
                  <c:v>Payments</c:v>
                </c:pt>
                <c:pt idx="1">
                  <c:v>Mobile Wallets</c:v>
                </c:pt>
                <c:pt idx="2">
                  <c:v>Cards</c:v>
                </c:pt>
                <c:pt idx="3">
                  <c:v>Loyalty and Rewards</c:v>
                </c:pt>
                <c:pt idx="4">
                  <c:v>Personal Financial Management</c:v>
                </c:pt>
                <c:pt idx="5">
                  <c:v>Lending</c:v>
                </c:pt>
                <c:pt idx="6">
                  <c:v>SME Finance</c:v>
                </c:pt>
                <c:pt idx="7">
                  <c:v>Investments / Wealth Management</c:v>
                </c:pt>
                <c:pt idx="8">
                  <c:v>Insurance</c:v>
                </c:pt>
                <c:pt idx="9">
                  <c:v>Savings</c:v>
                </c:pt>
              </c:strCache>
            </c:strRef>
          </c:cat>
          <c:val>
            <c:numRef>
              <c:f>Sheet1!$B$1:$B$10</c:f>
              <c:numCache>
                <c:formatCode>0%</c:formatCode>
                <c:ptCount val="10"/>
                <c:pt idx="0">
                  <c:v>0.86</c:v>
                </c:pt>
                <c:pt idx="1">
                  <c:v>0.77</c:v>
                </c:pt>
                <c:pt idx="2">
                  <c:v>0.48</c:v>
                </c:pt>
                <c:pt idx="3">
                  <c:v>0.47</c:v>
                </c:pt>
                <c:pt idx="4">
                  <c:v>0.4</c:v>
                </c:pt>
                <c:pt idx="5">
                  <c:v>0.38</c:v>
                </c:pt>
                <c:pt idx="6">
                  <c:v>0.28999999999999998</c:v>
                </c:pt>
                <c:pt idx="7">
                  <c:v>0.27</c:v>
                </c:pt>
                <c:pt idx="8">
                  <c:v>0.17</c:v>
                </c:pt>
                <c:pt idx="9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770304"/>
        <c:axId val="100549760"/>
      </c:barChart>
      <c:catAx>
        <c:axId val="98770304"/>
        <c:scaling>
          <c:orientation val="maxMin"/>
        </c:scaling>
        <c:delete val="0"/>
        <c:axPos val="l"/>
        <c:majorTickMark val="out"/>
        <c:minorTickMark val="none"/>
        <c:tickLblPos val="none"/>
        <c:crossAx val="100549760"/>
        <c:crosses val="autoZero"/>
        <c:auto val="1"/>
        <c:lblAlgn val="ctr"/>
        <c:lblOffset val="100"/>
        <c:noMultiLvlLbl val="0"/>
      </c:catAx>
      <c:valAx>
        <c:axId val="100549760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extTo"/>
        <c:crossAx val="987703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Sheet1!$A$26:$A$33</c:f>
              <c:strCache>
                <c:ptCount val="8"/>
                <c:pt idx="0">
                  <c:v>Advanced analytics and big data</c:v>
                </c:pt>
                <c:pt idx="1">
                  <c:v>Open APIs</c:v>
                </c:pt>
                <c:pt idx="2">
                  <c:v>Artifical intelligence</c:v>
                </c:pt>
                <c:pt idx="3">
                  <c:v>Mobility and wearables</c:v>
                </c:pt>
                <c:pt idx="4">
                  <c:v>Blockchain / distributed ledger</c:v>
                </c:pt>
                <c:pt idx="5">
                  <c:v>Internet of things</c:v>
                </c:pt>
                <c:pt idx="6">
                  <c:v>Open source technologies</c:v>
                </c:pt>
                <c:pt idx="7">
                  <c:v>Public cloud</c:v>
                </c:pt>
              </c:strCache>
            </c:strRef>
          </c:cat>
          <c:val>
            <c:numRef>
              <c:f>Sheet1!$B$26:$B$33</c:f>
              <c:numCache>
                <c:formatCode>0%</c:formatCode>
                <c:ptCount val="8"/>
                <c:pt idx="0">
                  <c:v>0.62</c:v>
                </c:pt>
                <c:pt idx="1">
                  <c:v>0.59</c:v>
                </c:pt>
                <c:pt idx="2">
                  <c:v>0.52</c:v>
                </c:pt>
                <c:pt idx="3">
                  <c:v>0.48</c:v>
                </c:pt>
                <c:pt idx="4">
                  <c:v>0.47</c:v>
                </c:pt>
                <c:pt idx="5">
                  <c:v>0.38</c:v>
                </c:pt>
                <c:pt idx="6">
                  <c:v>0.35</c:v>
                </c:pt>
                <c:pt idx="7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88384"/>
        <c:axId val="38310656"/>
      </c:barChart>
      <c:catAx>
        <c:axId val="38288384"/>
        <c:scaling>
          <c:orientation val="maxMin"/>
        </c:scaling>
        <c:delete val="0"/>
        <c:axPos val="l"/>
        <c:majorTickMark val="out"/>
        <c:minorTickMark val="none"/>
        <c:tickLblPos val="none"/>
        <c:crossAx val="38310656"/>
        <c:crosses val="autoZero"/>
        <c:auto val="1"/>
        <c:lblAlgn val="ctr"/>
        <c:lblOffset val="100"/>
        <c:noMultiLvlLbl val="0"/>
      </c:catAx>
      <c:valAx>
        <c:axId val="38310656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extTo"/>
        <c:crossAx val="382883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416666666666668E-2"/>
          <c:y val="0.14375765529308837"/>
          <c:w val="0.8979028871391076"/>
          <c:h val="0.83309419655876349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Sheet1!$A$38:$A$42</c:f>
              <c:strCache>
                <c:ptCount val="5"/>
                <c:pt idx="0">
                  <c:v>Work with innovative start-ups</c:v>
                </c:pt>
                <c:pt idx="1">
                  <c:v>Internal R&amp;D</c:v>
                </c:pt>
                <c:pt idx="2">
                  <c:v>Work with firms from other industries</c:v>
                </c:pt>
                <c:pt idx="3">
                  <c:v>Work with technology suppliers</c:v>
                </c:pt>
                <c:pt idx="4">
                  <c:v>Work in partnership with other banks</c:v>
                </c:pt>
              </c:strCache>
            </c:strRef>
          </c:cat>
          <c:val>
            <c:numRef>
              <c:f>Sheet1!$B$38:$B$42</c:f>
              <c:numCache>
                <c:formatCode>0%</c:formatCode>
                <c:ptCount val="5"/>
                <c:pt idx="0">
                  <c:v>0.73</c:v>
                </c:pt>
                <c:pt idx="1">
                  <c:v>0.46</c:v>
                </c:pt>
                <c:pt idx="2">
                  <c:v>0.43</c:v>
                </c:pt>
                <c:pt idx="3">
                  <c:v>0.2</c:v>
                </c:pt>
                <c:pt idx="4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89472"/>
        <c:axId val="38495360"/>
      </c:barChart>
      <c:catAx>
        <c:axId val="38489472"/>
        <c:scaling>
          <c:orientation val="maxMin"/>
        </c:scaling>
        <c:delete val="0"/>
        <c:axPos val="l"/>
        <c:majorTickMark val="out"/>
        <c:minorTickMark val="none"/>
        <c:tickLblPos val="none"/>
        <c:crossAx val="38495360"/>
        <c:crosses val="autoZero"/>
        <c:auto val="1"/>
        <c:lblAlgn val="ctr"/>
        <c:lblOffset val="100"/>
        <c:noMultiLvlLbl val="0"/>
      </c:catAx>
      <c:valAx>
        <c:axId val="38495360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extTo"/>
        <c:crossAx val="384894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5392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BF3B17"/>
                        </a:solidFill>
                      </a:rPr>
                      <a:t>590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BF3B17"/>
                        </a:solidFill>
                      </a:rPr>
                      <a:t>543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BF3B17"/>
                        </a:solidFill>
                      </a:rPr>
                      <a:t>513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Sheet1!$A$55:$A$64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Sheet1!$B$55:$B$64</c:f>
              <c:numCache>
                <c:formatCode>General</c:formatCode>
                <c:ptCount val="10"/>
                <c:pt idx="0">
                  <c:v>1019</c:v>
                </c:pt>
                <c:pt idx="1">
                  <c:v>955</c:v>
                </c:pt>
                <c:pt idx="2">
                  <c:v>911</c:v>
                </c:pt>
                <c:pt idx="3">
                  <c:v>813</c:v>
                </c:pt>
                <c:pt idx="4">
                  <c:v>766</c:v>
                </c:pt>
                <c:pt idx="5">
                  <c:v>657</c:v>
                </c:pt>
                <c:pt idx="6" formatCode="#,##0">
                  <c:v>629</c:v>
                </c:pt>
                <c:pt idx="7">
                  <c:v>590</c:v>
                </c:pt>
                <c:pt idx="8" formatCode="#,##0">
                  <c:v>543</c:v>
                </c:pt>
                <c:pt idx="9">
                  <c:v>513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653632"/>
        <c:axId val="111655168"/>
      </c:barChart>
      <c:catAx>
        <c:axId val="11165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655168"/>
        <c:crosses val="autoZero"/>
        <c:auto val="1"/>
        <c:lblAlgn val="ctr"/>
        <c:lblOffset val="100"/>
        <c:noMultiLvlLbl val="0"/>
      </c:catAx>
      <c:valAx>
        <c:axId val="111655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1116536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28205128205128E-2"/>
          <c:y val="3.6263937085054376E-2"/>
          <c:w val="0.94871794871794868"/>
          <c:h val="0.8811477367357576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5392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5392"/>
              </a:solidFill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21414"/>
                </a:solidFill>
              </a:ln>
            </c:spPr>
          </c:dPt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BF3B17"/>
                        </a:solidFill>
                      </a:rPr>
                      <a:t>101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BF3B17"/>
                        </a:solidFill>
                      </a:rPr>
                      <a:t>67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BF3B17"/>
                        </a:solidFill>
                      </a:rPr>
                      <a:t>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Sheet1!$A$68:$A$77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Sheet1!$B$68:$B$77</c:f>
              <c:numCache>
                <c:formatCode>General</c:formatCode>
                <c:ptCount val="10"/>
                <c:pt idx="0">
                  <c:v>866</c:v>
                </c:pt>
                <c:pt idx="1">
                  <c:v>718</c:v>
                </c:pt>
                <c:pt idx="2">
                  <c:v>585</c:v>
                </c:pt>
                <c:pt idx="3">
                  <c:v>422</c:v>
                </c:pt>
                <c:pt idx="4">
                  <c:v>381</c:v>
                </c:pt>
                <c:pt idx="5">
                  <c:v>200</c:v>
                </c:pt>
                <c:pt idx="6">
                  <c:v>153</c:v>
                </c:pt>
                <c:pt idx="7">
                  <c:v>101</c:v>
                </c:pt>
                <c:pt idx="8">
                  <c:v>67</c:v>
                </c:pt>
                <c:pt idx="9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379968"/>
        <c:axId val="111381504"/>
      </c:barChart>
      <c:catAx>
        <c:axId val="11137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381504"/>
        <c:crosses val="autoZero"/>
        <c:auto val="1"/>
        <c:lblAlgn val="ctr"/>
        <c:lblOffset val="100"/>
        <c:noMultiLvlLbl val="0"/>
      </c:catAx>
      <c:valAx>
        <c:axId val="111381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111379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F0234-9270-40E8-8C06-391CFCD89278}" type="doc">
      <dgm:prSet loTypeId="urn:microsoft.com/office/officeart/2005/8/layout/cycle4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C647EBA-810C-4AAC-B67B-53D5E6A98ACF}">
      <dgm:prSet phldrT="[Text]" custT="1"/>
      <dgm:spPr>
        <a:xfrm>
          <a:off x="1398535" y="315737"/>
          <a:ext cx="2398500" cy="2398500"/>
        </a:xfrm>
      </dgm:spPr>
      <dgm:t>
        <a:bodyPr/>
        <a:lstStyle/>
        <a:p>
          <a:r>
            <a:rPr lang="bg-BG" sz="1400" b="0" dirty="0" smtClean="0">
              <a:latin typeface="Calibri"/>
              <a:ea typeface="+mn-ea"/>
              <a:cs typeface="+mn-cs"/>
            </a:rPr>
            <a:t>Промяна на културата</a:t>
          </a:r>
          <a:endParaRPr lang="en-US" sz="1400" b="0" dirty="0">
            <a:latin typeface="Calibri"/>
            <a:ea typeface="+mn-ea"/>
            <a:cs typeface="+mn-cs"/>
          </a:endParaRPr>
        </a:p>
      </dgm:t>
    </dgm:pt>
    <dgm:pt modelId="{48D3FA27-C2DC-4776-9F6C-E267AC191B4D}" type="parTrans" cxnId="{544D3B9B-3491-4116-93C1-FB47A7C1FC14}">
      <dgm:prSet/>
      <dgm:spPr/>
      <dgm:t>
        <a:bodyPr/>
        <a:lstStyle/>
        <a:p>
          <a:endParaRPr lang="en-US"/>
        </a:p>
      </dgm:t>
    </dgm:pt>
    <dgm:pt modelId="{F91A6145-5AF8-4C64-A6A4-B79E8260F103}" type="sibTrans" cxnId="{544D3B9B-3491-4116-93C1-FB47A7C1FC14}">
      <dgm:prSet/>
      <dgm:spPr/>
      <dgm:t>
        <a:bodyPr/>
        <a:lstStyle/>
        <a:p>
          <a:endParaRPr lang="en-US"/>
        </a:p>
      </dgm:t>
    </dgm:pt>
    <dgm:pt modelId="{DDA01A65-EDD5-4245-A645-250BCAE31540}">
      <dgm:prSet phldrT="[Text]" custT="1"/>
      <dgm:spPr>
        <a:xfrm rot="5400000">
          <a:off x="3907820" y="315737"/>
          <a:ext cx="2398500" cy="2398500"/>
        </a:xfrm>
      </dgm:spPr>
      <dgm:t>
        <a:bodyPr/>
        <a:lstStyle/>
        <a:p>
          <a:r>
            <a:rPr lang="bg-BG" sz="1400" b="0" dirty="0" smtClean="0">
              <a:latin typeface="Calibri"/>
              <a:ea typeface="+mn-ea"/>
              <a:cs typeface="+mn-cs"/>
            </a:rPr>
            <a:t>Адаптация на процесите и структурата</a:t>
          </a:r>
          <a:endParaRPr lang="en-US" sz="1400" b="0" dirty="0">
            <a:latin typeface="Calibri"/>
            <a:ea typeface="+mn-ea"/>
            <a:cs typeface="+mn-cs"/>
          </a:endParaRPr>
        </a:p>
      </dgm:t>
    </dgm:pt>
    <dgm:pt modelId="{A408E2DC-EF29-4DED-B087-1C01102F6884}" type="parTrans" cxnId="{6D454FB6-7EC6-43BE-A6A6-4B6A40735EB3}">
      <dgm:prSet/>
      <dgm:spPr/>
      <dgm:t>
        <a:bodyPr/>
        <a:lstStyle/>
        <a:p>
          <a:endParaRPr lang="en-US"/>
        </a:p>
      </dgm:t>
    </dgm:pt>
    <dgm:pt modelId="{900CB074-6C9B-49CA-B6E3-2CEFB9311B83}" type="sibTrans" cxnId="{6D454FB6-7EC6-43BE-A6A6-4B6A40735EB3}">
      <dgm:prSet/>
      <dgm:spPr/>
      <dgm:t>
        <a:bodyPr/>
        <a:lstStyle/>
        <a:p>
          <a:endParaRPr lang="en-US"/>
        </a:p>
      </dgm:t>
    </dgm:pt>
    <dgm:pt modelId="{08A2EFB9-E3DF-4585-966D-8BBE7EFB5FD6}">
      <dgm:prSet phldrT="[Text]" custT="1"/>
      <dgm:spPr>
        <a:xfrm rot="10800000">
          <a:off x="3907820" y="2825023"/>
          <a:ext cx="2398500" cy="2398500"/>
        </a:xfrm>
      </dgm:spPr>
      <dgm:t>
        <a:bodyPr/>
        <a:lstStyle/>
        <a:p>
          <a:r>
            <a:rPr lang="bg-BG" sz="1400" b="0" dirty="0" smtClean="0">
              <a:latin typeface="Calibri"/>
              <a:ea typeface="+mn-ea"/>
              <a:cs typeface="+mn-cs"/>
            </a:rPr>
            <a:t>Продуктово адаптиране</a:t>
          </a:r>
          <a:endParaRPr lang="en-US" sz="1400" b="0" dirty="0">
            <a:latin typeface="Calibri"/>
            <a:ea typeface="+mn-ea"/>
            <a:cs typeface="+mn-cs"/>
          </a:endParaRPr>
        </a:p>
      </dgm:t>
    </dgm:pt>
    <dgm:pt modelId="{028A5A29-86CA-407C-BFDA-63439E107700}" type="parTrans" cxnId="{19C1DE45-4CE5-428E-AF02-3588273772D0}">
      <dgm:prSet/>
      <dgm:spPr/>
      <dgm:t>
        <a:bodyPr/>
        <a:lstStyle/>
        <a:p>
          <a:endParaRPr lang="en-US"/>
        </a:p>
      </dgm:t>
    </dgm:pt>
    <dgm:pt modelId="{18089F10-F438-4BF7-970C-0D4B56618C89}" type="sibTrans" cxnId="{19C1DE45-4CE5-428E-AF02-3588273772D0}">
      <dgm:prSet/>
      <dgm:spPr/>
      <dgm:t>
        <a:bodyPr/>
        <a:lstStyle/>
        <a:p>
          <a:endParaRPr lang="en-US"/>
        </a:p>
      </dgm:t>
    </dgm:pt>
    <dgm:pt modelId="{39B1576D-5D43-4F7A-8A64-931163AC31AD}">
      <dgm:prSet phldrT="[Text]" custT="1"/>
      <dgm:spPr>
        <a:xfrm rot="16200000">
          <a:off x="1398535" y="2825023"/>
          <a:ext cx="2398500" cy="2398500"/>
        </a:xfrm>
      </dgm:spPr>
      <dgm:t>
        <a:bodyPr/>
        <a:lstStyle/>
        <a:p>
          <a:r>
            <a:rPr lang="bg-BG" sz="1400" b="0" dirty="0" smtClean="0">
              <a:latin typeface="Calibri"/>
              <a:ea typeface="+mn-ea"/>
              <a:cs typeface="+mn-cs"/>
            </a:rPr>
            <a:t>Технологична промяна</a:t>
          </a:r>
          <a:endParaRPr lang="en-US" sz="1400" b="0" dirty="0">
            <a:latin typeface="Calibri"/>
            <a:ea typeface="+mn-ea"/>
            <a:cs typeface="+mn-cs"/>
          </a:endParaRPr>
        </a:p>
      </dgm:t>
    </dgm:pt>
    <dgm:pt modelId="{CE5DAC28-0A81-444A-A2DC-F4681505D165}" type="parTrans" cxnId="{B1CCA1B0-8336-46FF-814B-F4AEF7C64D22}">
      <dgm:prSet/>
      <dgm:spPr/>
      <dgm:t>
        <a:bodyPr/>
        <a:lstStyle/>
        <a:p>
          <a:endParaRPr lang="en-US"/>
        </a:p>
      </dgm:t>
    </dgm:pt>
    <dgm:pt modelId="{43C255C9-4357-43A4-B2F7-2B18A5A351B9}" type="sibTrans" cxnId="{B1CCA1B0-8336-46FF-814B-F4AEF7C64D22}">
      <dgm:prSet/>
      <dgm:spPr/>
      <dgm:t>
        <a:bodyPr/>
        <a:lstStyle/>
        <a:p>
          <a:endParaRPr lang="en-US"/>
        </a:p>
      </dgm:t>
    </dgm:pt>
    <dgm:pt modelId="{8C1B3CD7-772F-4C57-AD4B-B50A90B48553}" type="pres">
      <dgm:prSet presAssocID="{86AF0234-9270-40E8-8C06-391CFCD8927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0C7881-0987-4ED3-80B7-72119F7049E0}" type="pres">
      <dgm:prSet presAssocID="{86AF0234-9270-40E8-8C06-391CFCD89278}" presName="children" presStyleCnt="0"/>
      <dgm:spPr/>
      <dgm:t>
        <a:bodyPr/>
        <a:lstStyle/>
        <a:p>
          <a:endParaRPr lang="en-US"/>
        </a:p>
      </dgm:t>
    </dgm:pt>
    <dgm:pt modelId="{482F30A5-77CA-45E1-84B0-D94678D78077}" type="pres">
      <dgm:prSet presAssocID="{86AF0234-9270-40E8-8C06-391CFCD89278}" presName="childPlaceholder" presStyleCnt="0"/>
      <dgm:spPr/>
      <dgm:t>
        <a:bodyPr/>
        <a:lstStyle/>
        <a:p>
          <a:endParaRPr lang="en-US"/>
        </a:p>
      </dgm:t>
    </dgm:pt>
    <dgm:pt modelId="{9C03E36D-4CE5-4DC3-8BA1-B438F00394D6}" type="pres">
      <dgm:prSet presAssocID="{86AF0234-9270-40E8-8C06-391CFCD89278}" presName="circle" presStyleCnt="0"/>
      <dgm:spPr/>
      <dgm:t>
        <a:bodyPr/>
        <a:lstStyle/>
        <a:p>
          <a:endParaRPr lang="en-US"/>
        </a:p>
      </dgm:t>
    </dgm:pt>
    <dgm:pt modelId="{9DC4E31A-C0B8-4A65-A03A-12E4D0E82C84}" type="pres">
      <dgm:prSet presAssocID="{86AF0234-9270-40E8-8C06-391CFCD89278}" presName="quadrant1" presStyleLbl="node1" presStyleIdx="0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US"/>
        </a:p>
      </dgm:t>
    </dgm:pt>
    <dgm:pt modelId="{CBBBBFD9-A7A0-4F71-A1B8-2E92C4069F55}" type="pres">
      <dgm:prSet presAssocID="{86AF0234-9270-40E8-8C06-391CFCD89278}" presName="quadrant2" presStyleLbl="node1" presStyleIdx="1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US"/>
        </a:p>
      </dgm:t>
    </dgm:pt>
    <dgm:pt modelId="{E212FC6A-92EB-4B68-BB67-73FE84920EE5}" type="pres">
      <dgm:prSet presAssocID="{86AF0234-9270-40E8-8C06-391CFCD89278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US"/>
        </a:p>
      </dgm:t>
    </dgm:pt>
    <dgm:pt modelId="{6009376D-E194-4008-AC26-3AE34F990F85}" type="pres">
      <dgm:prSet presAssocID="{86AF0234-9270-40E8-8C06-391CFCD89278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US"/>
        </a:p>
      </dgm:t>
    </dgm:pt>
    <dgm:pt modelId="{91185F14-F73F-4825-8A56-5129C5B7C3FD}" type="pres">
      <dgm:prSet presAssocID="{86AF0234-9270-40E8-8C06-391CFCD89278}" presName="quadrantPlaceholder" presStyleCnt="0"/>
      <dgm:spPr/>
      <dgm:t>
        <a:bodyPr/>
        <a:lstStyle/>
        <a:p>
          <a:endParaRPr lang="en-US"/>
        </a:p>
      </dgm:t>
    </dgm:pt>
    <dgm:pt modelId="{8DC659C7-E2E5-43A0-8324-B6D077E2B9B2}" type="pres">
      <dgm:prSet presAssocID="{86AF0234-9270-40E8-8C06-391CFCD89278}" presName="center1" presStyleLbl="fgShp" presStyleIdx="0" presStyleCnt="2"/>
      <dgm:spPr>
        <a:xfrm>
          <a:off x="3438368" y="2271097"/>
          <a:ext cx="828119" cy="720103"/>
        </a:xfrm>
        <a:prstGeom prst="circularArrow">
          <a:avLst/>
        </a:prstGeom>
      </dgm:spPr>
      <dgm:t>
        <a:bodyPr/>
        <a:lstStyle/>
        <a:p>
          <a:endParaRPr lang="en-US"/>
        </a:p>
      </dgm:t>
    </dgm:pt>
    <dgm:pt modelId="{3620D385-E553-4924-AF78-4E3100CA9F27}" type="pres">
      <dgm:prSet presAssocID="{86AF0234-9270-40E8-8C06-391CFCD89278}" presName="center2" presStyleLbl="fgShp" presStyleIdx="1" presStyleCnt="2"/>
      <dgm:spPr>
        <a:xfrm rot="10800000">
          <a:off x="3438368" y="2548060"/>
          <a:ext cx="828119" cy="720103"/>
        </a:xfrm>
        <a:prstGeom prst="circularArrow">
          <a:avLst/>
        </a:prstGeom>
      </dgm:spPr>
      <dgm:t>
        <a:bodyPr/>
        <a:lstStyle/>
        <a:p>
          <a:endParaRPr lang="en-US"/>
        </a:p>
      </dgm:t>
    </dgm:pt>
  </dgm:ptLst>
  <dgm:cxnLst>
    <dgm:cxn modelId="{65AD6FA8-70D2-4D97-A2BC-536C6A28EB84}" type="presOf" srcId="{39B1576D-5D43-4F7A-8A64-931163AC31AD}" destId="{6009376D-E194-4008-AC26-3AE34F990F85}" srcOrd="0" destOrd="0" presId="urn:microsoft.com/office/officeart/2005/8/layout/cycle4"/>
    <dgm:cxn modelId="{C5991C4F-6CB0-4F5C-A633-EB3BE60EE242}" type="presOf" srcId="{DDA01A65-EDD5-4245-A645-250BCAE31540}" destId="{CBBBBFD9-A7A0-4F71-A1B8-2E92C4069F55}" srcOrd="0" destOrd="0" presId="urn:microsoft.com/office/officeart/2005/8/layout/cycle4"/>
    <dgm:cxn modelId="{544D3B9B-3491-4116-93C1-FB47A7C1FC14}" srcId="{86AF0234-9270-40E8-8C06-391CFCD89278}" destId="{7C647EBA-810C-4AAC-B67B-53D5E6A98ACF}" srcOrd="0" destOrd="0" parTransId="{48D3FA27-C2DC-4776-9F6C-E267AC191B4D}" sibTransId="{F91A6145-5AF8-4C64-A6A4-B79E8260F103}"/>
    <dgm:cxn modelId="{4116D567-A540-4629-B905-C4B43208902C}" type="presOf" srcId="{08A2EFB9-E3DF-4585-966D-8BBE7EFB5FD6}" destId="{E212FC6A-92EB-4B68-BB67-73FE84920EE5}" srcOrd="0" destOrd="0" presId="urn:microsoft.com/office/officeart/2005/8/layout/cycle4"/>
    <dgm:cxn modelId="{E7A3410E-9136-427F-A080-14B45DE7E7E0}" type="presOf" srcId="{7C647EBA-810C-4AAC-B67B-53D5E6A98ACF}" destId="{9DC4E31A-C0B8-4A65-A03A-12E4D0E82C84}" srcOrd="0" destOrd="0" presId="urn:microsoft.com/office/officeart/2005/8/layout/cycle4"/>
    <dgm:cxn modelId="{19C1DE45-4CE5-428E-AF02-3588273772D0}" srcId="{86AF0234-9270-40E8-8C06-391CFCD89278}" destId="{08A2EFB9-E3DF-4585-966D-8BBE7EFB5FD6}" srcOrd="2" destOrd="0" parTransId="{028A5A29-86CA-407C-BFDA-63439E107700}" sibTransId="{18089F10-F438-4BF7-970C-0D4B56618C89}"/>
    <dgm:cxn modelId="{B1CCA1B0-8336-46FF-814B-F4AEF7C64D22}" srcId="{86AF0234-9270-40E8-8C06-391CFCD89278}" destId="{39B1576D-5D43-4F7A-8A64-931163AC31AD}" srcOrd="3" destOrd="0" parTransId="{CE5DAC28-0A81-444A-A2DC-F4681505D165}" sibTransId="{43C255C9-4357-43A4-B2F7-2B18A5A351B9}"/>
    <dgm:cxn modelId="{CA5EE60A-D15C-41BD-8AE6-7040B443DE85}" type="presOf" srcId="{86AF0234-9270-40E8-8C06-391CFCD89278}" destId="{8C1B3CD7-772F-4C57-AD4B-B50A90B48553}" srcOrd="0" destOrd="0" presId="urn:microsoft.com/office/officeart/2005/8/layout/cycle4"/>
    <dgm:cxn modelId="{6D454FB6-7EC6-43BE-A6A6-4B6A40735EB3}" srcId="{86AF0234-9270-40E8-8C06-391CFCD89278}" destId="{DDA01A65-EDD5-4245-A645-250BCAE31540}" srcOrd="1" destOrd="0" parTransId="{A408E2DC-EF29-4DED-B087-1C01102F6884}" sibTransId="{900CB074-6C9B-49CA-B6E3-2CEFB9311B83}"/>
    <dgm:cxn modelId="{0872B1DE-2C9B-4787-9CD2-4AE53249DE03}" type="presParOf" srcId="{8C1B3CD7-772F-4C57-AD4B-B50A90B48553}" destId="{F40C7881-0987-4ED3-80B7-72119F7049E0}" srcOrd="0" destOrd="0" presId="urn:microsoft.com/office/officeart/2005/8/layout/cycle4"/>
    <dgm:cxn modelId="{5EE4DE85-AA39-473E-90D5-A8E4B7A4D642}" type="presParOf" srcId="{F40C7881-0987-4ED3-80B7-72119F7049E0}" destId="{482F30A5-77CA-45E1-84B0-D94678D78077}" srcOrd="0" destOrd="0" presId="urn:microsoft.com/office/officeart/2005/8/layout/cycle4"/>
    <dgm:cxn modelId="{7C4E6D90-49BB-4C36-9E5B-CD682D414214}" type="presParOf" srcId="{8C1B3CD7-772F-4C57-AD4B-B50A90B48553}" destId="{9C03E36D-4CE5-4DC3-8BA1-B438F00394D6}" srcOrd="1" destOrd="0" presId="urn:microsoft.com/office/officeart/2005/8/layout/cycle4"/>
    <dgm:cxn modelId="{051612E6-7A95-41CC-B756-7693352481C8}" type="presParOf" srcId="{9C03E36D-4CE5-4DC3-8BA1-B438F00394D6}" destId="{9DC4E31A-C0B8-4A65-A03A-12E4D0E82C84}" srcOrd="0" destOrd="0" presId="urn:microsoft.com/office/officeart/2005/8/layout/cycle4"/>
    <dgm:cxn modelId="{5E5B8CF0-77B9-4756-BEA9-C925FDF1190C}" type="presParOf" srcId="{9C03E36D-4CE5-4DC3-8BA1-B438F00394D6}" destId="{CBBBBFD9-A7A0-4F71-A1B8-2E92C4069F55}" srcOrd="1" destOrd="0" presId="urn:microsoft.com/office/officeart/2005/8/layout/cycle4"/>
    <dgm:cxn modelId="{17BCFE7C-46F3-44F1-9F45-6C8125B5B47A}" type="presParOf" srcId="{9C03E36D-4CE5-4DC3-8BA1-B438F00394D6}" destId="{E212FC6A-92EB-4B68-BB67-73FE84920EE5}" srcOrd="2" destOrd="0" presId="urn:microsoft.com/office/officeart/2005/8/layout/cycle4"/>
    <dgm:cxn modelId="{A90080E6-1B40-4489-95C3-2AF09EA59B86}" type="presParOf" srcId="{9C03E36D-4CE5-4DC3-8BA1-B438F00394D6}" destId="{6009376D-E194-4008-AC26-3AE34F990F85}" srcOrd="3" destOrd="0" presId="urn:microsoft.com/office/officeart/2005/8/layout/cycle4"/>
    <dgm:cxn modelId="{6C09E3BC-63D3-4C54-A36E-49559FC8EA17}" type="presParOf" srcId="{9C03E36D-4CE5-4DC3-8BA1-B438F00394D6}" destId="{91185F14-F73F-4825-8A56-5129C5B7C3FD}" srcOrd="4" destOrd="0" presId="urn:microsoft.com/office/officeart/2005/8/layout/cycle4"/>
    <dgm:cxn modelId="{6E35A7F6-7C8C-4DF3-871E-17B9A1309790}" type="presParOf" srcId="{8C1B3CD7-772F-4C57-AD4B-B50A90B48553}" destId="{8DC659C7-E2E5-43A0-8324-B6D077E2B9B2}" srcOrd="2" destOrd="0" presId="urn:microsoft.com/office/officeart/2005/8/layout/cycle4"/>
    <dgm:cxn modelId="{A3126D16-536E-43AC-8063-04CFC998B293}" type="presParOf" srcId="{8C1B3CD7-772F-4C57-AD4B-B50A90B48553}" destId="{3620D385-E553-4924-AF78-4E3100CA9F2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4E31A-C0B8-4A65-A03A-12E4D0E82C84}">
      <dsp:nvSpPr>
        <dsp:cNvPr id="0" name=""/>
        <dsp:cNvSpPr/>
      </dsp:nvSpPr>
      <dsp:spPr>
        <a:xfrm>
          <a:off x="920137" y="800447"/>
          <a:ext cx="1924732" cy="1924732"/>
        </a:xfrm>
        <a:prstGeom prst="pieWedg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0" kern="1200" dirty="0" smtClean="0">
              <a:latin typeface="Calibri"/>
              <a:ea typeface="+mn-ea"/>
              <a:cs typeface="+mn-cs"/>
            </a:rPr>
            <a:t>Промяна на културата</a:t>
          </a:r>
          <a:endParaRPr lang="en-US" sz="1400" b="0" kern="1200" dirty="0">
            <a:latin typeface="Calibri"/>
            <a:ea typeface="+mn-ea"/>
            <a:cs typeface="+mn-cs"/>
          </a:endParaRPr>
        </a:p>
      </dsp:txBody>
      <dsp:txXfrm>
        <a:off x="1483878" y="1364188"/>
        <a:ext cx="1360991" cy="1360991"/>
      </dsp:txXfrm>
    </dsp:sp>
    <dsp:sp modelId="{CBBBBFD9-A7A0-4F71-A1B8-2E92C4069F55}">
      <dsp:nvSpPr>
        <dsp:cNvPr id="0" name=""/>
        <dsp:cNvSpPr/>
      </dsp:nvSpPr>
      <dsp:spPr>
        <a:xfrm rot="5400000">
          <a:off x="2933772" y="800447"/>
          <a:ext cx="1924732" cy="1924732"/>
        </a:xfrm>
        <a:prstGeom prst="pieWedge">
          <a:avLst/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0" kern="1200" dirty="0" smtClean="0">
              <a:latin typeface="Calibri"/>
              <a:ea typeface="+mn-ea"/>
              <a:cs typeface="+mn-cs"/>
            </a:rPr>
            <a:t>Адаптация на процесите и структурата</a:t>
          </a:r>
          <a:endParaRPr lang="en-US" sz="1400" b="0" kern="1200" dirty="0">
            <a:latin typeface="Calibri"/>
            <a:ea typeface="+mn-ea"/>
            <a:cs typeface="+mn-cs"/>
          </a:endParaRPr>
        </a:p>
      </dsp:txBody>
      <dsp:txXfrm rot="-5400000">
        <a:off x="2933772" y="1364188"/>
        <a:ext cx="1360991" cy="1360991"/>
      </dsp:txXfrm>
    </dsp:sp>
    <dsp:sp modelId="{E212FC6A-92EB-4B68-BB67-73FE84920EE5}">
      <dsp:nvSpPr>
        <dsp:cNvPr id="0" name=""/>
        <dsp:cNvSpPr/>
      </dsp:nvSpPr>
      <dsp:spPr>
        <a:xfrm rot="10800000">
          <a:off x="2933772" y="2814081"/>
          <a:ext cx="1924732" cy="1924732"/>
        </a:xfrm>
        <a:prstGeom prst="pieWedge">
          <a:avLst/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0" kern="1200" dirty="0" smtClean="0">
              <a:latin typeface="Calibri"/>
              <a:ea typeface="+mn-ea"/>
              <a:cs typeface="+mn-cs"/>
            </a:rPr>
            <a:t>Продуктово адаптиране</a:t>
          </a:r>
          <a:endParaRPr lang="en-US" sz="1400" b="0" kern="1200" dirty="0">
            <a:latin typeface="Calibri"/>
            <a:ea typeface="+mn-ea"/>
            <a:cs typeface="+mn-cs"/>
          </a:endParaRPr>
        </a:p>
      </dsp:txBody>
      <dsp:txXfrm rot="10800000">
        <a:off x="2933772" y="2814081"/>
        <a:ext cx="1360991" cy="1360991"/>
      </dsp:txXfrm>
    </dsp:sp>
    <dsp:sp modelId="{6009376D-E194-4008-AC26-3AE34F990F85}">
      <dsp:nvSpPr>
        <dsp:cNvPr id="0" name=""/>
        <dsp:cNvSpPr/>
      </dsp:nvSpPr>
      <dsp:spPr>
        <a:xfrm rot="16200000">
          <a:off x="920137" y="2814081"/>
          <a:ext cx="1924732" cy="1924732"/>
        </a:xfrm>
        <a:prstGeom prst="pieWedge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0" kern="1200" dirty="0" smtClean="0">
              <a:latin typeface="Calibri"/>
              <a:ea typeface="+mn-ea"/>
              <a:cs typeface="+mn-cs"/>
            </a:rPr>
            <a:t>Технологична промяна</a:t>
          </a:r>
          <a:endParaRPr lang="en-US" sz="1400" b="0" kern="1200" dirty="0">
            <a:latin typeface="Calibri"/>
            <a:ea typeface="+mn-ea"/>
            <a:cs typeface="+mn-cs"/>
          </a:endParaRPr>
        </a:p>
      </dsp:txBody>
      <dsp:txXfrm rot="5400000">
        <a:off x="1483878" y="2814081"/>
        <a:ext cx="1360991" cy="1360991"/>
      </dsp:txXfrm>
    </dsp:sp>
    <dsp:sp modelId="{8DC659C7-E2E5-43A0-8324-B6D077E2B9B2}">
      <dsp:nvSpPr>
        <dsp:cNvPr id="0" name=""/>
        <dsp:cNvSpPr/>
      </dsp:nvSpPr>
      <dsp:spPr>
        <a:xfrm>
          <a:off x="2557049" y="2369570"/>
          <a:ext cx="664543" cy="57786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0D385-E553-4924-AF78-4E3100CA9F27}">
      <dsp:nvSpPr>
        <dsp:cNvPr id="0" name=""/>
        <dsp:cNvSpPr/>
      </dsp:nvSpPr>
      <dsp:spPr>
        <a:xfrm rot="10800000">
          <a:off x="2557049" y="2591826"/>
          <a:ext cx="664543" cy="57786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0.11189</cdr:x>
      <cdr:y>0.05418</cdr:y>
    </cdr:from>
    <cdr:to>
      <cdr:x>0.69551</cdr:x>
      <cdr:y>0.63842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609600" y="208731"/>
          <a:ext cx="3179752" cy="225065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70C0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0.29239</cdr:x>
      <cdr:y>0.28461</cdr:y>
    </cdr:from>
    <cdr:to>
      <cdr:x>0.52316</cdr:x>
      <cdr:y>0.4</cdr:y>
    </cdr:to>
    <cdr:sp macro="" textlink="">
      <cdr:nvSpPr>
        <cdr:cNvPr id="4" name="Oval 3"/>
        <cdr:cNvSpPr/>
      </cdr:nvSpPr>
      <cdr:spPr>
        <a:xfrm xmlns:a="http://schemas.openxmlformats.org/drawingml/2006/main">
          <a:off x="1593050" y="1096412"/>
          <a:ext cx="1257300" cy="44450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5EA4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-25% p.a.</a:t>
          </a:r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2/22/2017</a:t>
            </a:r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Confidential</a:t>
            </a:r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4CC3D-F97C-476C-AD9F-CE23D242DBA0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1869904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2/22/2017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0CA92-2BD1-4207-9CFD-CD5EAE6FC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7970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0CA92-2BD1-4207-9CFD-CD5EAE6FC241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dirty="0" smtClean="0"/>
              <a:t>2/22/2017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5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7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0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7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66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2" y="1196983"/>
            <a:ext cx="6913563" cy="576263"/>
          </a:xfrm>
        </p:spPr>
        <p:txBody>
          <a:bodyPr/>
          <a:lstStyle>
            <a:lvl1pPr marL="0" indent="0">
              <a:buNone/>
              <a:defRPr i="1">
                <a:solidFill>
                  <a:srgbClr val="D41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8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772820"/>
            <a:ext cx="8496944" cy="43529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2" y="1196983"/>
            <a:ext cx="6913563" cy="576263"/>
          </a:xfrm>
        </p:spPr>
        <p:txBody>
          <a:bodyPr/>
          <a:lstStyle>
            <a:lvl1pPr marL="0" indent="0">
              <a:buNone/>
              <a:defRPr i="1">
                <a:solidFill>
                  <a:srgbClr val="D41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9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2" y="1196983"/>
            <a:ext cx="6913563" cy="576263"/>
          </a:xfrm>
        </p:spPr>
        <p:txBody>
          <a:bodyPr/>
          <a:lstStyle>
            <a:lvl1pPr marL="0" indent="0">
              <a:buNone/>
              <a:defRPr i="1">
                <a:solidFill>
                  <a:srgbClr val="D41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61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510" y="2852943"/>
            <a:ext cx="4038600" cy="327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5848" y="2852746"/>
            <a:ext cx="4038600" cy="327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2" y="1196983"/>
            <a:ext cx="6913563" cy="576263"/>
          </a:xfrm>
        </p:spPr>
        <p:txBody>
          <a:bodyPr/>
          <a:lstStyle>
            <a:lvl1pPr marL="0" indent="0">
              <a:buNone/>
              <a:defRPr i="1">
                <a:solidFill>
                  <a:srgbClr val="D41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9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D41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35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D41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393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82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2" y="1196983"/>
            <a:ext cx="6913563" cy="576263"/>
          </a:xfrm>
        </p:spPr>
        <p:txBody>
          <a:bodyPr/>
          <a:lstStyle>
            <a:lvl1pPr marL="0" indent="0">
              <a:buNone/>
              <a:defRPr i="1">
                <a:solidFill>
                  <a:srgbClr val="D41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96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8"/>
            <a:ext cx="4546848" cy="42093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2123" y="1772817"/>
            <a:ext cx="2736304" cy="424847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2" y="1196983"/>
            <a:ext cx="6913563" cy="576263"/>
          </a:xfrm>
        </p:spPr>
        <p:txBody>
          <a:bodyPr/>
          <a:lstStyle>
            <a:lvl1pPr marL="0" indent="0">
              <a:buNone/>
              <a:defRPr i="1">
                <a:solidFill>
                  <a:srgbClr val="D41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94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216" y="188640"/>
            <a:ext cx="6912768" cy="936104"/>
          </a:xfrm>
        </p:spPr>
        <p:txBody>
          <a:bodyPr/>
          <a:lstStyle>
            <a:lvl1pPr>
              <a:defRPr>
                <a:solidFill>
                  <a:srgbClr val="1730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31"/>
            <a:ext cx="2895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31"/>
            <a:ext cx="21336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A7E0-6998-416A-86CC-B283744DD685}" type="slidenum">
              <a:rPr lang="bg-B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9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5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2E89-C5E5-4169-A1AF-CB57D4FCDB1F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37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Confidential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2E89-C5E5-4169-A1AF-CB57D4FCDB1F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5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7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5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D13C-1D36-4611-A187-A59E9E96DB8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3881-2B3A-4BC2-B991-5B078851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2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1" r:id="rId19"/>
    <p:sldLayoutId id="2147483673" r:id="rId20"/>
    <p:sldLayoutId id="2147483674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6.wdp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://www.google.bg/url?sa=i&amp;rct=j&amp;q=&amp;esrc=s&amp;source=images&amp;cd=&amp;cad=rja&amp;uact=8&amp;ved=0ahUKEwiUsKftpuDYAhVSa1AKHYxRCZEQjRwIBw&amp;url=http://mediacenter.postbank.bg/category/news/page/2/&amp;psig=AOvVaw0Xt2J1T_FiqSm5HZ_l1fQn&amp;ust=1516323200130865" TargetMode="Externa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bg/url?sa=i&amp;rct=j&amp;q=&amp;esrc=s&amp;source=images&amp;cd=&amp;cad=rja&amp;uact=8&amp;ved=2ahUKEwjjn9rEiIDaAhVP2aQKHWJ1BYAQjRx6BAgAEAU&amp;url=https://www.jobs.bg/company/194447&amp;psig=AOvVaw316xa812VpVucB4cUohGNO&amp;ust=1521812778192198" TargetMode="External"/><Relationship Id="rId5" Type="http://schemas.openxmlformats.org/officeDocument/2006/relationships/image" Target="../media/image41.jpe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\\ALPHA-SERVER\TheWorks\Temp\6852075-white-wallpaper-abstract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15" r="8131" b="-1"/>
          <a:stretch/>
        </p:blipFill>
        <p:spPr bwMode="auto">
          <a:xfrm>
            <a:off x="0" y="7936"/>
            <a:ext cx="9182100" cy="687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2501910"/>
            <a:ext cx="7772400" cy="1544830"/>
          </a:xfrm>
        </p:spPr>
        <p:txBody>
          <a:bodyPr>
            <a:normAutofit/>
          </a:bodyPr>
          <a:lstStyle/>
          <a:p>
            <a:r>
              <a:rPr lang="bg-BG" sz="3000" b="1" i="1" u="sng" dirty="0" smtClean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ДИГИТАЛНАТА РЕВОЛЮЦИЯ</a:t>
            </a:r>
            <a:r>
              <a:rPr lang="en-US" sz="3000" b="1" i="1" u="sng" dirty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bg-BG" sz="3000" b="1" i="1" u="sng" dirty="0" smtClean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–</a:t>
            </a:r>
            <a:r>
              <a:rPr lang="en-US" sz="3000" b="1" i="1" u="sng" dirty="0" smtClean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/>
            </a:r>
            <a:br>
              <a:rPr lang="en-US" sz="3000" b="1" i="1" u="sng" dirty="0" smtClean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bg-BG" sz="3000" b="1" i="1" u="sng" dirty="0" smtClean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ВЪЗМОЖНОСТИ И ПРЕДИЗВИКАТЕЛСТВА ПРЕД БАНКИТЕ ПО СВЕТА И У НАС</a:t>
            </a:r>
            <a:r>
              <a:rPr lang="en-US" sz="3000" b="1" i="1" u="sng" dirty="0" smtClean="0">
                <a:solidFill>
                  <a:schemeClr val="tx2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 2018/19</a:t>
            </a:r>
            <a:endParaRPr lang="bg-BG" sz="3000" b="1" i="1" u="sng" dirty="0">
              <a:solidFill>
                <a:schemeClr val="tx2"/>
              </a:solidFill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 descr="\\ALPHA-SERVER\TheWorks\Temp\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b="77457"/>
          <a:stretch/>
        </p:blipFill>
        <p:spPr bwMode="auto">
          <a:xfrm>
            <a:off x="6581350" y="3"/>
            <a:ext cx="2562650" cy="1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-1762"/>
          <a:stretch/>
        </p:blipFill>
        <p:spPr bwMode="auto">
          <a:xfrm rot="10800000">
            <a:off x="2938614" y="5095875"/>
            <a:ext cx="326677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28975" y="5906197"/>
            <a:ext cx="2686050" cy="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07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070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070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070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070"/>
                </a:solidFill>
                <a:latin typeface="Calibri" pitchFamily="34" charset="0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99"/>
                </a:solidFill>
                <a:latin typeface="Arial" charset="0"/>
                <a:cs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99"/>
                </a:solidFill>
                <a:latin typeface="Arial" charset="0"/>
                <a:cs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99"/>
                </a:solidFill>
                <a:latin typeface="Arial" charset="0"/>
                <a:cs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99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g-BG" sz="1800" kern="0" dirty="0" smtClean="0">
                <a:solidFill>
                  <a:schemeClr val="bg1"/>
                </a:solidFill>
              </a:rPr>
              <a:t>Ангел Матеев</a:t>
            </a:r>
          </a:p>
          <a:p>
            <a:pPr algn="ctr"/>
            <a:r>
              <a:rPr lang="bg-BG" sz="1400" kern="0" dirty="0" smtClean="0">
                <a:solidFill>
                  <a:schemeClr val="bg1"/>
                </a:solidFill>
              </a:rPr>
              <a:t>Заместник-началник сектор „Банкиране на дребно“</a:t>
            </a:r>
          </a:p>
          <a:p>
            <a:pPr algn="ctr"/>
            <a:r>
              <a:rPr lang="bg-BG" sz="1400" kern="0" dirty="0" smtClean="0">
                <a:solidFill>
                  <a:schemeClr val="bg1"/>
                </a:solidFill>
              </a:rPr>
              <a:t>Пощенска Банка</a:t>
            </a:r>
            <a:endParaRPr lang="bg-BG" sz="1400" kern="0" dirty="0">
              <a:solidFill>
                <a:schemeClr val="bg1"/>
              </a:solidFill>
            </a:endParaRPr>
          </a:p>
        </p:txBody>
      </p:sp>
      <p:sp>
        <p:nvSpPr>
          <p:cNvPr id="3" name="AutoShape 4" descr="http://www.nmgncp.com/data/out/360/6852075-white-wallpaper-abstrac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www.nmgncp.com/data/out/360/6852075-white-wallpaper-abstrac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http://www.nmgncp.com/data/out/360/6852075-white-wallpaper-abstrac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http://www.nmgncp.com/data/out/360/6852075-white-wallpaper-abstrac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 flipV="1">
            <a:off x="8201025" y="2383949"/>
            <a:ext cx="808427" cy="3238500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76200" y="2295048"/>
            <a:ext cx="514350" cy="2243140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695700" y="3780949"/>
            <a:ext cx="876300" cy="3048000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9" y="2214562"/>
            <a:ext cx="3691534" cy="2428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" y="4652953"/>
            <a:ext cx="42101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Малък клон с удължено работно време, локализиран на места с голям човекопоток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Фокус върху обслужването и предлагането на основни банкови продукти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Площ до 100 </a:t>
            </a:r>
            <a:r>
              <a:rPr lang="bg-BG" sz="1400" dirty="0" smtClean="0">
                <a:solidFill>
                  <a:srgbClr val="002060"/>
                </a:solidFill>
              </a:rPr>
              <a:t>кв.м и </a:t>
            </a:r>
            <a:r>
              <a:rPr lang="bg-BG" sz="1400" dirty="0">
                <a:solidFill>
                  <a:srgbClr val="002060"/>
                </a:solidFill>
              </a:rPr>
              <a:t>2-3 служители за обслужване на клиенти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Зони за самообслужване, безкасово обслужване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43462" y="4652953"/>
            <a:ext cx="39052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Голям клон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Фокус върху предлагането на комплексни финансови решения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Повече от 10 </a:t>
            </a:r>
            <a:r>
              <a:rPr lang="bg-BG" sz="1400" dirty="0" smtClean="0">
                <a:solidFill>
                  <a:srgbClr val="002060"/>
                </a:solidFill>
              </a:rPr>
              <a:t>служители, </a:t>
            </a:r>
            <a:r>
              <a:rPr lang="bg-BG" sz="1400" dirty="0">
                <a:solidFill>
                  <a:srgbClr val="002060"/>
                </a:solidFill>
              </a:rPr>
              <a:t>включително специализиран консултант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rgbClr val="002060"/>
                </a:solidFill>
              </a:rPr>
              <a:t>Възможност за онлайн срещи</a:t>
            </a:r>
            <a:endParaRPr lang="en-US" sz="1400" dirty="0">
              <a:solidFill>
                <a:srgbClr val="C2141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8793" y="748054"/>
            <a:ext cx="45864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Примери от </a:t>
            </a:r>
            <a:r>
              <a:rPr lang="bg-BG" sz="2000" b="1" dirty="0" smtClean="0">
                <a:solidFill>
                  <a:srgbClr val="002060"/>
                </a:solidFill>
              </a:rPr>
              <a:t>Европа:</a:t>
            </a:r>
            <a:br>
              <a:rPr lang="bg-BG" sz="2000" b="1" dirty="0" smtClean="0">
                <a:solidFill>
                  <a:srgbClr val="002060"/>
                </a:solidFill>
              </a:rPr>
            </a:br>
            <a:r>
              <a:rPr lang="bg-BG" b="1" dirty="0" smtClean="0">
                <a:solidFill>
                  <a:srgbClr val="002060"/>
                </a:solidFill>
              </a:rPr>
              <a:t>Умни клонове и консултантски центрове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pic>
        <p:nvPicPr>
          <p:cNvPr id="20" name="Picture 4" descr="C:\Users\KIgnatov\Desktop\ANGEL Innivation Forum\Pictures\Millennium-Ban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6097116"/>
            <a:ext cx="951302" cy="29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7986" y="1634569"/>
            <a:ext cx="1246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Умен клон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4350" y="1638837"/>
            <a:ext cx="24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Консултантски център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19" y="2202178"/>
            <a:ext cx="3691534" cy="2428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ЕВРОПА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416448"/>
              </p:ext>
            </p:extLst>
          </p:nvPr>
        </p:nvGraphicFramePr>
        <p:xfrm>
          <a:off x="286406" y="2479870"/>
          <a:ext cx="4142207" cy="353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bg-BG" dirty="0">
              <a:solidFill>
                <a:srgbClr val="000000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250255"/>
              </p:ext>
            </p:extLst>
          </p:nvPr>
        </p:nvGraphicFramePr>
        <p:xfrm>
          <a:off x="4649999" y="2479871"/>
          <a:ext cx="4227302" cy="356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3166818" y="3511462"/>
            <a:ext cx="1144198" cy="388871"/>
          </a:xfrm>
          <a:prstGeom prst="straightConnector1">
            <a:avLst/>
          </a:prstGeom>
          <a:ln w="28575">
            <a:solidFill>
              <a:srgbClr val="C214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278836" y="3499180"/>
            <a:ext cx="832154" cy="41381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- 7% p.a.</a:t>
            </a:r>
            <a:endParaRPr lang="en-US" sz="12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633089" y="4676972"/>
            <a:ext cx="1144198" cy="388871"/>
          </a:xfrm>
          <a:prstGeom prst="straightConnector1">
            <a:avLst/>
          </a:prstGeom>
          <a:ln w="28575">
            <a:solidFill>
              <a:srgbClr val="C214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753350" y="4694501"/>
            <a:ext cx="914400" cy="413819"/>
          </a:xfrm>
          <a:prstGeom prst="ellipse">
            <a:avLst/>
          </a:prstGeom>
          <a:solidFill>
            <a:srgbClr val="C00000"/>
          </a:solidFill>
          <a:ln>
            <a:solidFill>
              <a:srgbClr val="BF3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- 32% p.a.</a:t>
            </a:r>
            <a:endParaRPr lang="en-US" sz="12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84861" y="2479871"/>
            <a:ext cx="2281957" cy="101930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62441" y="2587745"/>
            <a:ext cx="942975" cy="444500"/>
          </a:xfrm>
          <a:prstGeom prst="ellipse">
            <a:avLst/>
          </a:prstGeom>
          <a:solidFill>
            <a:srgbClr val="005E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-8% p.a.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 rot="16200000">
            <a:off x="-894694" y="4384271"/>
            <a:ext cx="236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b="1" dirty="0" smtClean="0">
                <a:solidFill>
                  <a:srgbClr val="002060"/>
                </a:solidFill>
              </a:rPr>
              <a:t>Брой клонове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3174024" y="3955846"/>
            <a:ext cx="3259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b="1" dirty="0" smtClean="0">
                <a:solidFill>
                  <a:srgbClr val="002060"/>
                </a:solidFill>
              </a:rPr>
              <a:t>Брой кеш локации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3734" y="6234341"/>
            <a:ext cx="185738" cy="222250"/>
          </a:xfrm>
          <a:prstGeom prst="rect">
            <a:avLst/>
          </a:prstGeom>
          <a:solidFill>
            <a:srgbClr val="005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39472" y="6197198"/>
            <a:ext cx="129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rgbClr val="002060"/>
                </a:solidFill>
              </a:rPr>
              <a:t>Актуални данни 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14185" y="6229833"/>
            <a:ext cx="199961" cy="219385"/>
          </a:xfrm>
          <a:prstGeom prst="rect">
            <a:avLst/>
          </a:prstGeom>
          <a:solidFill>
            <a:srgbClr val="C00000"/>
          </a:solidFill>
          <a:ln>
            <a:solidFill>
              <a:srgbClr val="C214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23843" y="6206966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>
                <a:solidFill>
                  <a:srgbClr val="002060"/>
                </a:solidFill>
              </a:rPr>
              <a:t>План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94560" y="701757"/>
            <a:ext cx="4559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Примери от </a:t>
            </a:r>
            <a:r>
              <a:rPr lang="bg-BG" sz="2000" b="1" dirty="0" smtClean="0">
                <a:solidFill>
                  <a:srgbClr val="002060"/>
                </a:solidFill>
              </a:rPr>
              <a:t>Европа:</a:t>
            </a:r>
            <a:br>
              <a:rPr lang="bg-BG" sz="2000" b="1" dirty="0" smtClean="0">
                <a:solidFill>
                  <a:srgbClr val="002060"/>
                </a:solidFill>
              </a:rPr>
            </a:br>
            <a:r>
              <a:rPr lang="bg-BG" b="1" dirty="0" smtClean="0">
                <a:solidFill>
                  <a:srgbClr val="002060"/>
                </a:solidFill>
              </a:rPr>
              <a:t>Значително </a:t>
            </a:r>
            <a:r>
              <a:rPr lang="bg-BG" b="1" dirty="0">
                <a:solidFill>
                  <a:srgbClr val="002060"/>
                </a:solidFill>
              </a:rPr>
              <a:t>намаляване </a:t>
            </a:r>
            <a:r>
              <a:rPr lang="bg-BG" b="1" dirty="0" smtClean="0">
                <a:solidFill>
                  <a:srgbClr val="002060"/>
                </a:solidFill>
              </a:rPr>
              <a:t>на </a:t>
            </a:r>
            <a:r>
              <a:rPr lang="bg-BG" b="1" dirty="0">
                <a:solidFill>
                  <a:srgbClr val="002060"/>
                </a:solidFill>
              </a:rPr>
              <a:t>клоновата мрежа </a:t>
            </a:r>
            <a:r>
              <a:rPr lang="bg-BG" b="1" dirty="0" smtClean="0">
                <a:solidFill>
                  <a:srgbClr val="002060"/>
                </a:solidFill>
              </a:rPr>
              <a:t>и </a:t>
            </a:r>
            <a:r>
              <a:rPr lang="bg-BG" b="1" dirty="0">
                <a:solidFill>
                  <a:srgbClr val="002060"/>
                </a:solidFill>
              </a:rPr>
              <a:t>кеш </a:t>
            </a:r>
            <a:r>
              <a:rPr lang="bg-BG" b="1" dirty="0" smtClean="0">
                <a:solidFill>
                  <a:srgbClr val="002060"/>
                </a:solidFill>
              </a:rPr>
              <a:t>трансакциите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17" name="Picture 5" descr="C:\Users\KIgnatov\Desktop\ANGEL Innivation Forum\Pictures\Nordea_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54" y="6355020"/>
            <a:ext cx="1056676" cy="3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6111" y="1838673"/>
            <a:ext cx="33362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 b="1" dirty="0" smtClean="0">
                <a:solidFill>
                  <a:srgbClr val="002060"/>
                </a:solidFill>
              </a:rPr>
              <a:t>Оптимизация на клоновата мрежа </a:t>
            </a:r>
            <a:r>
              <a:rPr lang="bg-BG" dirty="0" smtClean="0">
                <a:solidFill>
                  <a:srgbClr val="002060"/>
                </a:solidFill>
              </a:rPr>
              <a:t/>
            </a:r>
            <a:br>
              <a:rPr lang="bg-BG" dirty="0" smtClean="0">
                <a:solidFill>
                  <a:srgbClr val="002060"/>
                </a:solidFill>
              </a:rPr>
            </a:b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8466" y="1826400"/>
            <a:ext cx="422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 smtClean="0">
                <a:solidFill>
                  <a:srgbClr val="002060"/>
                </a:solidFill>
              </a:rPr>
              <a:t>Намаляване на локациите </a:t>
            </a:r>
            <a:br>
              <a:rPr lang="bg-BG" sz="1600" b="1" dirty="0" smtClean="0">
                <a:solidFill>
                  <a:srgbClr val="002060"/>
                </a:solidFill>
              </a:rPr>
            </a:br>
            <a:r>
              <a:rPr lang="bg-BG" sz="1600" b="1" dirty="0" smtClean="0">
                <a:solidFill>
                  <a:srgbClr val="002060"/>
                </a:solidFill>
              </a:rPr>
              <a:t>с възможност за трансакции в брой</a:t>
            </a:r>
            <a:br>
              <a:rPr lang="bg-BG" sz="1600" b="1" dirty="0" smtClean="0">
                <a:solidFill>
                  <a:srgbClr val="002060"/>
                </a:solidFill>
              </a:rPr>
            </a:b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3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ЕВРОПА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6979" y="1008220"/>
            <a:ext cx="26973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2400" b="1" dirty="0">
                <a:solidFill>
                  <a:srgbClr val="002060"/>
                </a:solidFill>
              </a:rPr>
              <a:t>Бъдещето </a:t>
            </a:r>
            <a:r>
              <a:rPr lang="bg-BG" sz="2400" b="1" dirty="0" smtClean="0">
                <a:solidFill>
                  <a:srgbClr val="002060"/>
                </a:solidFill>
              </a:rPr>
              <a:t>на</a:t>
            </a:r>
          </a:p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банковата </a:t>
            </a:r>
            <a:r>
              <a:rPr lang="bg-BG" sz="2400" b="1" dirty="0">
                <a:solidFill>
                  <a:srgbClr val="002060"/>
                </a:solidFill>
              </a:rPr>
              <a:t>с</a:t>
            </a:r>
            <a:r>
              <a:rPr lang="bg-BG" sz="2400" b="1" dirty="0" smtClean="0">
                <a:solidFill>
                  <a:srgbClr val="002060"/>
                </a:solidFill>
              </a:rPr>
              <a:t>истема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862" y="2248684"/>
            <a:ext cx="83343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200" dirty="0">
                <a:solidFill>
                  <a:srgbClr val="002060"/>
                </a:solidFill>
              </a:rPr>
              <a:t>Всичко възможно ще бъде</a:t>
            </a:r>
            <a:r>
              <a:rPr lang="bg-BG" sz="2200" dirty="0">
                <a:solidFill>
                  <a:srgbClr val="C00000"/>
                </a:solidFill>
              </a:rPr>
              <a:t> дигитализирано </a:t>
            </a:r>
            <a:r>
              <a:rPr lang="en-US" sz="2200" dirty="0">
                <a:solidFill>
                  <a:srgbClr val="C00000"/>
                </a:solidFill>
              </a:rPr>
              <a:t>= 100% </a:t>
            </a:r>
            <a:r>
              <a:rPr lang="bg-BG" sz="2200" dirty="0" smtClean="0">
                <a:solidFill>
                  <a:srgbClr val="C00000"/>
                </a:solidFill>
              </a:rPr>
              <a:t>самообслужване.</a:t>
            </a:r>
          </a:p>
          <a:p>
            <a:pPr>
              <a:buClr>
                <a:srgbClr val="00B050"/>
              </a:buClr>
            </a:pPr>
            <a:r>
              <a:rPr lang="bg-BG" sz="2200" dirty="0" smtClean="0">
                <a:solidFill>
                  <a:srgbClr val="C00000"/>
                </a:solidFill>
              </a:rPr>
              <a:t> </a:t>
            </a:r>
            <a:endParaRPr lang="en-US" sz="2200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200" dirty="0">
                <a:solidFill>
                  <a:srgbClr val="002060"/>
                </a:solidFill>
              </a:rPr>
              <a:t>Знанието ще бъде </a:t>
            </a:r>
            <a:r>
              <a:rPr lang="bg-BG" sz="2200" dirty="0">
                <a:solidFill>
                  <a:srgbClr val="C00000"/>
                </a:solidFill>
              </a:rPr>
              <a:t>автоматизирано </a:t>
            </a:r>
            <a:r>
              <a:rPr lang="en-US" sz="2200" dirty="0">
                <a:solidFill>
                  <a:srgbClr val="C00000"/>
                </a:solidFill>
              </a:rPr>
              <a:t>(</a:t>
            </a:r>
            <a:r>
              <a:rPr lang="bg-BG" sz="2200" dirty="0">
                <a:solidFill>
                  <a:srgbClr val="C00000"/>
                </a:solidFill>
              </a:rPr>
              <a:t>например </a:t>
            </a:r>
            <a:r>
              <a:rPr lang="en-US" sz="2200" dirty="0">
                <a:solidFill>
                  <a:srgbClr val="C00000"/>
                </a:solidFill>
              </a:rPr>
              <a:t>Robo advice</a:t>
            </a:r>
            <a:r>
              <a:rPr lang="en-US" sz="2200" dirty="0" smtClean="0">
                <a:solidFill>
                  <a:srgbClr val="C00000"/>
                </a:solidFill>
              </a:rPr>
              <a:t>)</a:t>
            </a:r>
            <a:r>
              <a:rPr lang="bg-BG" sz="2200" dirty="0" smtClean="0">
                <a:solidFill>
                  <a:srgbClr val="C00000"/>
                </a:solidFill>
              </a:rPr>
              <a:t>.</a:t>
            </a:r>
          </a:p>
          <a:p>
            <a:pPr>
              <a:buClr>
                <a:srgbClr val="00B050"/>
              </a:buClr>
            </a:pPr>
            <a:endParaRPr lang="bg-BG" sz="22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200" dirty="0">
                <a:solidFill>
                  <a:srgbClr val="002060"/>
                </a:solidFill>
              </a:rPr>
              <a:t>Банките изграждат дългосрочни взаимоотношения на база </a:t>
            </a:r>
            <a:r>
              <a:rPr lang="bg-BG" sz="2200" dirty="0">
                <a:solidFill>
                  <a:srgbClr val="C00000"/>
                </a:solidFill>
              </a:rPr>
              <a:t>качество на </a:t>
            </a:r>
            <a:r>
              <a:rPr lang="bg-BG" sz="2200" dirty="0" smtClean="0">
                <a:solidFill>
                  <a:srgbClr val="C00000"/>
                </a:solidFill>
              </a:rPr>
              <a:t>обслужването.</a:t>
            </a:r>
            <a:endParaRPr lang="en-US" sz="2200" dirty="0">
              <a:solidFill>
                <a:srgbClr val="C00000"/>
              </a:solidFill>
            </a:endParaRPr>
          </a:p>
          <a:p>
            <a:pPr>
              <a:buClr>
                <a:srgbClr val="00B050"/>
              </a:buClr>
            </a:pPr>
            <a:endParaRPr lang="en-US" sz="2200" dirty="0">
              <a:solidFill>
                <a:srgbClr val="BF3B17"/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200" dirty="0">
                <a:solidFill>
                  <a:srgbClr val="002060"/>
                </a:solidFill>
              </a:rPr>
              <a:t>Фокусът ще остане върху </a:t>
            </a:r>
            <a:r>
              <a:rPr lang="bg-BG" sz="2200" dirty="0">
                <a:solidFill>
                  <a:srgbClr val="C00000"/>
                </a:solidFill>
              </a:rPr>
              <a:t>клиентските нужди.</a:t>
            </a:r>
            <a:endParaRPr lang="en-US" sz="2200" dirty="0">
              <a:solidFill>
                <a:srgbClr val="C00000"/>
              </a:solidFill>
            </a:endParaRPr>
          </a:p>
          <a:p>
            <a:pPr>
              <a:buClr>
                <a:srgbClr val="00B050"/>
              </a:buClr>
            </a:pP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11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ЕВРОПА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sd.servicemax.com/wp-content/uploads/canstockphoto11664834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7860" r="8800" b="78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ALPHA-SERVER\TheWorks\Temp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b="77457"/>
          <a:stretch/>
        </p:blipFill>
        <p:spPr bwMode="auto">
          <a:xfrm>
            <a:off x="6581350" y="3"/>
            <a:ext cx="2562650" cy="1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727"/>
          <a:stretch/>
        </p:blipFill>
        <p:spPr bwMode="auto">
          <a:xfrm>
            <a:off x="3351659" y="2301925"/>
            <a:ext cx="2460993" cy="22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45623" y="3049290"/>
            <a:ext cx="2698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chemeClr val="bg1"/>
                </a:solidFill>
              </a:rPr>
              <a:t>У НАС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94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4391" y="859436"/>
            <a:ext cx="4155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Клиентските очаквания определят посоката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122" y="1935624"/>
            <a:ext cx="78537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bg-BG" sz="2200" dirty="0">
                <a:solidFill>
                  <a:srgbClr val="002060"/>
                </a:solidFill>
              </a:rPr>
              <a:t>Бързо и лесно за </a:t>
            </a:r>
            <a:r>
              <a:rPr lang="bg-BG" sz="2200" dirty="0" smtClean="0">
                <a:solidFill>
                  <a:srgbClr val="002060"/>
                </a:solidFill>
              </a:rPr>
              <a:t>ползване </a:t>
            </a:r>
            <a:r>
              <a:rPr lang="en-US" sz="2200" dirty="0" smtClean="0">
                <a:solidFill>
                  <a:schemeClr val="tx2"/>
                </a:solidFill>
              </a:rPr>
              <a:t>–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C21414"/>
                </a:solidFill>
              </a:rPr>
              <a:t>one </a:t>
            </a:r>
            <a:r>
              <a:rPr lang="en-US" sz="2200" dirty="0">
                <a:solidFill>
                  <a:srgbClr val="C21414"/>
                </a:solidFill>
              </a:rPr>
              <a:t>click </a:t>
            </a:r>
            <a:r>
              <a:rPr lang="en-US" sz="2200" dirty="0" smtClean="0">
                <a:solidFill>
                  <a:srgbClr val="C21414"/>
                </a:solidFill>
              </a:rPr>
              <a:t>effect</a:t>
            </a:r>
            <a:r>
              <a:rPr lang="bg-BG" sz="2200" dirty="0" smtClean="0">
                <a:solidFill>
                  <a:srgbClr val="C21414"/>
                </a:solidFill>
              </a:rPr>
              <a:t>.</a:t>
            </a:r>
            <a:endParaRPr lang="en-US" sz="2200" dirty="0">
              <a:solidFill>
                <a:srgbClr val="C21414"/>
              </a:solidFill>
            </a:endParaRPr>
          </a:p>
          <a:p>
            <a:pPr>
              <a:buClr>
                <a:srgbClr val="009900"/>
              </a:buClr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bg-BG" sz="2200" dirty="0" smtClean="0">
                <a:solidFill>
                  <a:srgbClr val="002060"/>
                </a:solidFill>
              </a:rPr>
              <a:t>Компетентно и практично – </a:t>
            </a:r>
            <a:r>
              <a:rPr lang="bg-BG" sz="2200" dirty="0">
                <a:solidFill>
                  <a:srgbClr val="C21414"/>
                </a:solidFill>
              </a:rPr>
              <a:t>в</a:t>
            </a:r>
            <a:r>
              <a:rPr lang="bg-BG" sz="2200" dirty="0" smtClean="0">
                <a:solidFill>
                  <a:srgbClr val="C21414"/>
                </a:solidFill>
              </a:rPr>
              <a:t>исоко ниво </a:t>
            </a:r>
            <a:r>
              <a:rPr lang="bg-BG" sz="2200" dirty="0" smtClean="0">
                <a:solidFill>
                  <a:srgbClr val="C00000"/>
                </a:solidFill>
              </a:rPr>
              <a:t>на обслужване и консултации.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bg-BG" sz="2200" dirty="0" smtClean="0">
                <a:solidFill>
                  <a:srgbClr val="002060"/>
                </a:solidFill>
              </a:rPr>
              <a:t>Навсякъде по всяко време – </a:t>
            </a:r>
            <a:r>
              <a:rPr lang="bg-BG" sz="2200" dirty="0">
                <a:solidFill>
                  <a:srgbClr val="C21414"/>
                </a:solidFill>
              </a:rPr>
              <a:t>24/7, социални мрежи, мобилен телефон</a:t>
            </a:r>
            <a:r>
              <a:rPr lang="bg-BG" sz="2200" dirty="0" smtClean="0">
                <a:solidFill>
                  <a:srgbClr val="C21414"/>
                </a:solidFill>
              </a:rPr>
              <a:t>.</a:t>
            </a:r>
            <a:endParaRPr lang="bg-BG" sz="2200" dirty="0">
              <a:solidFill>
                <a:srgbClr val="C21414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bg-BG" sz="2200" dirty="0" smtClean="0">
                <a:solidFill>
                  <a:srgbClr val="002060"/>
                </a:solidFill>
              </a:rPr>
              <a:t>Дигитално и </a:t>
            </a:r>
            <a:r>
              <a:rPr lang="bg-BG" sz="2200" dirty="0">
                <a:solidFill>
                  <a:srgbClr val="002060"/>
                </a:solidFill>
              </a:rPr>
              <a:t>персонално – </a:t>
            </a:r>
            <a:r>
              <a:rPr lang="bg-BG" sz="2200" dirty="0" smtClean="0">
                <a:solidFill>
                  <a:srgbClr val="C21414"/>
                </a:solidFill>
              </a:rPr>
              <a:t>безпроблемно навигиране през различните </a:t>
            </a:r>
            <a:r>
              <a:rPr lang="bg-BG" sz="2200" dirty="0">
                <a:solidFill>
                  <a:srgbClr val="C21414"/>
                </a:solidFill>
              </a:rPr>
              <a:t>канали</a:t>
            </a:r>
            <a:r>
              <a:rPr lang="bg-BG" sz="2200" dirty="0" smtClean="0">
                <a:solidFill>
                  <a:srgbClr val="C21414"/>
                </a:solidFill>
              </a:rPr>
              <a:t>.</a:t>
            </a:r>
            <a:endParaRPr lang="en-US" sz="2200" dirty="0">
              <a:solidFill>
                <a:srgbClr val="C21414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bg-BG" sz="2200" dirty="0" smtClean="0">
                <a:solidFill>
                  <a:srgbClr val="C21414"/>
                </a:solidFill>
              </a:rPr>
              <a:t>Доверен </a:t>
            </a:r>
            <a:r>
              <a:rPr lang="bg-BG" sz="2200" dirty="0">
                <a:solidFill>
                  <a:srgbClr val="002060"/>
                </a:solidFill>
              </a:rPr>
              <a:t>партньор.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94470" y="6086444"/>
            <a:ext cx="4239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</p:txBody>
      </p:sp>
      <p:pic>
        <p:nvPicPr>
          <p:cNvPr id="10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У НАС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644701693"/>
              </p:ext>
            </p:extLst>
          </p:nvPr>
        </p:nvGraphicFramePr>
        <p:xfrm>
          <a:off x="1560333" y="1159445"/>
          <a:ext cx="5778642" cy="553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772276" y="4610100"/>
            <a:ext cx="2026982" cy="1485900"/>
          </a:xfrm>
          <a:prstGeom prst="wedgeRectCallout">
            <a:avLst>
              <a:gd name="adj1" fmla="val -66855"/>
              <a:gd name="adj2" fmla="val -6432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dirty="0" smtClean="0">
                <a:solidFill>
                  <a:srgbClr val="002060"/>
                </a:solidFill>
              </a:rPr>
              <a:t>Целта на дигиталната стратегия е пълна </a:t>
            </a:r>
            <a:r>
              <a:rPr lang="bg-BG" dirty="0" smtClean="0">
                <a:solidFill>
                  <a:srgbClr val="C00000"/>
                </a:solidFill>
              </a:rPr>
              <a:t>трансформация </a:t>
            </a:r>
            <a:r>
              <a:rPr lang="bg-BG" dirty="0">
                <a:solidFill>
                  <a:srgbClr val="C00000"/>
                </a:solidFill>
              </a:rPr>
              <a:t>на бизнес моделите!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85751" y="1452092"/>
            <a:ext cx="2095499" cy="1244600"/>
          </a:xfrm>
          <a:prstGeom prst="wedgeRectCallout">
            <a:avLst>
              <a:gd name="adj1" fmla="val 54174"/>
              <a:gd name="adj2" fmla="val 10579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dirty="0" smtClean="0">
                <a:solidFill>
                  <a:srgbClr val="002060"/>
                </a:solidFill>
              </a:rPr>
              <a:t>Дигиталната трансформация не е </a:t>
            </a:r>
            <a:r>
              <a:rPr lang="bg-BG" dirty="0">
                <a:solidFill>
                  <a:srgbClr val="002060"/>
                </a:solidFill>
              </a:rPr>
              <a:t>с</a:t>
            </a:r>
            <a:r>
              <a:rPr lang="bg-BG" dirty="0" smtClean="0">
                <a:solidFill>
                  <a:srgbClr val="002060"/>
                </a:solidFill>
              </a:rPr>
              <a:t>вързана </a:t>
            </a:r>
            <a:r>
              <a:rPr lang="bg-BG" dirty="0">
                <a:solidFill>
                  <a:srgbClr val="C00000"/>
                </a:solidFill>
              </a:rPr>
              <a:t>само с технологии!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3593" y="754277"/>
            <a:ext cx="3936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Стратегия за дигитална трансформация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У НАС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\\ALPHA-SERVER\TheWorks\Temp\Grou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11" b="-4111"/>
          <a:stretch/>
        </p:blipFill>
        <p:spPr bwMode="auto">
          <a:xfrm>
            <a:off x="3331349" y="2302668"/>
            <a:ext cx="2481302" cy="23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ALPHA-SERVER\TheWorks\Temp\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b="77457"/>
          <a:stretch/>
        </p:blipFill>
        <p:spPr bwMode="auto">
          <a:xfrm>
            <a:off x="6581350" y="3"/>
            <a:ext cx="2562650" cy="1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58539" y="2961470"/>
            <a:ext cx="2026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bg1"/>
                </a:solidFill>
                <a:latin typeface="+mj-lt"/>
              </a:rPr>
              <a:t>ПОЩЕНСКА</a:t>
            </a:r>
          </a:p>
          <a:p>
            <a:pPr algn="ctr"/>
            <a:r>
              <a:rPr lang="bg-BG" sz="2800" b="1" dirty="0" smtClean="0">
                <a:solidFill>
                  <a:schemeClr val="bg1"/>
                </a:solidFill>
                <a:latin typeface="+mj-lt"/>
              </a:rPr>
              <a:t>БАНКА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86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6021" y="2048401"/>
            <a:ext cx="433195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tx2"/>
                </a:solidFill>
              </a:rPr>
              <a:t>„Визия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bg-BG" sz="4400" b="1" dirty="0" smtClean="0">
                <a:solidFill>
                  <a:schemeClr val="tx2"/>
                </a:solidFill>
              </a:rPr>
              <a:t>без</a:t>
            </a:r>
            <a:endParaRPr lang="en-US" sz="4400" b="1" dirty="0" smtClean="0">
              <a:solidFill>
                <a:schemeClr val="tx2"/>
              </a:solidFill>
            </a:endParaRPr>
          </a:p>
          <a:p>
            <a:pPr algn="ctr"/>
            <a:r>
              <a:rPr lang="bg-BG" sz="4400" b="1" dirty="0" smtClean="0">
                <a:solidFill>
                  <a:schemeClr val="tx2"/>
                </a:solidFill>
              </a:rPr>
              <a:t>реализация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bg-BG" sz="4400" b="1" dirty="0" smtClean="0">
                <a:solidFill>
                  <a:srgbClr val="002060"/>
                </a:solidFill>
              </a:rPr>
              <a:t>е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bg-BG" sz="4400" b="1" dirty="0" smtClean="0">
                <a:solidFill>
                  <a:srgbClr val="002060"/>
                </a:solidFill>
              </a:rPr>
              <a:t>халюцинация.“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2976" y="4197350"/>
            <a:ext cx="196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rgbClr val="002060"/>
                </a:solidFill>
              </a:rPr>
              <a:t>Томас Едисон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31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bg-BG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38251" y="1802998"/>
            <a:ext cx="6251629" cy="4053654"/>
            <a:chOff x="1976019" y="1274814"/>
            <a:chExt cx="8335505" cy="4053654"/>
          </a:xfrm>
        </p:grpSpPr>
        <p:sp>
          <p:nvSpPr>
            <p:cNvPr id="54" name="Hexagon 53"/>
            <p:cNvSpPr/>
            <p:nvPr/>
          </p:nvSpPr>
          <p:spPr>
            <a:xfrm>
              <a:off x="7911525" y="2966848"/>
              <a:ext cx="2399999" cy="1517258"/>
            </a:xfrm>
            <a:prstGeom prst="hexagon">
              <a:avLst>
                <a:gd name="adj" fmla="val 28570"/>
                <a:gd name="vf" fmla="val 11547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bg-BG" sz="1400" dirty="0">
                  <a:solidFill>
                    <a:srgbClr val="002060"/>
                  </a:solidFill>
                </a:rPr>
                <a:t>Пощенска Банка и СофтУни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9" name="Hexagon 28"/>
            <p:cNvSpPr/>
            <p:nvPr/>
          </p:nvSpPr>
          <p:spPr>
            <a:xfrm>
              <a:off x="5964908" y="3792224"/>
              <a:ext cx="2399999" cy="1517258"/>
            </a:xfrm>
            <a:prstGeom prst="hexagon">
              <a:avLst>
                <a:gd name="adj" fmla="val 28570"/>
                <a:gd name="vf" fmla="val 11547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EVA</a:t>
              </a:r>
              <a:endParaRPr lang="bg-BG" sz="1400" dirty="0">
                <a:solidFill>
                  <a:srgbClr val="002060"/>
                </a:solidFill>
              </a:endParaRPr>
            </a:p>
          </p:txBody>
        </p:sp>
        <p:sp>
          <p:nvSpPr>
            <p:cNvPr id="31" name="Hexagon 30"/>
            <p:cNvSpPr/>
            <p:nvPr/>
          </p:nvSpPr>
          <p:spPr>
            <a:xfrm>
              <a:off x="5931040" y="2170119"/>
              <a:ext cx="2399999" cy="1517258"/>
            </a:xfrm>
            <a:prstGeom prst="hexagon">
              <a:avLst>
                <a:gd name="adj" fmla="val 28570"/>
                <a:gd name="vf" fmla="val 11547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Next </a:t>
              </a:r>
            </a:p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Best </a:t>
              </a:r>
            </a:p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Offer</a:t>
              </a:r>
            </a:p>
          </p:txBody>
        </p:sp>
        <p:sp>
          <p:nvSpPr>
            <p:cNvPr id="32" name="Hexagon 31"/>
            <p:cNvSpPr/>
            <p:nvPr/>
          </p:nvSpPr>
          <p:spPr>
            <a:xfrm>
              <a:off x="3940078" y="2987833"/>
              <a:ext cx="2400003" cy="1517258"/>
            </a:xfrm>
            <a:prstGeom prst="hexagon">
              <a:avLst>
                <a:gd name="adj" fmla="val 28570"/>
                <a:gd name="vf" fmla="val 11547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bg-BG" sz="1400" dirty="0">
                  <a:solidFill>
                    <a:srgbClr val="002060"/>
                  </a:solidFill>
                </a:rPr>
                <a:t>Електронно </a:t>
              </a:r>
            </a:p>
            <a:p>
              <a:pPr algn="ctr"/>
              <a:r>
                <a:rPr lang="bg-BG" sz="1400" dirty="0" smtClean="0">
                  <a:solidFill>
                    <a:srgbClr val="002060"/>
                  </a:solidFill>
                </a:rPr>
                <a:t>подписване</a:t>
              </a:r>
              <a:endParaRPr lang="en-US" sz="1400" dirty="0" smtClean="0">
                <a:solidFill>
                  <a:srgbClr val="002060"/>
                </a:solidFill>
              </a:endParaRPr>
            </a:p>
          </p:txBody>
        </p:sp>
        <p:sp>
          <p:nvSpPr>
            <p:cNvPr id="33" name="Hexagon 32"/>
            <p:cNvSpPr/>
            <p:nvPr/>
          </p:nvSpPr>
          <p:spPr>
            <a:xfrm>
              <a:off x="7911525" y="1274814"/>
              <a:ext cx="2396255" cy="1563540"/>
            </a:xfrm>
            <a:prstGeom prst="hexagon">
              <a:avLst>
                <a:gd name="adj" fmla="val 28570"/>
                <a:gd name="vf" fmla="val 11547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sz="1200" dirty="0" smtClean="0">
                  <a:solidFill>
                    <a:srgbClr val="002060"/>
                  </a:solidFill>
                </a:rPr>
                <a:t>New Branch Outlook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  <p:sp>
          <p:nvSpPr>
            <p:cNvPr id="34" name="Hexagon 33"/>
            <p:cNvSpPr/>
            <p:nvPr/>
          </p:nvSpPr>
          <p:spPr>
            <a:xfrm>
              <a:off x="1976019" y="3811210"/>
              <a:ext cx="2420983" cy="1517258"/>
            </a:xfrm>
            <a:prstGeom prst="hexagon">
              <a:avLst>
                <a:gd name="adj" fmla="val 28570"/>
                <a:gd name="vf" fmla="val 11547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bg-BG" sz="1400" dirty="0" smtClean="0">
                  <a:solidFill>
                    <a:srgbClr val="002060"/>
                  </a:solidFill>
                </a:rPr>
                <a:t>Моменто</a:t>
              </a:r>
            </a:p>
            <a:p>
              <a:pPr algn="ctr"/>
              <a:r>
                <a:rPr lang="bg-BG" sz="1400" dirty="0" smtClean="0">
                  <a:solidFill>
                    <a:srgbClr val="002060"/>
                  </a:solidFill>
                </a:rPr>
                <a:t>Центрове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158157" y="981770"/>
            <a:ext cx="2827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000" b="1" dirty="0" smtClean="0">
                <a:solidFill>
                  <a:srgbClr val="002060"/>
                </a:solidFill>
              </a:rPr>
              <a:t>Бъдещето вече е тук!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162" y="2123327"/>
            <a:ext cx="2449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tx2"/>
                </a:solidFill>
              </a:rPr>
              <a:t>„Визия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bg-BG" sz="2400" b="1" dirty="0" smtClean="0">
                <a:solidFill>
                  <a:schemeClr val="tx2"/>
                </a:solidFill>
              </a:rPr>
              <a:t>без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r>
              <a:rPr lang="bg-BG" sz="2400" b="1" dirty="0" smtClean="0">
                <a:solidFill>
                  <a:schemeClr val="tx2"/>
                </a:solidFill>
              </a:rPr>
              <a:t>реализация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е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bg-BG" sz="2400" b="1" dirty="0" smtClean="0">
                <a:solidFill>
                  <a:srgbClr val="002060"/>
                </a:solidFill>
              </a:rPr>
              <a:t>халюцинация.“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880231" y="1802998"/>
            <a:ext cx="576126" cy="1919934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2750" y="3473450"/>
            <a:ext cx="3043607" cy="249482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48100" y="5844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33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25950" y="2312242"/>
            <a:ext cx="1036760" cy="2228872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37518" y="4634868"/>
            <a:ext cx="894757" cy="1775418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3787" y="2265425"/>
            <a:ext cx="3942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Next Best Offer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Статистически </a:t>
            </a:r>
            <a:r>
              <a:rPr lang="bg-BG" dirty="0" smtClean="0">
                <a:solidFill>
                  <a:srgbClr val="C00000"/>
                </a:solidFill>
              </a:rPr>
              <a:t>модел</a:t>
            </a:r>
            <a:r>
              <a:rPr lang="bg-BG" dirty="0" smtClean="0">
                <a:solidFill>
                  <a:srgbClr val="002060"/>
                </a:solidFill>
              </a:rPr>
              <a:t>, който идентифицира клиентските нужди </a:t>
            </a:r>
            <a:r>
              <a:rPr lang="bg-BG" dirty="0">
                <a:solidFill>
                  <a:srgbClr val="002060"/>
                </a:solidFill>
              </a:rPr>
              <a:t>на база техния профил и клиентско поведение.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31838" y="4303375"/>
            <a:ext cx="3119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solidFill>
                  <a:srgbClr val="C00000"/>
                </a:solidFill>
              </a:rPr>
              <a:t>Функционалност </a:t>
            </a:r>
            <a:r>
              <a:rPr lang="bg-BG" dirty="0" smtClean="0">
                <a:solidFill>
                  <a:srgbClr val="C00000"/>
                </a:solidFill>
              </a:rPr>
              <a:t>във  front end платформата на банката, </a:t>
            </a:r>
            <a:r>
              <a:rPr lang="bg-BG" dirty="0" smtClean="0">
                <a:solidFill>
                  <a:srgbClr val="002060"/>
                </a:solidFill>
              </a:rPr>
              <a:t>която при обслужването на всеки клиент индикира</a:t>
            </a:r>
            <a:r>
              <a:rPr lang="bg-BG" dirty="0">
                <a:solidFill>
                  <a:srgbClr val="002060"/>
                </a:solidFill>
              </a:rPr>
              <a:t> </a:t>
            </a:r>
            <a:r>
              <a:rPr lang="bg-BG" b="1" dirty="0" smtClean="0">
                <a:solidFill>
                  <a:schemeClr val="tx2"/>
                </a:solidFill>
              </a:rPr>
              <a:t>най-подходящия продукт, който </a:t>
            </a:r>
            <a:r>
              <a:rPr lang="bg-BG" b="1" dirty="0" smtClean="0">
                <a:solidFill>
                  <a:srgbClr val="002060"/>
                </a:solidFill>
              </a:rPr>
              <a:t>да му бъде предложен. </a:t>
            </a:r>
            <a:endParaRPr lang="bg-BG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402" y="4458047"/>
            <a:ext cx="3709698" cy="168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397254" y="1711287"/>
            <a:ext cx="1036760" cy="2228872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014588" y="883822"/>
            <a:ext cx="3114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solidFill>
                  <a:srgbClr val="002060"/>
                </a:solidFill>
              </a:rPr>
              <a:t>Бъдещето вече е тук </a:t>
            </a:r>
            <a:r>
              <a:rPr lang="bg-BG" sz="2400" b="1" dirty="0" smtClean="0">
                <a:solidFill>
                  <a:srgbClr val="002060"/>
                </a:solidFill>
              </a:rPr>
              <a:t>- </a:t>
            </a:r>
            <a:r>
              <a:rPr lang="en-US" sz="2400" b="1" dirty="0" smtClean="0">
                <a:solidFill>
                  <a:srgbClr val="002060"/>
                </a:solidFill>
              </a:rPr>
              <a:t>Next </a:t>
            </a:r>
            <a:r>
              <a:rPr lang="en-US" sz="2400" b="1" dirty="0">
                <a:solidFill>
                  <a:srgbClr val="002060"/>
                </a:solidFill>
              </a:rPr>
              <a:t>Best Offer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794500" y="4330557"/>
            <a:ext cx="1019175" cy="1938888"/>
          </a:xfrm>
          <a:prstGeom prst="line">
            <a:avLst/>
          </a:prstGeom>
          <a:ln w="19050">
            <a:solidFill>
              <a:srgbClr val="C2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12" y="2125732"/>
            <a:ext cx="2693954" cy="179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otshot24.com/wp-content/uploads/2016/06/mobi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603"/>
          <a:stretch/>
        </p:blipFill>
        <p:spPr bwMode="auto">
          <a:xfrm>
            <a:off x="0" y="3"/>
            <a:ext cx="9144000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9" name="Picture 2" descr="\\ALPHA-SERVER\TheWorks\Temp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b="77457"/>
          <a:stretch/>
        </p:blipFill>
        <p:spPr bwMode="auto">
          <a:xfrm>
            <a:off x="6581350" y="3"/>
            <a:ext cx="2562650" cy="1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ALPHA-SERVER\TheWorks\Temp\Fasha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48" y="2321718"/>
            <a:ext cx="2481303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8539" y="2767280"/>
            <a:ext cx="2026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chemeClr val="bg1"/>
                </a:solidFill>
                <a:latin typeface="+mj-lt"/>
              </a:rPr>
              <a:t>ПО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bg-BG" sz="4000" b="1" dirty="0" smtClean="0">
                <a:solidFill>
                  <a:schemeClr val="bg1"/>
                </a:solidFill>
                <a:latin typeface="+mj-lt"/>
              </a:rPr>
              <a:t>СВЕТА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5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338" y="1730190"/>
            <a:ext cx="64334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</a:t>
            </a:r>
            <a:r>
              <a:rPr lang="bg-BG" b="1" dirty="0" smtClean="0">
                <a:solidFill>
                  <a:srgbClr val="002060"/>
                </a:solidFill>
              </a:rPr>
              <a:t>лектронно подписване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Иновативен начин за подписване на платежни документи, </a:t>
            </a:r>
            <a:r>
              <a:rPr lang="bg-BG" dirty="0">
                <a:solidFill>
                  <a:srgbClr val="002060"/>
                </a:solidFill>
              </a:rPr>
              <a:t>който елиминира </a:t>
            </a:r>
            <a:r>
              <a:rPr lang="bg-BG" dirty="0" smtClean="0">
                <a:solidFill>
                  <a:srgbClr val="002060"/>
                </a:solidFill>
              </a:rPr>
              <a:t> поставянето на подпис върху хартиен носител и съответното архивиране.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002060"/>
                </a:solidFill>
              </a:rPr>
              <a:t>По-бързо и </a:t>
            </a:r>
            <a:r>
              <a:rPr lang="bg-BG" dirty="0">
                <a:solidFill>
                  <a:srgbClr val="C00000"/>
                </a:solidFill>
              </a:rPr>
              <a:t>лесно обслужване.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Биометричен подпис </a:t>
            </a:r>
            <a:r>
              <a:rPr lang="bg-BG" dirty="0">
                <a:solidFill>
                  <a:srgbClr val="002060"/>
                </a:solidFill>
              </a:rPr>
              <a:t>с по-висока степен на сигурност. </a:t>
            </a: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Разширяване  на видовете документи </a:t>
            </a:r>
            <a:r>
              <a:rPr lang="bg-BG" dirty="0">
                <a:solidFill>
                  <a:srgbClr val="002060"/>
                </a:solidFill>
              </a:rPr>
              <a:t>с договори за банкови продукти и съпътстващи  </a:t>
            </a:r>
            <a:r>
              <a:rPr lang="bg-BG" dirty="0" smtClean="0">
                <a:solidFill>
                  <a:srgbClr val="002060"/>
                </a:solidFill>
              </a:rPr>
              <a:t>услуги през 2019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bg-BG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002060"/>
                </a:solidFill>
              </a:rPr>
              <a:t>Промяната  ще обхване </a:t>
            </a:r>
            <a:r>
              <a:rPr lang="bg-BG" dirty="0">
                <a:solidFill>
                  <a:srgbClr val="C00000"/>
                </a:solidFill>
              </a:rPr>
              <a:t>всички експерти в клона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bg-BG" dirty="0">
                <a:solidFill>
                  <a:srgbClr val="C00000"/>
                </a:solidFill>
              </a:rPr>
              <a:t> </a:t>
            </a:r>
          </a:p>
          <a:p>
            <a:endParaRPr lang="bg-BG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bg-BG" dirty="0">
              <a:solidFill>
                <a:srgbClr val="002060"/>
              </a:solidFill>
            </a:endParaRPr>
          </a:p>
          <a:p>
            <a:endParaRPr lang="bg-BG" dirty="0" smtClean="0">
              <a:solidFill>
                <a:srgbClr val="002060"/>
              </a:solidFill>
            </a:endParaRPr>
          </a:p>
          <a:p>
            <a:endParaRPr lang="bg-BG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8100" y="4446004"/>
            <a:ext cx="5134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Постигнати резултати  </a:t>
            </a:r>
            <a:r>
              <a:rPr lang="bg-BG" dirty="0" smtClean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В</a:t>
            </a:r>
            <a:r>
              <a:rPr lang="bg-BG" dirty="0" smtClean="0">
                <a:solidFill>
                  <a:srgbClr val="C00000"/>
                </a:solidFill>
              </a:rPr>
              <a:t>сички касови операции могат да се подписват електронно.</a:t>
            </a:r>
          </a:p>
          <a:p>
            <a:pPr marL="285750" lvl="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002060"/>
                </a:solidFill>
              </a:rPr>
              <a:t>Спестеното време от административни задачи е пренасочено към генериране на нови продажби. 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002060"/>
                </a:solidFill>
              </a:rPr>
              <a:t>200,000 електронни трансакции месечно.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Намалени </a:t>
            </a:r>
            <a:r>
              <a:rPr lang="ru-RU" dirty="0">
                <a:solidFill>
                  <a:srgbClr val="C00000"/>
                </a:solidFill>
              </a:rPr>
              <a:t>разходи за хартия с  до 40</a:t>
            </a:r>
            <a:r>
              <a:rPr lang="ru-RU" dirty="0" smtClean="0">
                <a:solidFill>
                  <a:srgbClr val="C00000"/>
                </a:solidFill>
              </a:rPr>
              <a:t>%.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4693" y="888762"/>
            <a:ext cx="3954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solidFill>
                  <a:srgbClr val="002060"/>
                </a:solidFill>
              </a:rPr>
              <a:t>Бъдещето вече е тук </a:t>
            </a:r>
            <a:r>
              <a:rPr lang="bg-BG" sz="2400" b="1" dirty="0" smtClean="0">
                <a:solidFill>
                  <a:srgbClr val="002060"/>
                </a:solidFill>
              </a:rPr>
              <a:t>– електронно подписване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4624" y="1964717"/>
            <a:ext cx="2158171" cy="24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26" y="4486048"/>
            <a:ext cx="2746830" cy="2228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34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3727" y="4323944"/>
            <a:ext cx="42751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bg-BG" b="1" dirty="0" smtClean="0">
                <a:solidFill>
                  <a:srgbClr val="002060"/>
                </a:solidFill>
              </a:rPr>
              <a:t>Умни устройства</a:t>
            </a:r>
            <a:r>
              <a:rPr lang="bg-BG" b="1" dirty="0" smtClean="0">
                <a:solidFill>
                  <a:srgbClr val="002060"/>
                </a:solidFill>
              </a:rPr>
              <a:t>:</a:t>
            </a:r>
            <a:endParaRPr lang="en-US" b="1" dirty="0" smtClean="0">
              <a:solidFill>
                <a:srgbClr val="002060"/>
              </a:solidFill>
            </a:endParaRPr>
          </a:p>
          <a:p>
            <a:pPr>
              <a:buClr>
                <a:srgbClr val="002060"/>
              </a:buClr>
            </a:pPr>
            <a:endParaRPr lang="bg-BG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Digital Signage</a:t>
            </a:r>
            <a:r>
              <a:rPr lang="bg-BG" dirty="0" smtClean="0">
                <a:solidFill>
                  <a:srgbClr val="C00000"/>
                </a:solidFill>
              </a:rPr>
              <a:t> -</a:t>
            </a:r>
            <a:r>
              <a:rPr lang="bg-BG" dirty="0" smtClean="0">
                <a:solidFill>
                  <a:srgbClr val="002060"/>
                </a:solidFill>
              </a:rPr>
              <a:t>Информационни  </a:t>
            </a:r>
            <a:r>
              <a:rPr lang="bg-BG" dirty="0">
                <a:solidFill>
                  <a:srgbClr val="002060"/>
                </a:solidFill>
              </a:rPr>
              <a:t>и  мултимедийни екрани </a:t>
            </a:r>
            <a:endParaRPr lang="bg-BG" dirty="0" smtClean="0">
              <a:solidFill>
                <a:srgbClr val="C0000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C00000"/>
                </a:solidFill>
              </a:rPr>
              <a:t>Сензорни екрани </a:t>
            </a:r>
            <a:r>
              <a:rPr lang="bg-BG" dirty="0">
                <a:solidFill>
                  <a:srgbClr val="002060"/>
                </a:solidFill>
              </a:rPr>
              <a:t>и таблети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002060"/>
                </a:solidFill>
              </a:rPr>
              <a:t>Автоматични машини</a:t>
            </a:r>
            <a:r>
              <a:rPr lang="bg-BG" dirty="0" smtClean="0">
                <a:solidFill>
                  <a:srgbClr val="C00000"/>
                </a:solidFill>
              </a:rPr>
              <a:t> за по-бързо касово и безкасово обслужване </a:t>
            </a:r>
            <a:r>
              <a:rPr lang="bg-BG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ATM,APS, TCR, Kiosks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582" y="819286"/>
            <a:ext cx="6547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Нова модерна визия на центровете за обслужване на клиенти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7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pic>
        <p:nvPicPr>
          <p:cNvPr id="15" name="9FC40D73-BF88-4C9E-8570-301552C5ACD7" descr="9E230CD7-2D4F-4D93-837A-B19EE7ED826F@ne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874"/>
            <a:ext cx="4339315" cy="246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E799C027-470E-4614-9E8E-E418D84C1171" descr="4E000F7E-8DD4-41C7-B897-27040CF79C84@net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1" y="4183719"/>
            <a:ext cx="4341318" cy="244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18386" y="1915370"/>
            <a:ext cx="37659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Wi-Fi</a:t>
            </a:r>
            <a:r>
              <a:rPr lang="bg-BG" dirty="0">
                <a:solidFill>
                  <a:srgbClr val="C00000"/>
                </a:solidFill>
              </a:rPr>
              <a:t> </a:t>
            </a:r>
            <a:r>
              <a:rPr lang="bg-BG" dirty="0" smtClean="0">
                <a:solidFill>
                  <a:srgbClr val="002060"/>
                </a:solidFill>
              </a:rPr>
              <a:t>- свободен интернет достъп</a:t>
            </a: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002060"/>
                </a:solidFill>
              </a:rPr>
              <a:t>Зони за индивидуални консултации - </a:t>
            </a:r>
            <a:r>
              <a:rPr lang="bg-BG" dirty="0">
                <a:solidFill>
                  <a:srgbClr val="C00000"/>
                </a:solidFill>
              </a:rPr>
              <a:t>финансов съветник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002060"/>
                </a:solidFill>
              </a:rPr>
              <a:t>Зона за експресно банкиране и </a:t>
            </a:r>
            <a:r>
              <a:rPr lang="bg-BG" dirty="0">
                <a:solidFill>
                  <a:srgbClr val="C00000"/>
                </a:solidFill>
              </a:rPr>
              <a:t>у</a:t>
            </a:r>
            <a:r>
              <a:rPr lang="bg-BG" dirty="0" smtClean="0">
                <a:solidFill>
                  <a:srgbClr val="C00000"/>
                </a:solidFill>
              </a:rPr>
              <a:t>дължено </a:t>
            </a:r>
            <a:r>
              <a:rPr lang="bg-BG" dirty="0">
                <a:solidFill>
                  <a:srgbClr val="C00000"/>
                </a:solidFill>
              </a:rPr>
              <a:t>работно време </a:t>
            </a:r>
            <a:r>
              <a:rPr lang="bg-BG" dirty="0" smtClean="0">
                <a:solidFill>
                  <a:srgbClr val="C00000"/>
                </a:solidFill>
              </a:rPr>
              <a:t>24/7</a:t>
            </a:r>
            <a:endParaRPr lang="bg-BG" dirty="0" smtClean="0">
              <a:solidFill>
                <a:srgbClr val="002060"/>
              </a:solidFill>
            </a:endParaRPr>
          </a:p>
          <a:p>
            <a:endParaRPr lang="bg-B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582" y="819286"/>
            <a:ext cx="6547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Нова модерна визия на центровете за обслужване на клиенти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7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5510151" y="4106543"/>
            <a:ext cx="3633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Online &amp; Offline</a:t>
            </a:r>
            <a:r>
              <a:rPr lang="bg-BG" dirty="0">
                <a:solidFill>
                  <a:srgbClr val="C00000"/>
                </a:solidFill>
              </a:rPr>
              <a:t> –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bg-BG" dirty="0" smtClean="0">
                <a:solidFill>
                  <a:srgbClr val="002060"/>
                </a:solidFill>
              </a:rPr>
              <a:t>обединяване </a:t>
            </a:r>
            <a:r>
              <a:rPr lang="bg-BG" dirty="0">
                <a:solidFill>
                  <a:srgbClr val="002060"/>
                </a:solidFill>
              </a:rPr>
              <a:t>на </a:t>
            </a:r>
            <a:r>
              <a:rPr lang="bg-BG" dirty="0" smtClean="0">
                <a:solidFill>
                  <a:srgbClr val="002060"/>
                </a:solidFill>
              </a:rPr>
              <a:t> каналите </a:t>
            </a:r>
            <a:r>
              <a:rPr lang="bg-BG" dirty="0">
                <a:solidFill>
                  <a:srgbClr val="002060"/>
                </a:solidFill>
              </a:rPr>
              <a:t>за обслужване,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bg-BG" dirty="0" smtClean="0">
                <a:solidFill>
                  <a:srgbClr val="002060"/>
                </a:solidFill>
              </a:rPr>
              <a:t>за подобряване </a:t>
            </a:r>
            <a:r>
              <a:rPr lang="bg-BG" dirty="0">
                <a:solidFill>
                  <a:srgbClr val="C00000"/>
                </a:solidFill>
              </a:rPr>
              <a:t>на клиентското преживяване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bg-BG" dirty="0">
              <a:solidFill>
                <a:srgbClr val="C00000"/>
              </a:solidFill>
            </a:endParaRPr>
          </a:p>
          <a:p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2" y="3922002"/>
            <a:ext cx="4837818" cy="25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2" y="1883393"/>
            <a:ext cx="8393373" cy="175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4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448" y="1636735"/>
            <a:ext cx="6547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Моменто -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bg-BG" sz="2400" b="1" dirty="0" smtClean="0">
                <a:solidFill>
                  <a:srgbClr val="002060"/>
                </a:solidFill>
              </a:rPr>
              <a:t>центрове за експресно кредитиране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7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pic>
        <p:nvPicPr>
          <p:cNvPr id="9" name="Picture 4" descr="Image result for КРЕДИТ МОМЕНТО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44" y="2365248"/>
            <a:ext cx="5349710" cy="382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582" y="819286"/>
            <a:ext cx="6547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Моменто -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bg-BG" sz="2400" b="1" dirty="0" smtClean="0">
                <a:solidFill>
                  <a:srgbClr val="002060"/>
                </a:solidFill>
              </a:rPr>
              <a:t>центрове за експресно  потребителско кредитиране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7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488734" y="2301391"/>
            <a:ext cx="4572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Отлично клиентско преживяване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bg-BG" dirty="0" smtClean="0">
                <a:solidFill>
                  <a:srgbClr val="002060"/>
                </a:solidFill>
              </a:rPr>
              <a:t>бърз </a:t>
            </a:r>
            <a:r>
              <a:rPr lang="bg-BG" dirty="0">
                <a:solidFill>
                  <a:srgbClr val="002060"/>
                </a:solidFill>
              </a:rPr>
              <a:t>и лесен процес  в  удобни локации с удължено </a:t>
            </a:r>
            <a:r>
              <a:rPr lang="bg-BG" dirty="0" smtClean="0">
                <a:solidFill>
                  <a:srgbClr val="002060"/>
                </a:solidFill>
              </a:rPr>
              <a:t>работно време. Привлича главно нови за банката клиенти.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Професионализъм и експертиза в кредитирането  </a:t>
            </a:r>
            <a:r>
              <a:rPr lang="bg-BG" dirty="0">
                <a:solidFill>
                  <a:srgbClr val="002060"/>
                </a:solidFill>
              </a:rPr>
              <a:t>– продажби  насочени да отговорят на 100%   на клиентските </a:t>
            </a:r>
            <a:r>
              <a:rPr lang="bg-BG" dirty="0" smtClean="0">
                <a:solidFill>
                  <a:srgbClr val="002060"/>
                </a:solidFill>
              </a:rPr>
              <a:t>нужди.</a:t>
            </a:r>
          </a:p>
          <a:p>
            <a:pPr>
              <a:buClr>
                <a:srgbClr val="002060"/>
              </a:buClr>
            </a:pPr>
            <a:endParaRPr lang="bg-BG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C00000"/>
                </a:solidFill>
              </a:rPr>
              <a:t>Гъвкав и лесен процес за дистрибуция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bg-BG" dirty="0" smtClean="0">
                <a:solidFill>
                  <a:srgbClr val="002060"/>
                </a:solidFill>
              </a:rPr>
              <a:t>сравнително </a:t>
            </a:r>
            <a:r>
              <a:rPr lang="bg-BG" dirty="0">
                <a:solidFill>
                  <a:srgbClr val="002060"/>
                </a:solidFill>
              </a:rPr>
              <a:t>ниски оперативни разходи за стартиране и реализация.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3" y="2616712"/>
            <a:ext cx="4380241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7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237206"/>
            <a:ext cx="4706268" cy="461653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r>
              <a:rPr lang="bg-BG" sz="2400" b="1" dirty="0">
                <a:solidFill>
                  <a:srgbClr val="002060"/>
                </a:solidFill>
              </a:rPr>
              <a:t>Уникално за пазара партньорство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07690"/>
            <a:ext cx="8936496" cy="923318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just"/>
            <a:r>
              <a:rPr lang="bg-BG" dirty="0">
                <a:solidFill>
                  <a:srgbClr val="002060"/>
                </a:solidFill>
              </a:rPr>
              <a:t>Пощенска банка и </a:t>
            </a:r>
            <a:r>
              <a:rPr lang="en-US" dirty="0">
                <a:solidFill>
                  <a:srgbClr val="002060"/>
                </a:solidFill>
              </a:rPr>
              <a:t>SoftUni </a:t>
            </a:r>
            <a:r>
              <a:rPr lang="bg-BG" dirty="0">
                <a:solidFill>
                  <a:srgbClr val="002060"/>
                </a:solidFill>
              </a:rPr>
              <a:t>започнаха </a:t>
            </a:r>
            <a:r>
              <a:rPr lang="bg-BG" dirty="0" smtClean="0">
                <a:solidFill>
                  <a:srgbClr val="002060"/>
                </a:solidFill>
              </a:rPr>
              <a:t>дългосрочно партньорство, което </a:t>
            </a:r>
            <a:r>
              <a:rPr lang="bg-BG" dirty="0">
                <a:solidFill>
                  <a:srgbClr val="002060"/>
                </a:solidFill>
              </a:rPr>
              <a:t>ще</a:t>
            </a:r>
            <a:r>
              <a:rPr lang="bg-B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bg-BG" dirty="0" smtClean="0">
                <a:solidFill>
                  <a:srgbClr val="C00000"/>
                </a:solidFill>
              </a:rPr>
              <a:t>насърчи </a:t>
            </a:r>
            <a:r>
              <a:rPr lang="bg-BG" dirty="0">
                <a:solidFill>
                  <a:srgbClr val="C00000"/>
                </a:solidFill>
              </a:rPr>
              <a:t>и </a:t>
            </a:r>
            <a:r>
              <a:rPr lang="bg-BG" dirty="0" smtClean="0">
                <a:solidFill>
                  <a:srgbClr val="C00000"/>
                </a:solidFill>
              </a:rPr>
              <a:t>помогне </a:t>
            </a:r>
            <a:r>
              <a:rPr lang="bg-BG" dirty="0">
                <a:solidFill>
                  <a:srgbClr val="C00000"/>
                </a:solidFill>
              </a:rPr>
              <a:t>на младите хора</a:t>
            </a:r>
            <a:r>
              <a:rPr lang="bg-B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bg-BG" dirty="0">
                <a:solidFill>
                  <a:srgbClr val="002060"/>
                </a:solidFill>
              </a:rPr>
              <a:t>в развитието на техния потенциал като бъдещи лидери в областта на </a:t>
            </a:r>
            <a:r>
              <a:rPr lang="en-US" dirty="0">
                <a:solidFill>
                  <a:srgbClr val="002060"/>
                </a:solidFill>
              </a:rPr>
              <a:t>IT </a:t>
            </a:r>
            <a:r>
              <a:rPr lang="bg-BG" dirty="0">
                <a:solidFill>
                  <a:srgbClr val="002060"/>
                </a:solidFill>
              </a:rPr>
              <a:t>и дигиталния свят. </a:t>
            </a:r>
          </a:p>
        </p:txBody>
      </p:sp>
      <p:pic>
        <p:nvPicPr>
          <p:cNvPr id="11" name="Picture 2" descr="\\postbank.bg\ho01\Groups\Corporate Communications and Marketing\Corporate Communications 2018\SoftUni Partnership\Pics\Събитие 1\IMG_1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21" y="3009900"/>
            <a:ext cx="4490673" cy="2993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1" y="3074697"/>
            <a:ext cx="4162424" cy="2862310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just"/>
            <a:r>
              <a:rPr lang="bg-BG" dirty="0" smtClean="0">
                <a:solidFill>
                  <a:srgbClr val="002060"/>
                </a:solidFill>
              </a:rPr>
              <a:t>Студентите могат да станат част от най-новото звено на Пощенска банка - </a:t>
            </a:r>
            <a:r>
              <a:rPr lang="en-US" dirty="0" smtClean="0">
                <a:solidFill>
                  <a:srgbClr val="C00000"/>
                </a:solidFill>
              </a:rPr>
              <a:t>Innovation Lab</a:t>
            </a:r>
            <a:r>
              <a:rPr lang="bg-BG" dirty="0" smtClean="0">
                <a:solidFill>
                  <a:srgbClr val="C00000"/>
                </a:solidFill>
              </a:rPr>
              <a:t>. </a:t>
            </a:r>
          </a:p>
          <a:p>
            <a:pPr algn="just"/>
            <a:endParaRPr lang="bg-BG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bg-BG" dirty="0" smtClean="0">
                <a:solidFill>
                  <a:srgbClr val="002060"/>
                </a:solidFill>
              </a:rPr>
              <a:t>След завършване на своето образование ще могат да ще могат да стартират своята кариера в банката и да се включат </a:t>
            </a:r>
            <a:r>
              <a:rPr lang="bg-BG" dirty="0">
                <a:solidFill>
                  <a:srgbClr val="002060"/>
                </a:solidFill>
              </a:rPr>
              <a:t>в</a:t>
            </a:r>
            <a:r>
              <a:rPr lang="bg-B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bg-BG" dirty="0">
                <a:solidFill>
                  <a:srgbClr val="C00000"/>
                </a:solidFill>
              </a:rPr>
              <a:t>разработване на дигиталните иновации</a:t>
            </a:r>
            <a:r>
              <a:rPr lang="bg-BG" dirty="0" smtClean="0">
                <a:solidFill>
                  <a:srgbClr val="C00000"/>
                </a:solidFill>
              </a:rPr>
              <a:t>.</a:t>
            </a:r>
            <a:endParaRPr lang="bg-BG" dirty="0">
              <a:solidFill>
                <a:srgbClr val="C00000"/>
              </a:solidFill>
            </a:endParaRPr>
          </a:p>
          <a:p>
            <a:pPr algn="just"/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20" name="Picture 2" descr="Резултат с изображение за лого софтуни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175"/>
            <a:ext cx="2717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9004" y="6235413"/>
            <a:ext cx="6605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b="1" dirty="0">
                <a:solidFill>
                  <a:srgbClr val="002060"/>
                </a:solidFill>
              </a:rPr>
              <a:t>Бъдещето вече е </a:t>
            </a:r>
            <a:r>
              <a:rPr lang="bg-BG" sz="3200" b="1" dirty="0" smtClean="0">
                <a:solidFill>
                  <a:srgbClr val="002060"/>
                </a:solidFill>
              </a:rPr>
              <a:t>тук</a:t>
            </a:r>
            <a:r>
              <a:rPr lang="en-US" sz="3200" b="1" dirty="0" smtClean="0">
                <a:solidFill>
                  <a:srgbClr val="002060"/>
                </a:solidFill>
              </a:rPr>
              <a:t>!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490" y="981829"/>
            <a:ext cx="4908646" cy="490864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2582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6943" y="4538314"/>
            <a:ext cx="336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C00000"/>
                </a:solidFill>
              </a:rPr>
              <a:t>Аз съм там , където сте вие – </a:t>
            </a:r>
            <a:r>
              <a:rPr lang="en-US" sz="2400" b="1" dirty="0" smtClean="0">
                <a:solidFill>
                  <a:srgbClr val="C00000"/>
                </a:solidFill>
              </a:rPr>
              <a:t>online!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773" y="1297804"/>
            <a:ext cx="83530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първият</a:t>
            </a:r>
            <a:r>
              <a:rPr lang="en-US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bg-BG" sz="2400" b="1" dirty="0">
                <a:solidFill>
                  <a:srgbClr val="002060"/>
                </a:solidFill>
                <a:cs typeface="Arial" panose="020B0604020202020204" pitchFamily="34" charset="0"/>
              </a:rPr>
              <a:t>банков чат бот във </a:t>
            </a:r>
            <a:r>
              <a:rPr lang="en-US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Facebook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endParaRPr lang="bg-BG" sz="2000" b="1" dirty="0">
              <a:solidFill>
                <a:srgbClr val="173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2400" b="1" dirty="0">
                <a:solidFill>
                  <a:srgbClr val="C00000"/>
                </a:solidFill>
              </a:rPr>
              <a:t>„</a:t>
            </a:r>
            <a:r>
              <a:rPr lang="en-US" sz="2400" b="1" dirty="0">
                <a:solidFill>
                  <a:srgbClr val="C00000"/>
                </a:solidFill>
              </a:rPr>
              <a:t>live”</a:t>
            </a:r>
            <a:r>
              <a:rPr lang="bg-BG" sz="2400" b="1" dirty="0">
                <a:solidFill>
                  <a:srgbClr val="C00000"/>
                </a:solidFill>
              </a:rPr>
              <a:t>от 3/09</a:t>
            </a:r>
          </a:p>
        </p:txBody>
      </p:sp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838326" y="3190875"/>
            <a:ext cx="3642978" cy="3509732"/>
            <a:chOff x="4341183" y="3117305"/>
            <a:chExt cx="3124200" cy="3686175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768" y="5614102"/>
              <a:ext cx="397670" cy="398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183" y="3117305"/>
              <a:ext cx="3124200" cy="3686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" descr="C:\Users\rradkova\AppData\Local\Microsoft\Windows\INetCache\Content.Outlook\D7CSKRJT\EVA-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8" t="7552" r="55153" b="8907"/>
          <a:stretch/>
        </p:blipFill>
        <p:spPr bwMode="auto">
          <a:xfrm>
            <a:off x="3369969" y="5715884"/>
            <a:ext cx="480346" cy="626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073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52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09550" y="1295401"/>
            <a:ext cx="8667749" cy="52435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4673346" y="1483899"/>
            <a:ext cx="3714750" cy="993495"/>
          </a:xfrm>
          <a:prstGeom prst="round2Diag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000" dirty="0" smtClean="0"/>
              <a:t>Разговарях с </a:t>
            </a:r>
            <a:r>
              <a:rPr lang="bg-BG" dirty="0" smtClean="0">
                <a:solidFill>
                  <a:srgbClr val="C00000"/>
                </a:solidFill>
              </a:rPr>
              <a:t>4 000 </a:t>
            </a:r>
            <a:r>
              <a:rPr lang="bg-BG" dirty="0">
                <a:solidFill>
                  <a:srgbClr val="C00000"/>
                </a:solidFill>
              </a:rPr>
              <a:t>потребителя </a:t>
            </a:r>
            <a:r>
              <a:rPr lang="bg-BG" sz="2000" dirty="0" smtClean="0"/>
              <a:t>само за месец!</a:t>
            </a:r>
            <a:endParaRPr lang="en-GB" sz="2000" dirty="0"/>
          </a:p>
        </p:txBody>
      </p:sp>
      <p:sp>
        <p:nvSpPr>
          <p:cNvPr id="23" name="Round Diagonal Corner Rectangle 22"/>
          <p:cNvSpPr/>
          <p:nvPr/>
        </p:nvSpPr>
        <p:spPr>
          <a:xfrm>
            <a:off x="4673346" y="2563626"/>
            <a:ext cx="3714750" cy="1002201"/>
          </a:xfrm>
          <a:prstGeom prst="round2Diag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dirty="0">
                <a:solidFill>
                  <a:schemeClr val="tx1"/>
                </a:solidFill>
                <a:cs typeface="Arial" panose="020B0604020202020204" pitchFamily="34" charset="0"/>
              </a:rPr>
              <a:t>40% от тях </a:t>
            </a:r>
            <a:r>
              <a:rPr lang="bg-BG" dirty="0" smtClean="0">
                <a:solidFill>
                  <a:schemeClr val="tx1"/>
                </a:solidFill>
                <a:cs typeface="Arial" panose="020B0604020202020204" pitchFamily="34" charset="0"/>
              </a:rPr>
              <a:t>проявяват реален интерес към банкови продукти!</a:t>
            </a:r>
            <a:endParaRPr lang="bg-BG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Round Diagonal Corner Rectangle 23"/>
          <p:cNvSpPr/>
          <p:nvPr/>
        </p:nvSpPr>
        <p:spPr>
          <a:xfrm>
            <a:off x="4673346" y="3745396"/>
            <a:ext cx="3714750" cy="1028623"/>
          </a:xfrm>
          <a:prstGeom prst="round2Diag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dirty="0">
                <a:solidFill>
                  <a:srgbClr val="C00000"/>
                </a:solidFill>
              </a:rPr>
              <a:t>Разбирам </a:t>
            </a:r>
            <a:r>
              <a:rPr lang="bg-BG" dirty="0" smtClean="0">
                <a:solidFill>
                  <a:srgbClr val="C00000"/>
                </a:solidFill>
              </a:rPr>
              <a:t>2/3 </a:t>
            </a:r>
            <a:r>
              <a:rPr lang="bg-BG" dirty="0">
                <a:solidFill>
                  <a:srgbClr val="C00000"/>
                </a:solidFill>
              </a:rPr>
              <a:t>от репликите</a:t>
            </a:r>
            <a:r>
              <a:rPr lang="bg-BG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bg-BG" dirty="0">
                <a:solidFill>
                  <a:schemeClr val="tx1"/>
                </a:solidFill>
                <a:cs typeface="Arial" panose="020B0604020202020204" pitchFamily="34" charset="0"/>
              </a:rPr>
              <a:t>на потребителите!</a:t>
            </a:r>
          </a:p>
        </p:txBody>
      </p:sp>
      <p:sp>
        <p:nvSpPr>
          <p:cNvPr id="25" name="Round Diagonal Corner Rectangle 24"/>
          <p:cNvSpPr/>
          <p:nvPr/>
        </p:nvSpPr>
        <p:spPr>
          <a:xfrm>
            <a:off x="4692396" y="5027396"/>
            <a:ext cx="3714750" cy="706989"/>
          </a:xfrm>
          <a:prstGeom prst="round2Diag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dirty="0">
                <a:solidFill>
                  <a:srgbClr val="C00000"/>
                </a:solidFill>
              </a:rPr>
              <a:t>Уча нови думи всеки ден!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692396" y="5921674"/>
            <a:ext cx="971549" cy="368281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400" b="1" dirty="0" smtClean="0">
                <a:latin typeface="Arial Rounded MT Bold" panose="020F0704030504030204" pitchFamily="34" charset="0"/>
              </a:rPr>
              <a:t>…</a:t>
            </a:r>
            <a:endParaRPr lang="en-GB" b="1" dirty="0">
              <a:latin typeface="Arial Rounded MT Bold" panose="020F0704030504030204" pitchFamily="34" charset="0"/>
            </a:endParaRPr>
          </a:p>
        </p:txBody>
      </p:sp>
      <p:pic>
        <p:nvPicPr>
          <p:cNvPr id="16" name="Picture 2" descr="D:\Irina-Folders\Desktop\Ekran Full HD 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r="21005"/>
          <a:stretch/>
        </p:blipFill>
        <p:spPr bwMode="auto">
          <a:xfrm>
            <a:off x="455329" y="2140476"/>
            <a:ext cx="3583271" cy="3553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9" b="-4112"/>
          <a:stretch/>
        </p:blipFill>
        <p:spPr bwMode="auto">
          <a:xfrm>
            <a:off x="3787407" y="-3175"/>
            <a:ext cx="156918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48100" y="5844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ПОЩЕНСКА</a:t>
            </a:r>
          </a:p>
          <a:p>
            <a:pPr algn="ctr"/>
            <a:r>
              <a:rPr lang="bg-BG" sz="1600" b="1" dirty="0" smtClean="0">
                <a:solidFill>
                  <a:schemeClr val="bg1"/>
                </a:solidFill>
              </a:rPr>
              <a:t>БАНКА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917" y="3242569"/>
            <a:ext cx="5513769" cy="2835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388" y="1475348"/>
            <a:ext cx="8499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EVA</a:t>
            </a:r>
            <a:r>
              <a:rPr lang="bg-BG" sz="2400" b="1" dirty="0">
                <a:solidFill>
                  <a:srgbClr val="002060"/>
                </a:solidFill>
                <a:cs typeface="Arial" panose="020B0604020202020204" pitchFamily="34" charset="0"/>
              </a:rPr>
              <a:t> реализира средно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-</a:t>
            </a:r>
            <a:r>
              <a:rPr lang="bg-BG" sz="2400" b="1" dirty="0">
                <a:solidFill>
                  <a:srgbClr val="002060"/>
                </a:solidFill>
                <a:cs typeface="Arial" panose="020B0604020202020204" pitchFamily="34" charset="0"/>
              </a:rPr>
              <a:t>дневно брой апликации за кредитни </a:t>
            </a:r>
            <a:r>
              <a:rPr lang="bg-BG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продукти колкото средноголям </a:t>
            </a:r>
            <a:r>
              <a:rPr lang="bg-BG" sz="2400" b="1" dirty="0">
                <a:solidFill>
                  <a:srgbClr val="002060"/>
                </a:solidFill>
                <a:cs typeface="Arial" panose="020B0604020202020204" pitchFamily="34" charset="0"/>
              </a:rPr>
              <a:t>банков клон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bg-BG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3" descr="D:\Clients\PostBank\2018\Corporate communications\EVA Chat bot\Revial\Final posters\POSTER_Chocolate_tr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2" y="2661439"/>
            <a:ext cx="2856061" cy="399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0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Mateev\Desktop\purchase_wallpaper_021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22107"/>
          <a:stretch/>
        </p:blipFill>
        <p:spPr bwMode="auto">
          <a:xfrm>
            <a:off x="1" y="-6616"/>
            <a:ext cx="9143998" cy="686461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  <a:ex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858690" y="4890463"/>
            <a:ext cx="2658292" cy="1386839"/>
          </a:xfrm>
          <a:prstGeom prst="wedgeRectCallout">
            <a:avLst>
              <a:gd name="adj1" fmla="val -80822"/>
              <a:gd name="adj2" fmla="val 204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Заплахата в сферата на </a:t>
            </a:r>
            <a:r>
              <a:rPr lang="bg-BG" sz="14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спестяванията</a:t>
            </a:r>
            <a:r>
              <a:rPr lang="bg-BG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е ниска, въпреки че интересни бизнеси като </a:t>
            </a:r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‘Raisin’ </a:t>
            </a:r>
            <a:r>
              <a:rPr lang="bg-BG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и  </a:t>
            </a:r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‘Savedo’ </a:t>
            </a:r>
            <a:r>
              <a:rPr lang="bg-BG" sz="1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получават</a:t>
            </a:r>
            <a:r>
              <a:rPr lang="bg-BG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финансиране в тази област.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18544" y="802482"/>
            <a:ext cx="4309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Конкурентен натиск от небанкови институции</a:t>
            </a:r>
            <a:endParaRPr lang="en-US" sz="2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761357"/>
              </p:ext>
            </p:extLst>
          </p:nvPr>
        </p:nvGraphicFramePr>
        <p:xfrm>
          <a:off x="3958542" y="1726015"/>
          <a:ext cx="2943225" cy="451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1345"/>
              </p:ext>
            </p:extLst>
          </p:nvPr>
        </p:nvGraphicFramePr>
        <p:xfrm>
          <a:off x="797652" y="1950797"/>
          <a:ext cx="3636646" cy="4210050"/>
        </p:xfrm>
        <a:graphic>
          <a:graphicData uri="http://schemas.openxmlformats.org/drawingml/2006/table">
            <a:tbl>
              <a:tblPr/>
              <a:tblGrid>
                <a:gridCol w="3636646"/>
              </a:tblGrid>
              <a:tr h="34847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Разплащания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92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Мобилни портфейли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Карти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69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Програми за лоялност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и награди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30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Банкиране заможни клиенти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Кредитиране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Финансиране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на МСП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69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Инвестиции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65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Застраховки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65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Спестявания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9340" y="6487880"/>
            <a:ext cx="476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latin typeface="+mj-lt"/>
                <a:cs typeface="Arial" panose="020B0604020202020204" pitchFamily="34" charset="0"/>
              </a:rPr>
              <a:t>Източник: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 Efma-Infosys Finacle innovation survey 2016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2310" y="15564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164580" y="3423363"/>
            <a:ext cx="2481942" cy="1125939"/>
          </a:xfrm>
          <a:prstGeom prst="wedgeRectCallout">
            <a:avLst>
              <a:gd name="adj1" fmla="val -42476"/>
              <a:gd name="adj2" fmla="val -10489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Ефектите от засилващата се конкуренция се очаква да бъдат най-големи в сферата на </a:t>
            </a:r>
            <a:r>
              <a:rPr lang="ru-RU" sz="14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разплащанията</a:t>
            </a:r>
            <a:r>
              <a:rPr lang="ru-RU" sz="1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и мобилните портфейли</a:t>
            </a:r>
            <a:r>
              <a:rPr lang="ru-RU" sz="1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 descr="\\ALPHA-SERVER\TheWorks\Temp\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b="77457"/>
          <a:stretch/>
        </p:blipFill>
        <p:spPr bwMode="auto">
          <a:xfrm>
            <a:off x="6581350" y="3"/>
            <a:ext cx="2562650" cy="1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ПО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bg-BG" b="1" dirty="0" smtClean="0">
                <a:solidFill>
                  <a:schemeClr val="bg1"/>
                </a:solidFill>
              </a:rPr>
              <a:t>СВЕТА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4061" y="2004758"/>
            <a:ext cx="41358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002060"/>
                </a:solidFill>
              </a:rPr>
              <a:t>„Не можем да решаваме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bg-BG" sz="2800" b="1" dirty="0" smtClean="0">
                <a:solidFill>
                  <a:schemeClr val="tx2"/>
                </a:solidFill>
              </a:rPr>
              <a:t>проблеми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endParaRPr lang="bg-BG" sz="2800" b="1" dirty="0" smtClean="0">
              <a:solidFill>
                <a:schemeClr val="tx2"/>
              </a:solidFill>
            </a:endParaRPr>
          </a:p>
          <a:p>
            <a:pPr algn="ctr"/>
            <a:r>
              <a:rPr lang="bg-BG" sz="2800" b="1" dirty="0" smtClean="0">
                <a:solidFill>
                  <a:srgbClr val="C00000"/>
                </a:solidFill>
              </a:rPr>
              <a:t>със същото мислене, </a:t>
            </a:r>
          </a:p>
          <a:p>
            <a:pPr algn="ctr"/>
            <a:r>
              <a:rPr lang="bg-BG" sz="2800" b="1" dirty="0" smtClean="0">
                <a:solidFill>
                  <a:schemeClr val="tx2"/>
                </a:solidFill>
              </a:rPr>
              <a:t>което ги е създавало</a:t>
            </a:r>
            <a:r>
              <a:rPr lang="en-US" sz="2800" b="1" dirty="0" smtClean="0">
                <a:solidFill>
                  <a:schemeClr val="tx2"/>
                </a:solidFill>
              </a:rPr>
              <a:t>.</a:t>
            </a:r>
            <a:r>
              <a:rPr lang="bg-BG" sz="2800" b="1" dirty="0" smtClean="0">
                <a:solidFill>
                  <a:schemeClr val="tx2"/>
                </a:solidFill>
              </a:rPr>
              <a:t>“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3130" y="4084450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Алберт Айнщайн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8220" y="1375616"/>
            <a:ext cx="7147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Както традиционни, така и стартиращи </a:t>
            </a:r>
            <a:r>
              <a:rPr lang="bg-BG" sz="2000" b="1" dirty="0" smtClean="0">
                <a:solidFill>
                  <a:srgbClr val="002060"/>
                </a:solidFill>
              </a:rPr>
              <a:t>организации </a:t>
            </a:r>
            <a:r>
              <a:rPr lang="bg-BG" sz="2000" b="1" dirty="0">
                <a:solidFill>
                  <a:srgbClr val="002060"/>
                </a:solidFill>
              </a:rPr>
              <a:t>създават самостоятелни брандове на изцяло </a:t>
            </a:r>
            <a:r>
              <a:rPr lang="bg-BG" sz="2000" b="1" dirty="0" smtClean="0">
                <a:solidFill>
                  <a:srgbClr val="002060"/>
                </a:solidFill>
              </a:rPr>
              <a:t>дигитални </a:t>
            </a:r>
            <a:r>
              <a:rPr lang="bg-BG" sz="2000" b="1" dirty="0">
                <a:solidFill>
                  <a:srgbClr val="002060"/>
                </a:solidFill>
              </a:rPr>
              <a:t>б</a:t>
            </a:r>
            <a:r>
              <a:rPr lang="bg-BG" sz="2000" b="1" dirty="0" smtClean="0">
                <a:solidFill>
                  <a:srgbClr val="002060"/>
                </a:solidFill>
              </a:rPr>
              <a:t>анки</a:t>
            </a:r>
            <a:endParaRPr lang="bg-BG" sz="20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2541738"/>
            <a:ext cx="0" cy="369558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67967" y="2531475"/>
            <a:ext cx="3227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Новостартиращи организации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9140" y="2541970"/>
            <a:ext cx="2896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Традиционни организации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KIgnatov\Desktop\ANGEL Innivation Forum\Pictures\Imagin b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71" y="4101264"/>
            <a:ext cx="1454709" cy="121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4247" y="3467852"/>
            <a:ext cx="10715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309" y="5023006"/>
            <a:ext cx="1837201" cy="62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KIgnatov\Desktop\ANGEL Innivation Forum\Pictures\Ato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7362" y="3371092"/>
            <a:ext cx="2131446" cy="101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KIgnatov\Desktop\ANGEL Innivation Forum\Pictures\N2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374" y="4751342"/>
            <a:ext cx="1166812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8667" y="4625070"/>
            <a:ext cx="1219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ПО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bg-BG" b="1" dirty="0" smtClean="0">
                <a:solidFill>
                  <a:schemeClr val="bg1"/>
                </a:solidFill>
              </a:rPr>
              <a:t>СВЕТА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809" y="1150621"/>
            <a:ext cx="6270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Технологии на бъдещето </a:t>
            </a:r>
            <a:br>
              <a:rPr lang="bg-BG" sz="2400" b="1" dirty="0" smtClean="0">
                <a:solidFill>
                  <a:srgbClr val="002060"/>
                </a:solidFill>
              </a:rPr>
            </a:br>
            <a:r>
              <a:rPr lang="bg-BG" sz="2400" b="1" dirty="0" smtClean="0">
                <a:solidFill>
                  <a:srgbClr val="002060"/>
                </a:solidFill>
              </a:rPr>
              <a:t>за банковата система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632888"/>
              </p:ext>
            </p:extLst>
          </p:nvPr>
        </p:nvGraphicFramePr>
        <p:xfrm>
          <a:off x="3810000" y="2133600"/>
          <a:ext cx="34290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979714"/>
              </p:ext>
            </p:extLst>
          </p:nvPr>
        </p:nvGraphicFramePr>
        <p:xfrm>
          <a:off x="329500" y="2344346"/>
          <a:ext cx="3655760" cy="3368591"/>
        </p:xfrm>
        <a:graphic>
          <a:graphicData uri="http://schemas.openxmlformats.org/drawingml/2006/table">
            <a:tbl>
              <a:tblPr/>
              <a:tblGrid>
                <a:gridCol w="3655760"/>
              </a:tblGrid>
              <a:tr h="495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Big Data </a:t>
                      </a: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анализи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Отворен интерфейс на приложения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Изкуствен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интелект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191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Развитие мобилен бизнес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Blockchain </a:t>
                      </a:r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технологии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Internet </a:t>
                      </a:r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of things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Отворени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технологии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Публични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облачни услуги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Rectangular Callout 9"/>
          <p:cNvSpPr/>
          <p:nvPr/>
        </p:nvSpPr>
        <p:spPr>
          <a:xfrm>
            <a:off x="6166466" y="4716780"/>
            <a:ext cx="2714625" cy="1424940"/>
          </a:xfrm>
          <a:prstGeom prst="wedgeRectCallout">
            <a:avLst>
              <a:gd name="adj1" fmla="val -32582"/>
              <a:gd name="adj2" fmla="val -16009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"/>
            <a:r>
              <a:rPr lang="bg-BG" sz="1400" dirty="0">
                <a:solidFill>
                  <a:srgbClr val="C00000"/>
                </a:solidFill>
              </a:rPr>
              <a:t>Усъвършенствани анализи на бази данни</a:t>
            </a:r>
            <a:r>
              <a:rPr lang="en-US" sz="1400" dirty="0">
                <a:solidFill>
                  <a:srgbClr val="C00000"/>
                </a:solidFill>
              </a:rPr>
              <a:t>,</a:t>
            </a:r>
            <a:r>
              <a:rPr lang="bg-BG" sz="1400" dirty="0">
                <a:solidFill>
                  <a:srgbClr val="C00000"/>
                </a:solidFill>
              </a:rPr>
              <a:t> както и отворен интерфейс (</a:t>
            </a:r>
            <a:r>
              <a:rPr lang="en-US" sz="1400" dirty="0">
                <a:solidFill>
                  <a:srgbClr val="C00000"/>
                </a:solidFill>
              </a:rPr>
              <a:t>API</a:t>
            </a:r>
            <a:r>
              <a:rPr lang="bg-BG" sz="1400" dirty="0">
                <a:solidFill>
                  <a:srgbClr val="C00000"/>
                </a:solidFill>
              </a:rPr>
              <a:t>)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bg-BG" sz="1400" dirty="0">
                <a:solidFill>
                  <a:srgbClr val="C00000"/>
                </a:solidFill>
              </a:rPr>
              <a:t>на приложенията </a:t>
            </a:r>
            <a:r>
              <a:rPr lang="bg-BG" sz="1400" dirty="0" smtClean="0">
                <a:solidFill>
                  <a:srgbClr val="002060"/>
                </a:solidFill>
              </a:rPr>
              <a:t>са технологиите </a:t>
            </a:r>
            <a:r>
              <a:rPr lang="bg-BG" sz="1400" dirty="0">
                <a:solidFill>
                  <a:srgbClr val="002060"/>
                </a:solidFill>
              </a:rPr>
              <a:t>с най-голямо влияние върху банковия </a:t>
            </a:r>
            <a:r>
              <a:rPr lang="bg-BG" sz="1400" dirty="0" smtClean="0">
                <a:solidFill>
                  <a:srgbClr val="002060"/>
                </a:solidFill>
              </a:rPr>
              <a:t>бизнес.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613" y="65095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200" dirty="0" smtClean="0"/>
              <a:t>Източник: </a:t>
            </a:r>
            <a:r>
              <a:rPr lang="en-US" sz="1200" dirty="0" smtClean="0"/>
              <a:t> </a:t>
            </a:r>
            <a:r>
              <a:rPr lang="en-US" sz="1200" dirty="0"/>
              <a:t>Efma-Infosys Finacle innovation survey 2016</a:t>
            </a:r>
          </a:p>
          <a:p>
            <a:endParaRPr lang="en-US" sz="1200" dirty="0"/>
          </a:p>
        </p:txBody>
      </p:sp>
      <p:pic>
        <p:nvPicPr>
          <p:cNvPr id="15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ПО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bg-BG" b="1" dirty="0" smtClean="0">
                <a:solidFill>
                  <a:schemeClr val="bg1"/>
                </a:solidFill>
              </a:rPr>
              <a:t>СВЕТА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bg-BG" dirty="0">
              <a:solidFill>
                <a:srgbClr val="0000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792326"/>
              </p:ext>
            </p:extLst>
          </p:nvPr>
        </p:nvGraphicFramePr>
        <p:xfrm>
          <a:off x="4550206" y="2276904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66535" y="1225295"/>
            <a:ext cx="5810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</a:rPr>
              <a:t>Най-добрите начини за достъп до технологиите на бъдещето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557117"/>
              </p:ext>
            </p:extLst>
          </p:nvPr>
        </p:nvGraphicFramePr>
        <p:xfrm>
          <a:off x="616267" y="2307512"/>
          <a:ext cx="3833813" cy="2527301"/>
        </p:xfrm>
        <a:graphic>
          <a:graphicData uri="http://schemas.openxmlformats.org/drawingml/2006/table">
            <a:tbl>
              <a:tblPr/>
              <a:tblGrid>
                <a:gridCol w="3833813"/>
              </a:tblGrid>
              <a:tr h="650670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Партньорство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с иновативни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start-ups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241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Вътрешно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проучване и развитие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241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Работа с компании от други индустрии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517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Работа с технологични доставчици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1632">
                <a:tc>
                  <a:txBody>
                    <a:bodyPr/>
                    <a:lstStyle/>
                    <a:p>
                      <a:pPr algn="l" fontAlgn="b"/>
                      <a:r>
                        <a:rPr lang="bg-BG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Партньорство</a:t>
                      </a:r>
                      <a:r>
                        <a:rPr lang="bg-BG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 с други банки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Rectangular Callout 12"/>
          <p:cNvSpPr/>
          <p:nvPr/>
        </p:nvSpPr>
        <p:spPr>
          <a:xfrm>
            <a:off x="6246178" y="4716780"/>
            <a:ext cx="2462573" cy="1237106"/>
          </a:xfrm>
          <a:prstGeom prst="wedgeRectCallout">
            <a:avLst>
              <a:gd name="adj1" fmla="val 6485"/>
              <a:gd name="adj2" fmla="val -18386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"/>
            <a:r>
              <a:rPr lang="bg-BG" sz="1400" dirty="0">
                <a:solidFill>
                  <a:srgbClr val="002060"/>
                </a:solidFill>
              </a:rPr>
              <a:t>Най-добрият начин д</a:t>
            </a:r>
            <a:r>
              <a:rPr lang="bg-BG" sz="1400" dirty="0" smtClean="0">
                <a:solidFill>
                  <a:srgbClr val="002060"/>
                </a:solidFill>
              </a:rPr>
              <a:t>а достигнем до </a:t>
            </a:r>
            <a:r>
              <a:rPr lang="bg-BG" sz="1400" dirty="0">
                <a:solidFill>
                  <a:srgbClr val="002060"/>
                </a:solidFill>
              </a:rPr>
              <a:t>технологиите на бъдещето е чрез </a:t>
            </a:r>
            <a:r>
              <a:rPr lang="bg-BG" sz="1400" dirty="0">
                <a:solidFill>
                  <a:srgbClr val="C00000"/>
                </a:solidFill>
              </a:rPr>
              <a:t>партньорство с иновативни </a:t>
            </a:r>
            <a:r>
              <a:rPr lang="en-US" sz="1400" dirty="0">
                <a:solidFill>
                  <a:srgbClr val="C00000"/>
                </a:solidFill>
              </a:rPr>
              <a:t>Start-ups</a:t>
            </a:r>
            <a:r>
              <a:rPr lang="bg-BG" sz="1400" dirty="0">
                <a:solidFill>
                  <a:srgbClr val="C00000"/>
                </a:solidFill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953" y="6474551"/>
            <a:ext cx="3665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dirty="0" smtClean="0"/>
              <a:t>Източник: </a:t>
            </a:r>
            <a:r>
              <a:rPr lang="en-US" sz="1200" dirty="0" smtClean="0"/>
              <a:t> </a:t>
            </a:r>
            <a:r>
              <a:rPr lang="en-US" sz="1200" dirty="0"/>
              <a:t>Efma-Infosys Finacle innovation survey 2016</a:t>
            </a:r>
          </a:p>
        </p:txBody>
      </p:sp>
      <p:pic>
        <p:nvPicPr>
          <p:cNvPr id="15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ПО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bg-BG" b="1" dirty="0" smtClean="0">
                <a:solidFill>
                  <a:schemeClr val="bg1"/>
                </a:solidFill>
              </a:rPr>
              <a:t>СВЕТА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36192" y="1369368"/>
            <a:ext cx="5671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solidFill>
                  <a:srgbClr val="002060"/>
                </a:solidFill>
              </a:rPr>
              <a:t>Световни </a:t>
            </a:r>
            <a:r>
              <a:rPr lang="bg-BG" sz="2400" b="1" dirty="0" smtClean="0">
                <a:solidFill>
                  <a:srgbClr val="002060"/>
                </a:solidFill>
              </a:rPr>
              <a:t>тенденции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650" y="2197227"/>
            <a:ext cx="8648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000" dirty="0" smtClean="0">
                <a:solidFill>
                  <a:srgbClr val="002060"/>
                </a:solidFill>
              </a:rPr>
              <a:t>Позитивни иновативни тенденции </a:t>
            </a:r>
            <a:r>
              <a:rPr lang="en-US" sz="2000" dirty="0" smtClean="0">
                <a:solidFill>
                  <a:srgbClr val="002060"/>
                </a:solidFill>
              </a:rPr>
              <a:t>– </a:t>
            </a:r>
            <a:r>
              <a:rPr lang="bg-BG" sz="2000" dirty="0" smtClean="0">
                <a:solidFill>
                  <a:srgbClr val="002060"/>
                </a:solidFill>
              </a:rPr>
              <a:t>банките продължават да увеличават </a:t>
            </a:r>
            <a:r>
              <a:rPr lang="bg-BG" sz="2000" dirty="0">
                <a:solidFill>
                  <a:srgbClr val="002060"/>
                </a:solidFill>
              </a:rPr>
              <a:t>инвестициите и да </a:t>
            </a:r>
            <a:r>
              <a:rPr lang="bg-BG" sz="2000" dirty="0" smtClean="0">
                <a:solidFill>
                  <a:srgbClr val="002060"/>
                </a:solidFill>
              </a:rPr>
              <a:t>подобряват своето иновативно представяне, но ги чака </a:t>
            </a:r>
            <a:r>
              <a:rPr lang="bg-BG" sz="2000" dirty="0" smtClean="0">
                <a:solidFill>
                  <a:srgbClr val="C00000"/>
                </a:solidFill>
              </a:rPr>
              <a:t>още много работа.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000" dirty="0">
                <a:solidFill>
                  <a:srgbClr val="C00000"/>
                </a:solidFill>
              </a:rPr>
              <a:t>Партньорствата или </a:t>
            </a:r>
            <a:r>
              <a:rPr lang="bg-BG" sz="2000" dirty="0" smtClean="0">
                <a:solidFill>
                  <a:srgbClr val="C00000"/>
                </a:solidFill>
              </a:rPr>
              <a:t>придобиванията </a:t>
            </a:r>
            <a:r>
              <a:rPr lang="bg-BG" sz="2000" dirty="0">
                <a:solidFill>
                  <a:srgbClr val="C00000"/>
                </a:solidFill>
              </a:rPr>
              <a:t>на </a:t>
            </a:r>
            <a:r>
              <a:rPr lang="en-US" sz="2000" dirty="0">
                <a:solidFill>
                  <a:srgbClr val="C00000"/>
                </a:solidFill>
              </a:rPr>
              <a:t>Fintech</a:t>
            </a:r>
            <a:r>
              <a:rPr lang="bg-BG" sz="2000" dirty="0">
                <a:solidFill>
                  <a:srgbClr val="C00000"/>
                </a:solidFill>
              </a:rPr>
              <a:t> и иновативни компании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bg-BG" sz="2000" dirty="0" smtClean="0">
                <a:solidFill>
                  <a:srgbClr val="002060"/>
                </a:solidFill>
              </a:rPr>
              <a:t>могат да осигурят по-бърз </a:t>
            </a:r>
            <a:r>
              <a:rPr lang="bg-BG" sz="2000" dirty="0">
                <a:solidFill>
                  <a:srgbClr val="002060"/>
                </a:solidFill>
              </a:rPr>
              <a:t>достъп д</a:t>
            </a:r>
            <a:r>
              <a:rPr lang="bg-BG" sz="2000" dirty="0" smtClean="0">
                <a:solidFill>
                  <a:srgbClr val="002060"/>
                </a:solidFill>
              </a:rPr>
              <a:t>о технологиите на бъдещето.</a:t>
            </a:r>
          </a:p>
          <a:p>
            <a:pPr>
              <a:buClr>
                <a:srgbClr val="00B050"/>
              </a:buClr>
            </a:pPr>
            <a:endParaRPr lang="en-US" sz="20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000" dirty="0" smtClean="0">
                <a:solidFill>
                  <a:srgbClr val="002060"/>
                </a:solidFill>
              </a:rPr>
              <a:t>Нужна е визия за бъдещето </a:t>
            </a:r>
            <a:r>
              <a:rPr lang="en-US" sz="2000" dirty="0" smtClean="0">
                <a:solidFill>
                  <a:srgbClr val="002060"/>
                </a:solidFill>
              </a:rPr>
              <a:t>– </a:t>
            </a:r>
            <a:r>
              <a:rPr lang="bg-BG" sz="2000" dirty="0" smtClean="0">
                <a:solidFill>
                  <a:srgbClr val="002060"/>
                </a:solidFill>
              </a:rPr>
              <a:t>ефектът от технологиите на бъдещето все още е неясен и банките се нуждаят от </a:t>
            </a:r>
            <a:r>
              <a:rPr lang="bg-BG" sz="2000" dirty="0" smtClean="0">
                <a:solidFill>
                  <a:srgbClr val="C00000"/>
                </a:solidFill>
              </a:rPr>
              <a:t>дългосрочна визия.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bg-BG" sz="2000" dirty="0" smtClean="0">
                <a:solidFill>
                  <a:srgbClr val="002060"/>
                </a:solidFill>
              </a:rPr>
              <a:t>Приоритизацията е належаща </a:t>
            </a:r>
            <a:r>
              <a:rPr lang="en-US" sz="2000" dirty="0" smtClean="0">
                <a:solidFill>
                  <a:srgbClr val="002060"/>
                </a:solidFill>
              </a:rPr>
              <a:t>– </a:t>
            </a:r>
            <a:r>
              <a:rPr lang="bg-BG" sz="2000" dirty="0" smtClean="0">
                <a:solidFill>
                  <a:srgbClr val="002060"/>
                </a:solidFill>
              </a:rPr>
              <a:t>ограничението в ресурсите налага </a:t>
            </a:r>
            <a:r>
              <a:rPr lang="bg-BG" sz="2000" dirty="0" smtClean="0">
                <a:solidFill>
                  <a:srgbClr val="C00000"/>
                </a:solidFill>
              </a:rPr>
              <a:t>спешна приоритизация </a:t>
            </a:r>
            <a:r>
              <a:rPr lang="bg-BG" sz="2000" dirty="0" smtClean="0">
                <a:solidFill>
                  <a:srgbClr val="002060"/>
                </a:solidFill>
              </a:rPr>
              <a:t>на краткосрочните </a:t>
            </a:r>
            <a:r>
              <a:rPr lang="bg-BG" sz="2000" dirty="0">
                <a:solidFill>
                  <a:srgbClr val="002060"/>
                </a:solidFill>
              </a:rPr>
              <a:t>и дългосрочни инвестиции.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2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ПО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bg-BG" b="1" dirty="0" smtClean="0">
                <a:solidFill>
                  <a:schemeClr val="bg1"/>
                </a:solidFill>
              </a:rPr>
              <a:t>СВЕТА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https://blog.flubit.com/wp-content/uploads/2015/03/shutterstock_1944467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0" r="3779"/>
          <a:stretch/>
        </p:blipFill>
        <p:spPr bwMode="auto">
          <a:xfrm>
            <a:off x="0" y="-4652"/>
            <a:ext cx="9144000" cy="68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0" b="1"/>
          <a:stretch/>
        </p:blipFill>
        <p:spPr bwMode="auto">
          <a:xfrm>
            <a:off x="3331348" y="2374900"/>
            <a:ext cx="2481304" cy="21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ALPHA-SERVER\TheWorks\Tem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b="77457"/>
          <a:stretch/>
        </p:blipFill>
        <p:spPr bwMode="auto">
          <a:xfrm>
            <a:off x="6581350" y="3"/>
            <a:ext cx="2562650" cy="1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45623" y="3049290"/>
            <a:ext cx="2698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chemeClr val="bg1"/>
                </a:solidFill>
              </a:rPr>
              <a:t>ЕВРОПА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05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A7E0-6998-416A-86CC-B283744DD685}" type="slidenum">
              <a:rPr lang="bg-BG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902" y="1828798"/>
            <a:ext cx="4390098" cy="456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3651" y="779887"/>
            <a:ext cx="4496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Примери от </a:t>
            </a:r>
            <a:r>
              <a:rPr lang="bg-BG" sz="2000" b="1" dirty="0" smtClean="0">
                <a:solidFill>
                  <a:srgbClr val="002060"/>
                </a:solidFill>
              </a:rPr>
              <a:t>Европа:</a:t>
            </a:r>
            <a:br>
              <a:rPr lang="bg-BG" sz="2000" b="1" dirty="0" smtClean="0">
                <a:solidFill>
                  <a:srgbClr val="002060"/>
                </a:solidFill>
              </a:rPr>
            </a:br>
            <a:r>
              <a:rPr lang="bg-BG" sz="2000" dirty="0" smtClean="0">
                <a:solidFill>
                  <a:srgbClr val="002060"/>
                </a:solidFill>
              </a:rPr>
              <a:t> </a:t>
            </a:r>
            <a:r>
              <a:rPr lang="bg-BG" b="1" dirty="0">
                <a:solidFill>
                  <a:srgbClr val="002060"/>
                </a:solidFill>
              </a:rPr>
              <a:t>„Юберизацията“ на банковото </a:t>
            </a:r>
            <a:r>
              <a:rPr lang="bg-BG" b="1" dirty="0" smtClean="0">
                <a:solidFill>
                  <a:srgbClr val="002060"/>
                </a:solidFill>
              </a:rPr>
              <a:t>дело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" name="Picture 3" descr="C:\Users\KIgnatov\Desktop\ANGEL Innivation Forum\Pictures\N26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0348" y="6357586"/>
            <a:ext cx="1562868" cy="31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Ignatov\Desktop\ANGEL Innivation Forum\Pictures\N26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3645" y="3087061"/>
            <a:ext cx="3492176" cy="69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ALPHA-SERVER\TheWorks\Temp\Fasha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90"/>
          <a:stretch/>
        </p:blipFill>
        <p:spPr bwMode="auto">
          <a:xfrm>
            <a:off x="3787407" y="-6616"/>
            <a:ext cx="1569185" cy="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06850" y="5844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ЕВРОПА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44160</TotalTime>
  <Words>1133</Words>
  <Application>Microsoft Office PowerPoint</Application>
  <PresentationFormat>On-screen Show (4:3)</PresentationFormat>
  <Paragraphs>258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Custom Design</vt:lpstr>
      <vt:lpstr>ДИГИТАЛНАТА РЕВОЛЮЦИЯ – ВЪЗМОЖНОСТИ И ПРЕДИЗВИКАТЕЛСТВА ПРЕД БАНКИТЕ ПО СВЕТА И У НАС 2018/19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Branch NEXT</dc:title>
  <dc:creator>Kiril Ignatov</dc:creator>
  <cp:lastModifiedBy>Polina V. Stankova</cp:lastModifiedBy>
  <cp:revision>571</cp:revision>
  <cp:lastPrinted>2018-09-26T06:07:41Z</cp:lastPrinted>
  <dcterms:created xsi:type="dcterms:W3CDTF">2016-03-10T10:27:25Z</dcterms:created>
  <dcterms:modified xsi:type="dcterms:W3CDTF">2018-09-26T12:15:06Z</dcterms:modified>
</cp:coreProperties>
</file>