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getbasecoin.com/" TargetMode="Externa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ntroduction to Stablecoins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Introduction to Stablecoins </a:t>
            </a:r>
          </a:p>
          <a:p>
            <a:pPr defTabSz="484886">
              <a:defRPr b="1" sz="664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3568"/>
              <a:t>What &amp; why around the crypto most price –steady asset </a:t>
            </a:r>
          </a:p>
        </p:txBody>
      </p:sp>
      <p:sp>
        <p:nvSpPr>
          <p:cNvPr id="120" name="Yasen Yankov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Yasen Yankov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Fiat-Collateralize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Fiat-Collateralized</a:t>
            </a:r>
          </a:p>
        </p:txBody>
      </p:sp>
      <p:sp>
        <p:nvSpPr>
          <p:cNvPr id="147" name="Cryptocurrency, which is literally IOU, redeemable for $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Cryptocurrency, which is literally IOU, redeemable for $1</a:t>
            </a:r>
          </a:p>
          <a:p>
            <a:pPr/>
            <a:r>
              <a:t>DIY in three easy steps:</a:t>
            </a:r>
          </a:p>
          <a:p>
            <a:pPr lvl="1"/>
            <a:r>
              <a:t>You deposit money in a bank account;</a:t>
            </a:r>
          </a:p>
          <a:p>
            <a:pPr lvl="1"/>
            <a:r>
              <a:t>You issue stablecoins (crypto tokens) against those dollars;</a:t>
            </a:r>
          </a:p>
          <a:p>
            <a:pPr lvl="1"/>
            <a:r>
              <a:t>When somebody wants to exit, you burn the tokens and issue the USD to their bank account.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ros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Pros:</a:t>
            </a:r>
          </a:p>
        </p:txBody>
      </p:sp>
      <p:sp>
        <p:nvSpPr>
          <p:cNvPr id="150" name="100% price - st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100% price - stable</a:t>
            </a:r>
          </a:p>
          <a:p>
            <a:pPr/>
            <a:r>
              <a:t>Simplest</a:t>
            </a:r>
          </a:p>
          <a:p>
            <a:pPr/>
            <a:r>
              <a:t>Less vulnerable to hacks (no collateral is held on the blockchain)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s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Cons:</a:t>
            </a:r>
          </a:p>
        </p:txBody>
      </p:sp>
      <p:sp>
        <p:nvSpPr>
          <p:cNvPr id="153" name="Centralized — need a trusted custodian to store the fiat (otherwise vulnerable to brick and mortar thef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Centralized — need a trusted custodian to store the fiat (otherwise vulnerable to brick and mortar theft)</a:t>
            </a:r>
          </a:p>
          <a:p>
            <a:pPr/>
            <a:r>
              <a:t>	Expensive and slow liquidation into fiat</a:t>
            </a:r>
          </a:p>
          <a:p>
            <a:pPr/>
            <a:r>
              <a:t>	Highly regulated</a:t>
            </a:r>
          </a:p>
          <a:p>
            <a:pPr/>
            <a:r>
              <a:t>	Need regular audits to ensure transparency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56" name="Tether (USD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Tether (USDT) </a:t>
            </a:r>
          </a:p>
          <a:p>
            <a:pPr/>
            <a:r>
              <a:t>TrueUSD</a:t>
            </a:r>
          </a:p>
          <a:p>
            <a:pPr/>
            <a:r>
              <a:t>USDCoin (USDC)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rypto-collateralize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Crypto-collateralized</a:t>
            </a:r>
          </a:p>
        </p:txBody>
      </p:sp>
      <p:sp>
        <p:nvSpPr>
          <p:cNvPr id="159" name="No fiat required, tied to a cryptocurrenc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 fiat required, tied to a cryptocurrency</a:t>
            </a:r>
          </a:p>
          <a:p>
            <a:pPr/>
            <a:r>
              <a:t>Over-collateralize the stablecoin so it can absorb price fluctuations in the collateral.</a:t>
            </a:r>
          </a:p>
          <a:p>
            <a:pPr lvl="1"/>
            <a:r>
              <a:t>We deposit 200$ worth of ether</a:t>
            </a:r>
          </a:p>
          <a:p>
            <a:pPr lvl="1"/>
            <a:r>
              <a:t>We issue 100 $1 stablecoins</a:t>
            </a:r>
          </a:p>
          <a:p>
            <a:pPr lvl="1"/>
            <a:r>
              <a:t>The stablecoins are now 200% collateralized.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ro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Pros</a:t>
            </a:r>
          </a:p>
        </p:txBody>
      </p:sp>
      <p:sp>
        <p:nvSpPr>
          <p:cNvPr id="162" name="More decentraliz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	More decentralized</a:t>
            </a:r>
          </a:p>
          <a:p>
            <a:pPr/>
            <a:r>
              <a:t>	Can liquidate quickly and cheaply into underlying crypto collateral (just a blockchain transaction)</a:t>
            </a:r>
          </a:p>
          <a:p>
            <a:pPr/>
            <a:r>
              <a:t>	Very transparent — easy for everyone to inspect the collateralization ratio of the stablecoin</a:t>
            </a:r>
          </a:p>
          <a:p>
            <a:pPr/>
            <a:r>
              <a:t>	Can be used to create leverage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</a:t>
            </a:r>
          </a:p>
        </p:txBody>
      </p:sp>
      <p:sp>
        <p:nvSpPr>
          <p:cNvPr id="165" name="Can be auto-liquidated during a price crash into underlying collater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	Can be auto-liquidated during a price crash into underlying collateral</a:t>
            </a:r>
          </a:p>
          <a:p>
            <a:pPr/>
            <a:r>
              <a:t>	Less price stable than fiat</a:t>
            </a:r>
          </a:p>
          <a:p>
            <a:pPr/>
            <a:r>
              <a:t>	Tied to the health of a particular cryptocurrency (or basket of cryptocurrencies)</a:t>
            </a:r>
          </a:p>
          <a:p>
            <a:pPr/>
            <a:r>
              <a:t>	Inefficient use of capital</a:t>
            </a:r>
          </a:p>
          <a:p>
            <a:pPr/>
            <a:r>
              <a:t>	Most complexity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68" name="BitUSD - https://bitshares.org/technology/price-stable-cryptocurrencies/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BitUSD - https://bitshares.org/technology/price-stable-cryptocurrencies/</a:t>
            </a:r>
          </a:p>
          <a:p>
            <a:pPr/>
            <a:r>
              <a:t>MakerDao DAI - https://dai.makerdao.com/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Non - collateralize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Non - collateralized</a:t>
            </a:r>
          </a:p>
        </p:txBody>
      </p:sp>
      <p:sp>
        <p:nvSpPr>
          <p:cNvPr id="171" name="Non - completely novel idea - Seignorage Sha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6715" indent="-386715" defTabSz="508254">
              <a:spcBef>
                <a:spcPts val="3600"/>
              </a:spcBef>
              <a:defRPr sz="2784"/>
            </a:pPr>
            <a:r>
              <a:t>Non - completely novel idea - Seignorage Shares</a:t>
            </a:r>
          </a:p>
          <a:p>
            <a:pPr lvl="1" marL="773430" indent="-386715" defTabSz="508254">
              <a:spcBef>
                <a:spcPts val="3600"/>
              </a:spcBef>
              <a:defRPr sz="2784"/>
            </a:pPr>
            <a:r>
              <a:t>What if you model a smart contract as a central bank? The smart contract’s monetary policy would have only one mandate: issue a currency that will trade at $1.</a:t>
            </a:r>
          </a:p>
          <a:p>
            <a:pPr lvl="1" marL="773430" indent="-386715" defTabSz="508254">
              <a:spcBef>
                <a:spcPts val="3600"/>
              </a:spcBef>
              <a:defRPr sz="2784"/>
            </a:pPr>
            <a:r>
              <a:t> you’re issuing the currency, so you get to control the monetary supply.</a:t>
            </a:r>
          </a:p>
          <a:p>
            <a:pPr marL="386715" indent="-386715" defTabSz="508254">
              <a:spcBef>
                <a:spcPts val="3600"/>
              </a:spcBef>
              <a:defRPr sz="2784"/>
            </a:pPr>
            <a:r>
              <a:t>The most dangerous part of this system is that it’s difficult to analyze</a:t>
            </a:r>
          </a:p>
          <a:p>
            <a:pPr marL="386715" indent="-386715" defTabSz="508254">
              <a:spcBef>
                <a:spcPts val="3600"/>
              </a:spcBef>
              <a:defRPr sz="2784"/>
            </a:pPr>
            <a:r>
              <a:t>These systems also need significant bootstrapping of liquidity early on until they can achieve healthy equilibrium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ro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Pros</a:t>
            </a:r>
          </a:p>
        </p:txBody>
      </p:sp>
      <p:sp>
        <p:nvSpPr>
          <p:cNvPr id="174" name="No collateral requir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	No collateral required</a:t>
            </a:r>
          </a:p>
          <a:p>
            <a:pPr/>
            <a:r>
              <a:t>	Most decentralized and independent (not tied to any other cryptocurrency or to fiat)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#whoam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#whoami</a:t>
            </a:r>
          </a:p>
        </p:txBody>
      </p:sp>
      <p:sp>
        <p:nvSpPr>
          <p:cNvPr id="123" name="Product &amp; Technical Lead @ Paysafe Group, Cryptocurrency produ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Product &amp; Technical Lead @ Paysafe Group, Cryptocurrency products</a:t>
            </a:r>
          </a:p>
          <a:p>
            <a:pPr/>
            <a:r>
              <a:t>Ex - CTO @ Loanbase - the largest bitcoin p2p lending marketplace</a:t>
            </a:r>
          </a:p>
          <a:p>
            <a:pPr/>
            <a:r>
              <a:t>Passionate about Financial Technologies &amp; Blockchain (Crypto)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</a:t>
            </a:r>
          </a:p>
        </p:txBody>
      </p:sp>
      <p:sp>
        <p:nvSpPr>
          <p:cNvPr id="177" name="Requires continual grow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	Requires continual growth</a:t>
            </a:r>
          </a:p>
          <a:p>
            <a:pPr/>
            <a:r>
              <a:t>	Most vulnerable to crypto decline or crash, and cannot be liquidated in a crash</a:t>
            </a:r>
          </a:p>
          <a:p>
            <a:pPr/>
            <a:r>
              <a:t>	Difficult to analyze safety bounds or health</a:t>
            </a:r>
          </a:p>
          <a:p>
            <a:pPr/>
            <a:r>
              <a:t>	Some complexity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80" name="Basecoin  - http://www.getbasecoin.com/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Basecoin  - </a:t>
            </a:r>
            <a:r>
              <a:rPr u="sng">
                <a:hlinkClick r:id="rId2" invalidUrl="" action="" tgtFrame="" tooltip="" history="1" highlightClick="0" endSnd="0"/>
              </a:rPr>
              <a:t>http://www.getbasecoin.com/</a:t>
            </a:r>
          </a:p>
          <a:p>
            <a:pPr lvl="1"/>
            <a:r>
              <a:t>A stable cryptocurrency with an algorithmic central bank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he ideal stablecoi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ideal stablecoin</a:t>
            </a:r>
          </a:p>
        </p:txBody>
      </p:sp>
      <p:pic>
        <p:nvPicPr>
          <p:cNvPr id="183" name="Screen Shot 2018-09-26 at 10.29.29 PM.png" descr="Screen Shot 2018-09-26 at 10.29.2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3292" y="3089684"/>
            <a:ext cx="12018860" cy="35387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hank you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you!</a:t>
            </a:r>
          </a:p>
        </p:txBody>
      </p:sp>
      <p:pic>
        <p:nvPicPr>
          <p:cNvPr id="186" name="download.jpeg" descr="download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858" y="3150422"/>
            <a:ext cx="6145084" cy="34527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he holy grail of cryptocurrenc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holy grail of cryptocurrencies</a:t>
            </a:r>
          </a:p>
        </p:txBody>
      </p:sp>
      <p:sp>
        <p:nvSpPr>
          <p:cNvPr id="126" name="Bitcoin (XBT or BTC) &amp; Ethereum (ETH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Bitcoin (XBT or BTC) &amp; Ethereum (ETH)</a:t>
            </a:r>
          </a:p>
          <a:p>
            <a:pPr lvl="1"/>
            <a:r>
              <a:t>Store of Value; </a:t>
            </a:r>
          </a:p>
          <a:p>
            <a:pPr lvl="1"/>
            <a:r>
              <a:t>Medium of Exchange; </a:t>
            </a:r>
          </a:p>
          <a:p>
            <a:pPr lvl="1"/>
            <a:r>
              <a:t>Unit of Account</a:t>
            </a:r>
          </a:p>
          <a:p>
            <a:pPr/>
            <a:r>
              <a:t>How much of the above is true for crypto?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rofits on Bitcoi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Profits on Bitcoin</a:t>
            </a:r>
          </a:p>
        </p:txBody>
      </p:sp>
      <p:pic>
        <p:nvPicPr>
          <p:cNvPr id="129" name="Copy-of-DUTCH-REPUBLIC-34h8ydoibx6srrvk6rtx56.jpg" descr="Copy-of-DUTCH-REPUBLIC-34h8ydoibx6srrvk6rtx5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2900" y="2019300"/>
            <a:ext cx="9779000" cy="5715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Reality</a:t>
            </a:r>
          </a:p>
        </p:txBody>
      </p:sp>
      <p:pic>
        <p:nvPicPr>
          <p:cNvPr id="132" name="maxresdefault.jpg" descr="maxresdefaul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4015" y="2127083"/>
            <a:ext cx="9776770" cy="54994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hat is a stablecoi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a stablecoin</a:t>
            </a:r>
          </a:p>
        </p:txBody>
      </p:sp>
      <p:sp>
        <p:nvSpPr>
          <p:cNvPr id="135" name="Cryptocurrency token (unit of account) in it’s hear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Cryptocurrency token (unit of account) in it’s heart</a:t>
            </a:r>
          </a:p>
          <a:p>
            <a:pPr/>
            <a:r>
              <a:t>Pegs to a stable currency (most of the stablecoins peg to the US dollar)</a:t>
            </a:r>
          </a:p>
          <a:p>
            <a:pPr/>
            <a:r>
              <a:t>Some stablecoins pegs to other major currencies or consumer price index (CPI)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rrency Pe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Currency Pegs</a:t>
            </a:r>
          </a:p>
        </p:txBody>
      </p:sp>
      <p:sp>
        <p:nvSpPr>
          <p:cNvPr id="138" name="Markets decide what the price of an asset should b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Markets decide what the price of an asset should be</a:t>
            </a:r>
          </a:p>
          <a:p>
            <a:pPr/>
            <a:r>
              <a:t>Stablecoins are currency pegs</a:t>
            </a:r>
          </a:p>
          <a:p>
            <a:pPr/>
            <a:r>
              <a:t>Currency Pegs are hard to maintain!</a:t>
            </a:r>
          </a:p>
          <a:p>
            <a:pPr lvl="1"/>
            <a:r>
              <a:t>Mexican peso crisis in 1994</a:t>
            </a:r>
          </a:p>
          <a:p>
            <a:pPr lvl="1"/>
            <a:r>
              <a:t>Ruble crisis in 1998</a:t>
            </a:r>
          </a:p>
          <a:p>
            <a:pPr lvl="1"/>
            <a:r>
              <a:t>The Black Wednesday ( George Soros broke Bank of England)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How much volatility can this peg withstand? (downward selling pressure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much volatility can this peg withstand? (downward selling pressure)</a:t>
            </a:r>
          </a:p>
          <a:p>
            <a:pPr/>
            <a:r>
              <a:t>How expensive is to maintain the peg? </a:t>
            </a:r>
          </a:p>
          <a:p>
            <a:pPr/>
            <a:r>
              <a:t>How easy is it to analyze the band of behavior from which it can recover?</a:t>
            </a:r>
          </a:p>
          <a:p>
            <a:pPr/>
            <a:r>
              <a:t>How transparently can traders observe the true market conditions?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ypes of stableco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Types of stablecoins</a:t>
            </a:r>
          </a:p>
        </p:txBody>
      </p:sp>
      <p:sp>
        <p:nvSpPr>
          <p:cNvPr id="144" name="Fiat-collateraliz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Fiat-collateralized</a:t>
            </a:r>
          </a:p>
          <a:p>
            <a:pPr/>
            <a:r>
              <a:t>Crypto-collateralized</a:t>
            </a:r>
          </a:p>
          <a:p>
            <a:pPr/>
            <a:r>
              <a:t>Non-collateralized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