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9"/>
  </p:notesMasterIdLst>
  <p:sldIdLst>
    <p:sldId id="256" r:id="rId2"/>
    <p:sldId id="314" r:id="rId3"/>
    <p:sldId id="310" r:id="rId4"/>
    <p:sldId id="311" r:id="rId5"/>
    <p:sldId id="312" r:id="rId6"/>
    <p:sldId id="315" r:id="rId7"/>
    <p:sldId id="279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213" autoAdjust="0"/>
  </p:normalViewPr>
  <p:slideViewPr>
    <p:cSldViewPr snapToGrid="0">
      <p:cViewPr varScale="1">
        <p:scale>
          <a:sx n="79" d="100"/>
          <a:sy n="79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light\Documents\Work\B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Global</a:t>
            </a:r>
            <a:r>
              <a:rPr lang="en-GB" baseline="0" dirty="0"/>
              <a:t> Foreign Exchange Market - Average Daily </a:t>
            </a:r>
            <a:r>
              <a:rPr lang="en-GB" baseline="0" dirty="0" smtClean="0"/>
              <a:t>Volume </a:t>
            </a:r>
            <a:r>
              <a:rPr lang="en-GB" baseline="0" dirty="0"/>
              <a:t>(Billion USD)</a:t>
            </a:r>
            <a:endParaRPr lang="en-GB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Sheet1!$E$2:$O$2</c:f>
              <c:strCache>
                <c:ptCount val="11"/>
                <c:pt idx="0">
                  <c:v>1989</c:v>
                </c:pt>
                <c:pt idx="1">
                  <c:v>1992</c:v>
                </c:pt>
                <c:pt idx="2">
                  <c:v>1995</c:v>
                </c:pt>
                <c:pt idx="3">
                  <c:v>1998</c:v>
                </c:pt>
                <c:pt idx="4">
                  <c:v>2001</c:v>
                </c:pt>
                <c:pt idx="5">
                  <c:v>2004</c:v>
                </c:pt>
                <c:pt idx="6">
                  <c:v>2007</c:v>
                </c:pt>
                <c:pt idx="7">
                  <c:v>2010</c:v>
                </c:pt>
                <c:pt idx="8">
                  <c:v>2013</c:v>
                </c:pt>
                <c:pt idx="9">
                  <c:v>2016</c:v>
                </c:pt>
                <c:pt idx="10">
                  <c:v>2019</c:v>
                </c:pt>
              </c:strCache>
            </c:strRef>
          </c:cat>
          <c:val>
            <c:numRef>
              <c:f>Sheet1!$E$3:$O$3</c:f>
              <c:numCache>
                <c:formatCode>_(* #,##0.00_);_(* \(#,##0.00\);_(* "-"??_);_(@_)</c:formatCode>
                <c:ptCount val="11"/>
                <c:pt idx="0">
                  <c:v>570</c:v>
                </c:pt>
                <c:pt idx="1">
                  <c:v>750</c:v>
                </c:pt>
                <c:pt idx="2">
                  <c:v>990</c:v>
                </c:pt>
                <c:pt idx="3">
                  <c:v>1400</c:v>
                </c:pt>
                <c:pt idx="4">
                  <c:v>1200</c:v>
                </c:pt>
                <c:pt idx="5">
                  <c:v>1934.1592622107801</c:v>
                </c:pt>
                <c:pt idx="6">
                  <c:v>3324.23721162935</c:v>
                </c:pt>
                <c:pt idx="7">
                  <c:v>3972.81050633315</c:v>
                </c:pt>
                <c:pt idx="8">
                  <c:v>5356.5698050225601</c:v>
                </c:pt>
                <c:pt idx="9">
                  <c:v>5066.41403045688</c:v>
                </c:pt>
                <c:pt idx="10">
                  <c:v>6590.3936834947799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8C-431E-9AAE-D5D905970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0997919"/>
        <c:axId val="1390999583"/>
      </c:lineChart>
      <c:catAx>
        <c:axId val="13909979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999583"/>
        <c:crosses val="autoZero"/>
        <c:auto val="1"/>
        <c:lblAlgn val="ctr"/>
        <c:lblOffset val="100"/>
        <c:noMultiLvlLbl val="0"/>
      </c:catAx>
      <c:valAx>
        <c:axId val="1390999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Billion</a:t>
                </a:r>
                <a:r>
                  <a:rPr lang="en-GB" baseline="0" dirty="0"/>
                  <a:t> USD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997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471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60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90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354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92" y="9144"/>
            <a:ext cx="12183884" cy="684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144"/>
            <a:ext cx="12183884" cy="684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92" y="9144"/>
            <a:ext cx="12183884" cy="684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subTitle" idx="1"/>
          </p:nvPr>
        </p:nvSpPr>
        <p:spPr>
          <a:xfrm>
            <a:off x="1355774" y="2537771"/>
            <a:ext cx="8093078" cy="18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Innovation in the Foreign Exchange Market</a:t>
            </a:r>
            <a:endParaRPr sz="4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6"/>
          <p:cNvSpPr txBox="1"/>
          <p:nvPr/>
        </p:nvSpPr>
        <p:spPr>
          <a:xfrm>
            <a:off x="1355774" y="5123225"/>
            <a:ext cx="5972558" cy="91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baseline="30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Jon Light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baseline="30000" dirty="0" smtClean="0">
                <a:solidFill>
                  <a:schemeClr val="lt1"/>
                </a:solidFill>
              </a:rPr>
              <a:t>VP of Trading Solutions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5;p6"/>
          <p:cNvSpPr txBox="1"/>
          <p:nvPr/>
        </p:nvSpPr>
        <p:spPr>
          <a:xfrm>
            <a:off x="9087143" y="5451470"/>
            <a:ext cx="3178126" cy="91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baseline="30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3rd October 2019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0514" y="856341"/>
            <a:ext cx="7649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 – FX Market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0514" y="1731536"/>
            <a:ext cx="10390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rbi Sans" panose="020B0503030202020204" pitchFamily="34" charset="77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496686"/>
              </p:ext>
            </p:extLst>
          </p:nvPr>
        </p:nvGraphicFramePr>
        <p:xfrm>
          <a:off x="6327648" y="2116256"/>
          <a:ext cx="5419578" cy="418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1030514" y="1731536"/>
            <a:ext cx="1039063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ource Sans Pro" panose="020B0503030403020204" pitchFamily="34" charset="0"/>
              </a:rPr>
              <a:t>OTC Market for Foreign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ource Sans Pro" panose="020B0503030403020204" pitchFamily="34" charset="0"/>
              </a:rPr>
              <a:t>Largest asset class (traded volume)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ource Sans Pro" panose="020B0503030403020204" pitchFamily="34" charset="0"/>
              </a:rPr>
              <a:t>Global market, open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ource Sans Pro" panose="020B0503030403020204" pitchFamily="34" charset="0"/>
              </a:rPr>
              <a:t>24 hours 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ource Sans Pro" panose="020B0503030403020204" pitchFamily="34" charset="0"/>
              </a:rPr>
              <a:t>day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ource Sans Pro" panose="020B0503030403020204" pitchFamily="34" charset="0"/>
              </a:rPr>
              <a:t>Large range of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Source Sans Pro" panose="020B0503030403020204" pitchFamily="34" charset="0"/>
              </a:rPr>
              <a:t>FX Spot and FX Derivatives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Source Sans Pro" panose="020B0503030403020204" pitchFamily="34" charset="0"/>
            </a:endParaRP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rbi Sans" panose="020B050303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664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0514" y="1731536"/>
            <a:ext cx="103906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Execution: Phone/Manual &gt; Electronic Trading Platforms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Participants: Institutional - Banks &amp; Large Firms &gt; Anyone with a PC, creating the “Retail” market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Speed of Execution and Changes in Market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Algo / High Frequency Trading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Crypto and more complex instrument types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Orbi Sans" panose="020B0503030202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rbi Sans" panose="020B0503030202020204" pitchFamily="34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0514" y="856341"/>
            <a:ext cx="7649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egoe UI Black" panose="020B0A02040204020203" pitchFamily="34" charset="0"/>
              </a:rPr>
              <a:t>Electronic Trading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2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0514" y="856341"/>
            <a:ext cx="7649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egoe UI Black" panose="020B0A02040204020203" pitchFamily="34" charset="0"/>
              </a:rPr>
              <a:t>FX Today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0514" y="1731536"/>
            <a:ext cx="103906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Accessible to everyone with a mobile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Average trade size reduced but volumes increased - Increased Tickets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Legacy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on-bank firms overtaking the volume of banks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Technology has moved faster than the market in some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Interesting times, new regulation, demand for multi asset and crypto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rbi Sans" panose="020B050303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413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0514" y="856341"/>
            <a:ext cx="7649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Segoe UI Black" panose="020B0A02040204020203" pitchFamily="34" charset="0"/>
              </a:rPr>
              <a:t>What is next in FX?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0514" y="1731536"/>
            <a:ext cx="1039063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Retail FX: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Brokers need to innovate with more functionality and asset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Demand for mobile and wearable trading – making it easier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Chatbot / Virtual Assistant Trading – “Alexa, buy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lots of EURUSD”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Transparent Execution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Institutional: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Driven a lot by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regulation, risk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cost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AI /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Algos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Blockchain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Centralized service with participants sharing the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rbi Sans" panose="020B050303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068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elligent Assistant for Traders and Financial Analys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subTitle" idx="4294967295"/>
          </p:nvPr>
        </p:nvSpPr>
        <p:spPr>
          <a:xfrm>
            <a:off x="1312178" y="4718346"/>
            <a:ext cx="10335494" cy="18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80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8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9340</TotalTime>
  <Words>236</Words>
  <Application>Microsoft Office PowerPoint</Application>
  <PresentationFormat>Widescreen</PresentationFormat>
  <Paragraphs>52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Orbi Sans</vt:lpstr>
      <vt:lpstr>Segoe UI Black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Devexperts - An Overview</dc:title>
  <dc:creator>PPP</dc:creator>
  <cp:lastModifiedBy>Jon Light</cp:lastModifiedBy>
  <cp:revision>59</cp:revision>
  <dcterms:modified xsi:type="dcterms:W3CDTF">2019-10-01T16:22:56Z</dcterms:modified>
</cp:coreProperties>
</file>