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4"/>
  </p:notesMasterIdLst>
  <p:handoutMasterIdLst>
    <p:handoutMasterId r:id="rId25"/>
  </p:handoutMasterIdLst>
  <p:sldIdLst>
    <p:sldId id="274" r:id="rId3"/>
    <p:sldId id="276" r:id="rId4"/>
    <p:sldId id="498" r:id="rId5"/>
    <p:sldId id="499" r:id="rId6"/>
    <p:sldId id="547" r:id="rId7"/>
    <p:sldId id="581" r:id="rId8"/>
    <p:sldId id="585" r:id="rId9"/>
    <p:sldId id="597" r:id="rId10"/>
    <p:sldId id="587" r:id="rId11"/>
    <p:sldId id="588" r:id="rId12"/>
    <p:sldId id="589" r:id="rId13"/>
    <p:sldId id="590" r:id="rId14"/>
    <p:sldId id="591" r:id="rId15"/>
    <p:sldId id="592" r:id="rId16"/>
    <p:sldId id="593" r:id="rId17"/>
    <p:sldId id="595" r:id="rId18"/>
    <p:sldId id="586" r:id="rId19"/>
    <p:sldId id="505" r:id="rId20"/>
    <p:sldId id="583" r:id="rId21"/>
    <p:sldId id="584" r:id="rId22"/>
    <p:sldId id="456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5E"/>
    <a:srgbClr val="1A334C"/>
    <a:srgbClr val="2F5C89"/>
    <a:srgbClr val="234465"/>
    <a:srgbClr val="294D75"/>
    <a:srgbClr val="2D5883"/>
    <a:srgbClr val="214161"/>
    <a:srgbClr val="FFA000"/>
    <a:srgbClr val="4BFF90"/>
    <a:srgbClr val="0097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5232" autoAdjust="0"/>
  </p:normalViewPr>
  <p:slideViewPr>
    <p:cSldViewPr>
      <p:cViewPr>
        <p:scale>
          <a:sx n="70" d="100"/>
          <a:sy n="70" d="100"/>
        </p:scale>
        <p:origin x="1013" y="235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134" y="3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05-Sep-19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05-Sep-19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4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0001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3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softuni.foundation/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SoftwareUniversity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://forum.softuni.bg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www.facebook.com/SoftwareUniversity" TargetMode="External"/><Relationship Id="rId9" Type="http://schemas.openxmlformats.org/officeDocument/2006/relationships/hyperlink" Target="http://softuni.bg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B5A345C-2CD0-4932-A998-37B2D20BF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04D819A-89E2-4714-8C56-1838BF467E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7612" y="2743200"/>
            <a:ext cx="6601519" cy="28574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Subtitle 5">
            <a:extLst>
              <a:ext uri="{FF2B5EF4-FFF2-40B4-BE49-F238E27FC236}">
                <a16:creationId xmlns:a16="http://schemas.microsoft.com/office/drawing/2014/main" id="{37BDB812-1395-4B02-ABCF-6A331EEE2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9160" y="1586500"/>
            <a:ext cx="11189973" cy="699500"/>
          </a:xfrm>
        </p:spPr>
        <p:txBody>
          <a:bodyPr>
            <a:normAutofit/>
          </a:bodyPr>
          <a:lstStyle>
            <a:lvl1pPr marL="0" indent="0" algn="ctr">
              <a:buNone/>
              <a:defRPr sz="3598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Subtitle</a:t>
            </a:r>
            <a:endParaRPr lang="bg-BG" dirty="0"/>
          </a:p>
          <a:p>
            <a:endParaRPr lang="en-US" dirty="0"/>
          </a:p>
        </p:txBody>
      </p:sp>
      <p:pic>
        <p:nvPicPr>
          <p:cNvPr id="19" name="Picture 18">
            <a:hlinkClick r:id="rId3"/>
            <a:extLst>
              <a:ext uri="{FF2B5EF4-FFF2-40B4-BE49-F238E27FC236}">
                <a16:creationId xmlns:a16="http://schemas.microsoft.com/office/drawing/2014/main" id="{4FAEB7CD-FF73-4344-9FE5-589B30F5A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3" y="5974395"/>
            <a:ext cx="2014578" cy="502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DF3AB8-E6E3-4FCE-8A4A-ECD147720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60" y="457200"/>
            <a:ext cx="11189973" cy="882654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7" name="Picture 4" title="CC-BY-NC-SA License">
            <a:hlinkClick r:id="rId5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7CB336FF-A768-4CE1-B1CE-FC103B34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115" y="5974129"/>
            <a:ext cx="1436897" cy="502868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noFill/>
          </a:ln>
        </p:spPr>
      </p:pic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2EA92DCA-4DB5-4D03-ACD3-A6A29659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027612" y="6094465"/>
            <a:ext cx="6601520" cy="38253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None/>
              <a:defRPr lang="en-US" sz="1998" b="1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 and Web site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3B21F47B-DE1F-442D-A2B7-6866F87867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559694" y="4648200"/>
            <a:ext cx="3858318" cy="506796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798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CD940256-851E-46C8-8BFB-A5ECA6C7DA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59694" y="5185621"/>
            <a:ext cx="3858318" cy="382788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54D183-0374-4B3E-B2CE-32F308A81591}"/>
              </a:ext>
            </a:extLst>
          </p:cNvPr>
          <p:cNvSpPr/>
          <p:nvPr/>
        </p:nvSpPr>
        <p:spPr>
          <a:xfrm>
            <a:off x="-1588" y="6702676"/>
            <a:ext cx="12192000" cy="217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7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19C6415-13AB-4677-935E-D11508C4A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4EBD86-A13A-41DF-A04E-EA4A858E8860}"/>
              </a:ext>
            </a:extLst>
          </p:cNvPr>
          <p:cNvSpPr/>
          <p:nvPr/>
        </p:nvSpPr>
        <p:spPr>
          <a:xfrm>
            <a:off x="-3175" y="-17929"/>
            <a:ext cx="121920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4F318BE-2BAD-4677-871C-D78A4BF0C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51" y="1196126"/>
            <a:ext cx="11808021" cy="54289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609219" indent="0">
              <a:buNone/>
              <a:defRPr/>
            </a:lvl2pPr>
          </a:lstStyle>
          <a:p>
            <a:pPr lvl="0"/>
            <a:r>
              <a:rPr lang="en-GB" dirty="0"/>
              <a:t>Sample source code: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78A82F-5546-4977-9F75-2A933B415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123" y="1830474"/>
            <a:ext cx="10958580" cy="1806635"/>
          </a:xfrm>
          <a:prstGeom prst="roundRect">
            <a:avLst>
              <a:gd name="adj" fmla="val 1330"/>
            </a:avLst>
          </a:prstGeom>
          <a:solidFill>
            <a:schemeClr val="accent6">
              <a:lumMod val="75000"/>
              <a:alpha val="15000"/>
            </a:schemeClr>
          </a:solidFill>
          <a:ln w="19050">
            <a:solidFill>
              <a:srgbClr val="1A334C">
                <a:alpha val="60000"/>
              </a:srgbClr>
            </a:solidFill>
          </a:ln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100000"/>
              </a:lnSpc>
              <a:buNone/>
              <a:defRPr lang="en-US" sz="2398" b="1" noProof="1" smtClean="0">
                <a:solidFill>
                  <a:schemeClr val="tx1">
                    <a:lumMod val="75000"/>
                  </a:schemeClr>
                </a:solidFill>
                <a:effectLst/>
                <a:latin typeface="Consolas" pitchFamily="49" charset="0"/>
                <a:cs typeface="Consolas" pitchFamily="49" charset="0"/>
              </a:defRPr>
            </a:lvl1pPr>
          </a:lstStyle>
          <a:p>
            <a:pPr marL="0" lvl="0"/>
            <a:r>
              <a:rPr lang="en-US" noProof="1"/>
              <a:t>Source code box</a:t>
            </a:r>
          </a:p>
          <a:p>
            <a:pPr marL="0" lvl="0"/>
            <a:r>
              <a:rPr lang="en-US" noProof="1"/>
              <a:t>…</a:t>
            </a:r>
          </a:p>
          <a:p>
            <a:pPr marL="0" lvl="0"/>
            <a:r>
              <a:rPr lang="en-US" noProof="1"/>
              <a:t>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A3E62-7E9B-447C-9045-B989874D0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59952880-13C4-4C4A-94BE-B9B3251CF2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32320" y="6553200"/>
            <a:ext cx="581110" cy="228600"/>
          </a:xfrm>
          <a:prstGeom prst="rect">
            <a:avLst/>
          </a:prstGeom>
        </p:spPr>
        <p:txBody>
          <a:bodyPr tIns="0" bIns="0"/>
          <a:lstStyle>
            <a:lvl1pPr algn="r">
              <a:defRPr sz="1400"/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B94CE-E865-4D24-ADEC-E80C21375A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3" y="283773"/>
            <a:ext cx="2125527" cy="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DEAD13D1-8921-41EB-9EDF-DA3F5121F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6" y="5788"/>
            <a:ext cx="12192000" cy="685221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E04FD45-0543-48E8-ADD8-EA1BF8DEC995}"/>
              </a:ext>
            </a:extLst>
          </p:cNvPr>
          <p:cNvSpPr/>
          <p:nvPr userDrawn="1"/>
        </p:nvSpPr>
        <p:spPr>
          <a:xfrm>
            <a:off x="-1" y="0"/>
            <a:ext cx="12188825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458D2A7-EBC0-4F55-8689-DF57D2085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3" y="283773"/>
            <a:ext cx="2125527" cy="5302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CFDBB16-985C-4CC7-B6DB-B81B36037922}"/>
              </a:ext>
            </a:extLst>
          </p:cNvPr>
          <p:cNvSpPr/>
          <p:nvPr/>
        </p:nvSpPr>
        <p:spPr>
          <a:xfrm>
            <a:off x="1551908" y="1510442"/>
            <a:ext cx="6264942" cy="1375326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38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E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344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  <a:endParaRPr kumimoji="0" lang="en-US" sz="9600" b="1" i="0" u="none" strike="noStrike" kern="1200" cap="none" spc="150" normalizeH="0" baseline="0" noProof="0" dirty="0">
              <a:ln w="11430"/>
              <a:solidFill>
                <a:srgbClr val="234465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47CFF3C-C4FA-493D-8505-DF469F4D36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4" y="2590800"/>
            <a:ext cx="3257976" cy="378081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622C9-3C7D-445D-83B2-28583716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7269" y="6397195"/>
            <a:ext cx="10564533" cy="30884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A4D313-3A24-4CC9-B4F3-83D17FBE12CD}"/>
              </a:ext>
            </a:extLst>
          </p:cNvPr>
          <p:cNvGrpSpPr/>
          <p:nvPr userDrawn="1"/>
        </p:nvGrpSpPr>
        <p:grpSpPr>
          <a:xfrm>
            <a:off x="3275012" y="2035415"/>
            <a:ext cx="8325928" cy="3603385"/>
            <a:chOff x="3385421" y="1739416"/>
            <a:chExt cx="8325928" cy="360338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0675455-B7FA-4569-A5FD-A3B0F20B2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359" y="1739416"/>
              <a:ext cx="1198589" cy="119890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27D15FD-4C66-4B85-98E6-7826AA8F6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869" y="3776292"/>
              <a:ext cx="1166096" cy="14022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755AAE-BA08-481C-9224-0061170EE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378" y="3776292"/>
              <a:ext cx="1166096" cy="138925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A83D66F-855B-463B-920B-BF239B01A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003" y="3775662"/>
              <a:ext cx="1166096" cy="156713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643F71A-2013-433A-8322-FBAAED316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5628" y="3769759"/>
              <a:ext cx="1166096" cy="135075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0812936-74B6-4265-8C08-AEDC8C79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5253" y="3776292"/>
              <a:ext cx="1166096" cy="14337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74C190C-5856-41B9-8819-AE8DE0E10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421" y="3776295"/>
              <a:ext cx="1164351" cy="14400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62FB7C-BD6E-4383-98C1-2CF30F34CAFD}"/>
                </a:ext>
              </a:extLst>
            </p:cNvPr>
            <p:cNvCxnSpPr>
              <a:cxnSpLocks/>
            </p:cNvCxnSpPr>
            <p:nvPr/>
          </p:nvCxnSpPr>
          <p:spPr>
            <a:xfrm>
              <a:off x="3968380" y="3354037"/>
              <a:ext cx="715992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4E5982E-3110-47E1-A5BB-91B7BECC3093}"/>
                </a:ext>
              </a:extLst>
            </p:cNvPr>
            <p:cNvCxnSpPr/>
            <p:nvPr/>
          </p:nvCxnSpPr>
          <p:spPr>
            <a:xfrm>
              <a:off x="3968380" y="3354037"/>
              <a:ext cx="0" cy="2362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2BFE2F3-0845-4E5B-9375-E9D4027DD675}"/>
                </a:ext>
              </a:extLst>
            </p:cNvPr>
            <p:cNvCxnSpPr/>
            <p:nvPr/>
          </p:nvCxnSpPr>
          <p:spPr>
            <a:xfrm>
              <a:off x="5362603" y="3354037"/>
              <a:ext cx="0" cy="2362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3DDBF37-0764-47AA-94E3-9A44F3ED8FB5}"/>
                </a:ext>
              </a:extLst>
            </p:cNvPr>
            <p:cNvCxnSpPr/>
            <p:nvPr/>
          </p:nvCxnSpPr>
          <p:spPr>
            <a:xfrm>
              <a:off x="6809426" y="3347687"/>
              <a:ext cx="0" cy="2362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9ABE09-E33C-46B7-A80D-7BF4A6956211}"/>
                </a:ext>
              </a:extLst>
            </p:cNvPr>
            <p:cNvCxnSpPr/>
            <p:nvPr/>
          </p:nvCxnSpPr>
          <p:spPr>
            <a:xfrm>
              <a:off x="8249051" y="3347687"/>
              <a:ext cx="0" cy="2362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91D320-3732-40B8-864D-142D0A277ED1}"/>
                </a:ext>
              </a:extLst>
            </p:cNvPr>
            <p:cNvCxnSpPr>
              <a:cxnSpLocks/>
            </p:cNvCxnSpPr>
            <p:nvPr/>
          </p:nvCxnSpPr>
          <p:spPr>
            <a:xfrm>
              <a:off x="9688676" y="3347687"/>
              <a:ext cx="0" cy="2362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63D1E8-4A92-4691-8A24-A2FC7E8008E5}"/>
                </a:ext>
              </a:extLst>
            </p:cNvPr>
            <p:cNvCxnSpPr>
              <a:cxnSpLocks/>
            </p:cNvCxnSpPr>
            <p:nvPr/>
          </p:nvCxnSpPr>
          <p:spPr>
            <a:xfrm>
              <a:off x="11128301" y="3354037"/>
              <a:ext cx="0" cy="2362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84A0FE1-723D-4682-8682-77BAD950EE15}"/>
                </a:ext>
              </a:extLst>
            </p:cNvPr>
            <p:cNvCxnSpPr/>
            <p:nvPr/>
          </p:nvCxnSpPr>
          <p:spPr>
            <a:xfrm>
              <a:off x="8990012" y="3111467"/>
              <a:ext cx="0" cy="2362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50A59F9-9A9D-4956-95B4-F78CC0DB1D59}"/>
              </a:ext>
            </a:extLst>
          </p:cNvPr>
          <p:cNvSpPr/>
          <p:nvPr/>
        </p:nvSpPr>
        <p:spPr>
          <a:xfrm>
            <a:off x="-1588" y="6371330"/>
            <a:ext cx="12192000" cy="504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9F209D6A-A005-4B04-B140-1C0833E19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55" y="100750"/>
            <a:ext cx="9561657" cy="882654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5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DA41A3-0295-46DF-A320-41070D15E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C1F9416-8B6E-46DE-973C-777785E27A26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52370" y="1186306"/>
            <a:ext cx="9501534" cy="5496127"/>
          </a:xfrm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 sz="2798"/>
            </a:lvl1pPr>
            <a:lvl2pPr marL="989981" marR="0" indent="-380762" algn="l" defTabSz="121843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282405" algn="l"/>
              </a:tabLst>
              <a:defRPr sz="3598"/>
            </a:lvl2pPr>
            <a:lvl3pPr>
              <a:buClr>
                <a:schemeClr val="tx1"/>
              </a:buClr>
              <a:defRPr/>
            </a:lvl3pPr>
          </a:lstStyle>
          <a:p>
            <a:pPr>
              <a:lnSpc>
                <a:spcPct val="100000"/>
              </a:lnSpc>
            </a:pPr>
            <a:r>
              <a:rPr lang="en-US" sz="3198" dirty="0"/>
              <a:t>Software University – High-Quality Education, </a:t>
            </a:r>
            <a:br>
              <a:rPr lang="en-US" sz="3198" dirty="0"/>
            </a:br>
            <a:r>
              <a:rPr lang="en-US" sz="3198" dirty="0"/>
              <a:t>Profession and Job for Software Developers</a:t>
            </a:r>
          </a:p>
          <a:p>
            <a:pPr lvl="1">
              <a:lnSpc>
                <a:spcPct val="100000"/>
              </a:lnSpc>
            </a:pPr>
            <a:r>
              <a:rPr lang="en-US" sz="3200" noProof="1"/>
              <a:t>https://softuni.org</a:t>
            </a:r>
            <a:endParaRPr lang="en-US" sz="2898" noProof="1"/>
          </a:p>
          <a:p>
            <a:pPr>
              <a:lnSpc>
                <a:spcPct val="100000"/>
              </a:lnSpc>
            </a:pPr>
            <a:r>
              <a:rPr lang="en-US" sz="3198" dirty="0"/>
              <a:t>Software University Foundation</a:t>
            </a:r>
            <a:endParaRPr lang="bg-BG" sz="3198" dirty="0"/>
          </a:p>
          <a:p>
            <a:pPr lvl="1">
              <a:lnSpc>
                <a:spcPct val="100000"/>
              </a:lnSpc>
            </a:pPr>
            <a:r>
              <a:rPr lang="en-US" sz="2998" noProof="1">
                <a:hlinkClick r:id="rId3"/>
              </a:rPr>
              <a:t>http://softuni.foundation</a:t>
            </a:r>
            <a:endParaRPr lang="en-US" sz="2998" noProof="1"/>
          </a:p>
          <a:p>
            <a:pPr>
              <a:lnSpc>
                <a:spcPct val="100000"/>
              </a:lnSpc>
            </a:pPr>
            <a:r>
              <a:rPr lang="en-US" sz="3198" dirty="0"/>
              <a:t>Software University @ Facebook</a:t>
            </a:r>
          </a:p>
          <a:p>
            <a:pPr marL="989981" marR="0" lvl="1" indent="-380762" algn="l" defTabSz="121843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282405" algn="l"/>
              </a:tabLst>
              <a:defRPr/>
            </a:pPr>
            <a:r>
              <a:rPr kumimoji="0" lang="en-US" sz="2898" b="0" i="0" u="none" strike="noStrike" kern="1200" cap="none" spc="0" normalizeH="0" baseline="0" noProof="1">
                <a:ln>
                  <a:noFill/>
                </a:ln>
                <a:solidFill>
                  <a:srgbClr val="234465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facebook.com/SoftwareUniversity</a:t>
            </a:r>
            <a:endParaRPr kumimoji="0" lang="en-US" sz="2898" b="0" i="0" u="none" strike="noStrike" kern="1200" cap="none" spc="0" normalizeH="0" baseline="0" noProof="1">
              <a:ln>
                <a:noFill/>
              </a:ln>
              <a:solidFill>
                <a:srgbClr val="2344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3198" dirty="0"/>
              <a:t>Software University Forums</a:t>
            </a:r>
          </a:p>
          <a:p>
            <a:pPr marL="989981" marR="0" lvl="1" indent="-380762" algn="l" defTabSz="121843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282405" algn="l"/>
              </a:tabLst>
              <a:defRPr/>
            </a:pPr>
            <a:r>
              <a:rPr lang="en-US" sz="2798" dirty="0">
                <a:hlinkClick r:id="rId5"/>
              </a:rPr>
              <a:t>forum.softuni.bg</a:t>
            </a:r>
            <a:endParaRPr lang="en-US" sz="2798" noProof="1"/>
          </a:p>
        </p:txBody>
      </p:sp>
      <p:pic>
        <p:nvPicPr>
          <p:cNvPr id="14" name="Picture 4">
            <a:hlinkClick r:id="rId6" tooltip="Software University @ Facebook"/>
            <a:extLst>
              <a:ext uri="{FF2B5EF4-FFF2-40B4-BE49-F238E27FC236}">
                <a16:creationId xmlns:a16="http://schemas.microsoft.com/office/drawing/2014/main" id="{0101C673-F197-4525-ADDC-FFD181E4E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8777" y="3608627"/>
            <a:ext cx="1118740" cy="11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5" tooltip="Software University Discussion Forum"/>
            <a:extLst>
              <a:ext uri="{FF2B5EF4-FFF2-40B4-BE49-F238E27FC236}">
                <a16:creationId xmlns:a16="http://schemas.microsoft.com/office/drawing/2014/main" id="{A584039C-C3B0-4714-A6D0-181CA3D2DD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84" y="5017461"/>
            <a:ext cx="1042233" cy="1042233"/>
          </a:xfrm>
          <a:prstGeom prst="rect">
            <a:avLst/>
          </a:prstGeom>
        </p:spPr>
      </p:pic>
      <p:pic>
        <p:nvPicPr>
          <p:cNvPr id="16" name="Picture 15">
            <a:hlinkClick r:id="rId9"/>
            <a:extLst>
              <a:ext uri="{FF2B5EF4-FFF2-40B4-BE49-F238E27FC236}">
                <a16:creationId xmlns:a16="http://schemas.microsoft.com/office/drawing/2014/main" id="{07C965FA-A87E-4824-AFA8-C67AF548A7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59" y="2384689"/>
            <a:ext cx="3226924" cy="4297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5D9AB-27D1-4866-B85E-1728987FAE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28" y="1319422"/>
            <a:ext cx="1669839" cy="20651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646B95-5E3B-4DE8-9118-031C2C296D8C}"/>
              </a:ext>
            </a:extLst>
          </p:cNvPr>
          <p:cNvSpPr/>
          <p:nvPr/>
        </p:nvSpPr>
        <p:spPr>
          <a:xfrm>
            <a:off x="-3175" y="0"/>
            <a:ext cx="121920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AE87ED9C-76E1-4D85-9B06-3AF44AABB6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241" y="108873"/>
            <a:ext cx="9503571" cy="882654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Trainings @ Software University</a:t>
            </a:r>
            <a:r>
              <a:rPr lang="bg-BG" dirty="0"/>
              <a:t> (</a:t>
            </a:r>
            <a:r>
              <a:rPr lang="en-US" dirty="0"/>
              <a:t>SoftUni)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406DCC-11AE-40D9-BDA2-014E2556CA7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3" y="283773"/>
            <a:ext cx="2125527" cy="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5D431A-1BDA-40DB-B7D8-23653331B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722810" y="1688007"/>
            <a:ext cx="6934199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6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22811" y="2543471"/>
            <a:ext cx="6934201" cy="6303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8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Edit Section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90CB6-3C44-40AC-995B-F341130515D5}"/>
              </a:ext>
            </a:extLst>
          </p:cNvPr>
          <p:cNvSpPr/>
          <p:nvPr userDrawn="1"/>
        </p:nvSpPr>
        <p:spPr>
          <a:xfrm>
            <a:off x="-1588" y="6702676"/>
            <a:ext cx="12192000" cy="217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876672-528D-436E-8197-31854ABC0EF5}"/>
              </a:ext>
            </a:extLst>
          </p:cNvPr>
          <p:cNvSpPr>
            <a:spLocks noChangeAspect="1"/>
          </p:cNvSpPr>
          <p:nvPr userDrawn="1"/>
        </p:nvSpPr>
        <p:spPr>
          <a:xfrm>
            <a:off x="714008" y="734292"/>
            <a:ext cx="3551604" cy="355252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3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E40596-5F7F-41C3-9807-7FA635B42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951C9B-3DEE-4E28-8D4C-55505E0CB6AB}"/>
              </a:ext>
            </a:extLst>
          </p:cNvPr>
          <p:cNvSpPr/>
          <p:nvPr/>
        </p:nvSpPr>
        <p:spPr>
          <a:xfrm>
            <a:off x="-3175" y="0"/>
            <a:ext cx="121920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9" name="Picture 8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DC4365F6-D2C1-47B4-8477-38FD2C771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8212" y="3888976"/>
            <a:ext cx="2169729" cy="2664224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CCE616-2FC8-4941-8612-3EC8CFD84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9D93F4-ABFA-46BF-8E5D-FE6562ACB2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715" y="1371603"/>
            <a:ext cx="11809260" cy="5334437"/>
          </a:xfrm>
        </p:spPr>
        <p:txBody>
          <a:bodyPr/>
          <a:lstStyle>
            <a:lvl1pPr marL="514042" indent="-514042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…</a:t>
            </a:r>
          </a:p>
          <a:p>
            <a:pPr lvl="0"/>
            <a:r>
              <a:rPr lang="en-GB" dirty="0"/>
              <a:t>…</a:t>
            </a:r>
          </a:p>
          <a:p>
            <a:pPr lvl="0"/>
            <a:r>
              <a:rPr lang="en-GB" dirty="0"/>
              <a:t>…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7E4C518-B0B3-4716-AB97-AC8ECA4F7C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32320" y="6553200"/>
            <a:ext cx="581110" cy="228600"/>
          </a:xfrm>
          <a:prstGeom prst="rect">
            <a:avLst/>
          </a:prstGeom>
        </p:spPr>
        <p:txBody>
          <a:bodyPr tIns="0" bIns="0"/>
          <a:lstStyle>
            <a:lvl1pPr algn="r">
              <a:defRPr sz="1400"/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599FE5-2192-46AC-BA50-B405B3479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3" y="283773"/>
            <a:ext cx="2125527" cy="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5D431A-1BDA-40DB-B7D8-23653331B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6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596181"/>
            <a:ext cx="10958928" cy="6522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8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318611" y="867750"/>
            <a:ext cx="3551604" cy="355252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5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5D431A-1BDA-40DB-B7D8-23653331B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6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596181"/>
            <a:ext cx="10958928" cy="6522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8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9832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ortant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0FF4B1E-24EA-407C-BFA6-24CCB6D44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471" y="0"/>
            <a:ext cx="11535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4" y="1792355"/>
            <a:ext cx="1829828" cy="40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44" y="1792355"/>
            <a:ext cx="914914" cy="40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4CB13C-66A1-466B-A6C1-B0BABF5CF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4972" y="1121144"/>
            <a:ext cx="9927138" cy="55844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803275" indent="-360363"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ED30444-7448-455E-ACFD-2D8F93C93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619" y="100750"/>
            <a:ext cx="8397308" cy="8826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80D9964A-E848-4010-9058-166ABA6DB8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32320" y="6553200"/>
            <a:ext cx="581110" cy="228600"/>
          </a:xfrm>
          <a:prstGeom prst="rect">
            <a:avLst/>
          </a:prstGeom>
        </p:spPr>
        <p:txBody>
          <a:bodyPr tIns="0" bIns="0"/>
          <a:lstStyle>
            <a:lvl1pPr algn="r">
              <a:defRPr sz="1400"/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AF0A6A-9456-4057-A2BE-B6582D6F63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17" y="284755"/>
            <a:ext cx="2144287" cy="5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ortan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DA6B0AA-1988-451B-88D4-0F7262955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5FB1C8-7F66-4D5C-ACCE-AE919936BCFD}"/>
              </a:ext>
            </a:extLst>
          </p:cNvPr>
          <p:cNvSpPr/>
          <p:nvPr/>
        </p:nvSpPr>
        <p:spPr>
          <a:xfrm>
            <a:off x="-3471" y="0"/>
            <a:ext cx="11535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1" y="3314703"/>
            <a:ext cx="1260337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0D5CC956-5C4A-44BE-8F8B-327FAFA51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619" y="100750"/>
            <a:ext cx="8397308" cy="8826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157C8DE-E0AF-422B-BBB1-F0AF1264B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8563" y="1121144"/>
            <a:ext cx="10033549" cy="5508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B0614A33-45B5-45A5-B9A5-BACEB9BD08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32320" y="6553200"/>
            <a:ext cx="581110" cy="228600"/>
          </a:xfrm>
          <a:prstGeom prst="rect">
            <a:avLst/>
          </a:prstGeom>
        </p:spPr>
        <p:txBody>
          <a:bodyPr tIns="0" bIns="0"/>
          <a:lstStyle>
            <a:lvl1pPr algn="r">
              <a:defRPr sz="1400"/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6F0D135-CD60-4F5E-BB66-E5AC4A3E7C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17" y="284755"/>
            <a:ext cx="2144287" cy="5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AD94B5-9922-4E42-89CE-3C445EFB1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1AFA4E-7870-4561-A1B8-AC956B0C8931}"/>
              </a:ext>
            </a:extLst>
          </p:cNvPr>
          <p:cNvSpPr/>
          <p:nvPr/>
        </p:nvSpPr>
        <p:spPr>
          <a:xfrm>
            <a:off x="-1" y="0"/>
            <a:ext cx="12188825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2960-6D42-439F-82E8-812822013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255117"/>
            <a:ext cx="11815018" cy="5428902"/>
          </a:xfrm>
        </p:spPr>
        <p:txBody>
          <a:bodyPr/>
          <a:lstStyle>
            <a:lvl1pPr marL="360363" indent="-360363">
              <a:defRPr/>
            </a:lvl1pPr>
            <a:lvl2pPr marL="989013" indent="-379413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B5B676-7892-440F-8191-7109B2C598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71CA5186-9C5F-41C2-AE95-ABE4A755DF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32320" y="6553200"/>
            <a:ext cx="581110" cy="228600"/>
          </a:xfrm>
          <a:prstGeom prst="rect">
            <a:avLst/>
          </a:prstGeom>
        </p:spPr>
        <p:txBody>
          <a:bodyPr tIns="0" bIns="0"/>
          <a:lstStyle>
            <a:lvl1pPr algn="r">
              <a:defRPr sz="1400"/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AC605-2532-4660-891A-C8B5B50DC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3" y="283773"/>
            <a:ext cx="2125527" cy="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3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D60504-DA9E-4357-9A0A-15E333FC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B03959-5ED4-4593-8CEF-2AE1A73775F5}"/>
              </a:ext>
            </a:extLst>
          </p:cNvPr>
          <p:cNvSpPr/>
          <p:nvPr/>
        </p:nvSpPr>
        <p:spPr>
          <a:xfrm>
            <a:off x="-3175" y="0"/>
            <a:ext cx="121920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6184672"/>
            <a:ext cx="12188825" cy="673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56" tIns="60928" rIns="121856" bIns="609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 dirty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60306" y="4824664"/>
            <a:ext cx="1868214" cy="1868701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A09987-8827-47B7-85D3-6D69487FC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28D2F0-1E67-414B-A93D-D3F8F131A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88" y="5206772"/>
            <a:ext cx="958650" cy="118486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8A626D2-456B-41EF-9818-EA8DD7E31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2" y="1195930"/>
            <a:ext cx="5424735" cy="4824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69A59F-C564-4A04-B1CC-31C2614999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3738" y="1195930"/>
            <a:ext cx="5424734" cy="4824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81AEDD7-8D90-46EB-AF13-6931E9FBDF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32320" y="6553200"/>
            <a:ext cx="581110" cy="228600"/>
          </a:xfrm>
          <a:prstGeom prst="rect">
            <a:avLst/>
          </a:prstGeom>
        </p:spPr>
        <p:txBody>
          <a:bodyPr tIns="0" bIns="0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6840F1-6EB1-4947-923F-E4B1511729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3" y="283773"/>
            <a:ext cx="2125527" cy="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70C392-3003-4C35-9625-BB041F82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55" y="100750"/>
            <a:ext cx="9503571" cy="882654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0CBFB32-9F46-4F2F-8A54-9EE8BED27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363" y="1138844"/>
            <a:ext cx="11801748" cy="5566756"/>
          </a:xfrm>
          <a:prstGeom prst="rect">
            <a:avLst/>
          </a:prstGeom>
        </p:spPr>
        <p:txBody>
          <a:bodyPr vert="horz" wrap="square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76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  <p:txStyles>
    <p:titleStyle>
      <a:lvl1pPr algn="l" defTabSz="121843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121843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3398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60363" algn="l" defTabSz="121843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3198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60363" algn="l" defTabSz="121843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998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352425" algn="l" defTabSz="121843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798" kern="1200">
          <a:solidFill>
            <a:schemeClr val="tx1"/>
          </a:solidFill>
          <a:latin typeface="+mn-lt"/>
          <a:ea typeface="+mn-ea"/>
          <a:cs typeface="+mn-cs"/>
        </a:defRPr>
      </a:lvl4pPr>
      <a:lvl5pPr marL="2152650" indent="-360363" algn="l" defTabSz="121843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598" kern="1200">
          <a:solidFill>
            <a:schemeClr val="tx1"/>
          </a:solidFill>
          <a:latin typeface="+mn-lt"/>
          <a:ea typeface="+mn-ea"/>
          <a:cs typeface="+mn-cs"/>
        </a:defRPr>
      </a:lvl5pPr>
      <a:lvl6pPr marL="3350704" indent="-304610" algn="l" defTabSz="1218438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59924" indent="-304610" algn="l" defTabSz="1218438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69143" indent="-304610" algn="l" defTabSz="1218438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8362" indent="-304610" algn="l" defTabSz="1218438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843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219" algn="l" defTabSz="121843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438" algn="l" defTabSz="121843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657" algn="l" defTabSz="121843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876" algn="l" defTabSz="121843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6" algn="l" defTabSz="121843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5315" algn="l" defTabSz="121843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4533" algn="l" defTabSz="121843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3752" algn="l" defTabSz="121843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nakov.com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softuni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play.google.com/store/apps/details?id=com.teamviewer.host.marke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akov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://www.nakov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softuni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ryptobook.nakov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github.com/nakov/practical-cryptography-for-developers-boo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9693" y="2266336"/>
            <a:ext cx="11032232" cy="1207151"/>
          </a:xfrm>
        </p:spPr>
        <p:txBody>
          <a:bodyPr>
            <a:normAutofit/>
          </a:bodyPr>
          <a:lstStyle/>
          <a:p>
            <a:r>
              <a:rPr lang="en-US" sz="3600" noProof="1"/>
              <a:t>Live Demo: </a:t>
            </a:r>
            <a:r>
              <a:rPr lang="en-US" sz="3600" b="1" noProof="1"/>
              <a:t>Hijacking an Andorid Smartphone</a:t>
            </a:r>
            <a:br>
              <a:rPr lang="en-US" sz="3600" noProof="1"/>
            </a:br>
            <a:r>
              <a:rPr lang="en-US" sz="3600" noProof="1"/>
              <a:t>and Compromising Mobile Banking Apps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9693" y="437536"/>
            <a:ext cx="11032232" cy="1563674"/>
          </a:xfrm>
        </p:spPr>
        <p:txBody>
          <a:bodyPr>
            <a:noAutofit/>
          </a:bodyPr>
          <a:lstStyle/>
          <a:p>
            <a:r>
              <a:rPr lang="en-US" dirty="0"/>
              <a:t>Cybersecurity and</a:t>
            </a:r>
            <a:br>
              <a:rPr lang="en-US" dirty="0"/>
            </a:br>
            <a:r>
              <a:rPr lang="en-US" dirty="0"/>
              <a:t>Mobile Device Protection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5C10-8D10-4D4A-BDC4-202C30EAED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9693" y="3790303"/>
            <a:ext cx="4467919" cy="568865"/>
          </a:xfrm>
        </p:spPr>
        <p:txBody>
          <a:bodyPr/>
          <a:lstStyle/>
          <a:p>
            <a:r>
              <a:rPr lang="en-US" sz="3200" noProof="1"/>
              <a:t>Dr. Svetlin Nakov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A05CC2-FC4D-4504-ABD3-8A2DED65D2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9693" y="4382858"/>
            <a:ext cx="4467919" cy="705953"/>
          </a:xfrm>
        </p:spPr>
        <p:txBody>
          <a:bodyPr/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Co-Founder, Chief Training &amp; Innovation @ Software University (SoftUni)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399BC4D-58A6-4494-ADFA-AC25D8E16D4E}"/>
              </a:ext>
            </a:extLst>
          </p:cNvPr>
          <p:cNvSpPr txBox="1">
            <a:spLocks/>
          </p:cNvSpPr>
          <p:nvPr/>
        </p:nvSpPr>
        <p:spPr bwMode="auto">
          <a:xfrm>
            <a:off x="559693" y="5113696"/>
            <a:ext cx="4467919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438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 lang="en-US" sz="2398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89981" indent="-380762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048" indent="-304610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267" indent="-304610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485" indent="-304610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0704" indent="-304610" algn="l" defTabSz="12184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924" indent="-304610" algn="l" defTabSz="12184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43" indent="-304610" algn="l" defTabSz="12184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62" indent="-304610" algn="l" defTabSz="12184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https://nakov.com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DF6AF0FD-5DE7-4CC9-BC7B-66AB22A468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7613" y="6148388"/>
            <a:ext cx="6564312" cy="382587"/>
          </a:xfrm>
        </p:spPr>
        <p:txBody>
          <a:bodyPr/>
          <a:lstStyle/>
          <a:p>
            <a:r>
              <a:rPr lang="en-US" dirty="0"/>
              <a:t>Software University (SoftUni) – </a:t>
            </a:r>
            <a:r>
              <a:rPr lang="en-US" dirty="0">
                <a:hlinkClick r:id="rId4"/>
              </a:rPr>
              <a:t>http://softuni.org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CE757FE-B9EA-436F-9BA7-4EA43DCE6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604" y="3790303"/>
            <a:ext cx="2043782" cy="201090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25A0510-665F-43CA-AB66-9F147A7A0F20}"/>
              </a:ext>
            </a:extLst>
          </p:cNvPr>
          <p:cNvGrpSpPr/>
          <p:nvPr/>
        </p:nvGrpSpPr>
        <p:grpSpPr>
          <a:xfrm>
            <a:off x="7036572" y="3826445"/>
            <a:ext cx="1976266" cy="1976266"/>
            <a:chOff x="7389812" y="3723865"/>
            <a:chExt cx="1998216" cy="19982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F321B2-4E58-4230-A26D-D6C2A2CE7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389812" y="3723865"/>
              <a:ext cx="1998216" cy="19982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001992-9AF7-424D-B434-02B665856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bg1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050965" y="4216377"/>
              <a:ext cx="676594" cy="91549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FEDE98-99D2-4AB1-B688-3F6DBBE06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6439" y="3807586"/>
            <a:ext cx="936866" cy="20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8AF62-1011-4541-8114-60937F268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255117"/>
            <a:ext cx="3999059" cy="5428902"/>
          </a:xfrm>
        </p:spPr>
        <p:txBody>
          <a:bodyPr>
            <a:normAutofit/>
          </a:bodyPr>
          <a:lstStyle/>
          <a:p>
            <a:pPr marL="452438" indent="-452438">
              <a:buFont typeface="+mj-lt"/>
              <a:buAutoNum type="arabicPeriod" startAt="2"/>
            </a:pPr>
            <a:r>
              <a:rPr lang="en-US" sz="3400" b="1" dirty="0"/>
              <a:t>Install</a:t>
            </a:r>
            <a:r>
              <a:rPr lang="en-US" sz="3400" dirty="0"/>
              <a:t> </a:t>
            </a:r>
            <a:r>
              <a:rPr lang="en-US" sz="3400" b="1" dirty="0">
                <a:hlinkClick r:id="rId2"/>
              </a:rPr>
              <a:t>TeamViewer Host</a:t>
            </a:r>
            <a:r>
              <a:rPr lang="en-US" sz="3400" b="1" dirty="0"/>
              <a:t> </a:t>
            </a:r>
            <a:r>
              <a:rPr lang="en-US" sz="3400" dirty="0"/>
              <a:t>from the official app store</a:t>
            </a:r>
          </a:p>
          <a:p>
            <a:pPr marL="452438" indent="-452438">
              <a:buFont typeface="+mj-lt"/>
              <a:buAutoNum type="arabicPeriod" startAt="2"/>
            </a:pPr>
            <a:r>
              <a:rPr lang="en-US" sz="3400" b="1" dirty="0">
                <a:sym typeface="Wingdings" panose="05000000000000000000" pitchFamily="2" charset="2"/>
              </a:rPr>
              <a:t>Login</a:t>
            </a:r>
            <a:r>
              <a:rPr lang="en-US" sz="3400" dirty="0">
                <a:sym typeface="Wingdings" panose="05000000000000000000" pitchFamily="2" charset="2"/>
              </a:rPr>
              <a:t> in some TeamViewer account</a:t>
            </a:r>
          </a:p>
          <a:p>
            <a:pPr marL="452438" indent="-452438">
              <a:buFont typeface="+mj-lt"/>
              <a:buAutoNum type="arabicPeriod" startAt="2"/>
            </a:pPr>
            <a:r>
              <a:rPr lang="en-US" sz="3400" dirty="0">
                <a:sym typeface="Wingdings" panose="05000000000000000000" pitchFamily="2" charset="2"/>
              </a:rPr>
              <a:t>Now the device is </a:t>
            </a:r>
            <a:r>
              <a:rPr lang="en-US" sz="3400" b="1" dirty="0">
                <a:sym typeface="Wingdings" panose="05000000000000000000" pitchFamily="2" charset="2"/>
              </a:rPr>
              <a:t>ready to connect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2EF29E-8149-420D-928A-9744FC6E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Hijacking Android Mobile Phone –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1E52A-7905-48B7-99AE-1F35B738A3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665AB-FE1A-467C-854D-92F2E2CF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275" y="1602596"/>
            <a:ext cx="2304778" cy="4742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8AA4F-2CCD-41DF-A48E-A50AC3F45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876" y="1602596"/>
            <a:ext cx="2304779" cy="4742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64B7FD-8C9D-4828-BA8A-09037FE8B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075" y="1602596"/>
            <a:ext cx="2304779" cy="47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8AF62-1011-4541-8114-60937F268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410591"/>
            <a:ext cx="3999059" cy="5273428"/>
          </a:xfrm>
        </p:spPr>
        <p:txBody>
          <a:bodyPr>
            <a:normAutofit/>
          </a:bodyPr>
          <a:lstStyle/>
          <a:p>
            <a:pPr marL="452438" indent="-452438">
              <a:buFont typeface="+mj-lt"/>
              <a:buAutoNum type="arabicPeriod" startAt="5"/>
            </a:pPr>
            <a:r>
              <a:rPr lang="en-US" sz="3400" dirty="0"/>
              <a:t>Hide </a:t>
            </a:r>
            <a:r>
              <a:rPr lang="en-US" sz="3400" b="1" dirty="0"/>
              <a:t>app notifications</a:t>
            </a:r>
            <a:r>
              <a:rPr lang="en-US" sz="3400" dirty="0"/>
              <a:t> (optionally)</a:t>
            </a:r>
          </a:p>
          <a:p>
            <a:pPr marL="452438" indent="-452438">
              <a:buFont typeface="+mj-lt"/>
              <a:buAutoNum type="arabicPeriod" startAt="5"/>
            </a:pPr>
            <a:endParaRPr lang="en-US" sz="3400" dirty="0">
              <a:sym typeface="Wingdings" panose="05000000000000000000" pitchFamily="2" charset="2"/>
            </a:endParaRPr>
          </a:p>
          <a:p>
            <a:pPr marL="533400" indent="-358775"/>
            <a:r>
              <a:rPr lang="en-US" sz="3200" dirty="0">
                <a:sym typeface="Wingdings" panose="05000000000000000000" pitchFamily="2" charset="2"/>
              </a:rPr>
              <a:t>This will make the remote control </a:t>
            </a:r>
            <a:r>
              <a:rPr lang="en-US" sz="3200" b="1" dirty="0">
                <a:sym typeface="Wingdings" panose="05000000000000000000" pitchFamily="2" charset="2"/>
              </a:rPr>
              <a:t>invisible</a:t>
            </a:r>
            <a:r>
              <a:rPr lang="en-US" sz="3200" dirty="0">
                <a:sym typeface="Wingdings" panose="05000000000000000000" pitchFamily="2" charset="2"/>
              </a:rPr>
              <a:t> for the phone owner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2EF29E-8149-420D-928A-9744FC6E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Hijacking Android Mobile Phone –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1E52A-7905-48B7-99AE-1F35B738A3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D266A-295C-418C-8ED8-D57B3FEEA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2" y="1410592"/>
            <a:ext cx="2506118" cy="5157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89906-027D-48BF-990E-CDAF453CC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894" y="1410591"/>
            <a:ext cx="2506118" cy="51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15DB1E-3ECA-41E7-9C98-FC02BE6A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Hijacking Android Mobile Phone –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1ED36-0F4F-4339-A5E3-CD63700BA3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681ED19-7984-4ECB-ABC5-4C3CA7299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255117"/>
            <a:ext cx="3999059" cy="5428902"/>
          </a:xfrm>
        </p:spPr>
        <p:txBody>
          <a:bodyPr>
            <a:normAutofit/>
          </a:bodyPr>
          <a:lstStyle/>
          <a:p>
            <a:pPr marL="452438" indent="-452438">
              <a:buFont typeface="+mj-lt"/>
              <a:buAutoNum type="arabicPeriod" startAt="6"/>
            </a:pPr>
            <a:r>
              <a:rPr lang="en-US" sz="3400" b="1" dirty="0"/>
              <a:t>Connect remotely </a:t>
            </a:r>
            <a:r>
              <a:rPr lang="en-US" sz="3400" dirty="0"/>
              <a:t>with TeamViewer Remote Control</a:t>
            </a:r>
          </a:p>
          <a:p>
            <a:pPr marL="533400" indent="-358775"/>
            <a:endParaRPr lang="en-US" sz="3600" dirty="0">
              <a:sym typeface="Wingdings" panose="05000000000000000000" pitchFamily="2" charset="2"/>
            </a:endParaRPr>
          </a:p>
          <a:p>
            <a:pPr marL="533400" indent="-358775"/>
            <a:r>
              <a:rPr lang="en-US" sz="3600" dirty="0">
                <a:sym typeface="Wingdings" panose="05000000000000000000" pitchFamily="2" charset="2"/>
              </a:rPr>
              <a:t>View the phone's screen and click on it remotely</a:t>
            </a:r>
            <a:endParaRPr lang="en-US" sz="3400" dirty="0">
              <a:sym typeface="Wingdings" panose="05000000000000000000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DD19-E85D-400A-8F0C-EF06FC4C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12" y="1371600"/>
            <a:ext cx="5506175" cy="5152516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47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BC4055-C508-4A41-B750-651F86C0C7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255117"/>
            <a:ext cx="7123259" cy="5428902"/>
          </a:xfrm>
        </p:spPr>
        <p:txBody>
          <a:bodyPr/>
          <a:lstStyle/>
          <a:p>
            <a:pPr marL="452438" indent="-452438">
              <a:buFont typeface="+mj-lt"/>
              <a:buAutoNum type="arabicPeriod" startAt="7"/>
            </a:pPr>
            <a:r>
              <a:rPr lang="en-US" dirty="0"/>
              <a:t>Wait for the smartphone owner to </a:t>
            </a:r>
            <a:r>
              <a:rPr lang="en-US" b="1" dirty="0"/>
              <a:t>unlock the device</a:t>
            </a:r>
          </a:p>
          <a:p>
            <a:pPr lvl="1"/>
            <a:r>
              <a:rPr lang="en-US" dirty="0"/>
              <a:t>Remember the </a:t>
            </a:r>
            <a:r>
              <a:rPr lang="en-US" b="1" dirty="0"/>
              <a:t>screen lock pattern</a:t>
            </a:r>
          </a:p>
          <a:p>
            <a:pPr marL="533400" indent="-358775"/>
            <a:endParaRPr lang="en-US" sz="3200" dirty="0">
              <a:sym typeface="Wingdings" panose="05000000000000000000" pitchFamily="2" charset="2"/>
            </a:endParaRPr>
          </a:p>
          <a:p>
            <a:pPr marL="533400" indent="-358775"/>
            <a:r>
              <a:rPr lang="en-US" sz="3200" dirty="0">
                <a:sym typeface="Wingdings" panose="05000000000000000000" pitchFamily="2" charset="2"/>
              </a:rPr>
              <a:t>Most smartphones use </a:t>
            </a:r>
            <a:r>
              <a:rPr lang="en-US" sz="3200" b="1" dirty="0">
                <a:sym typeface="Wingdings" panose="05000000000000000000" pitchFamily="2" charset="2"/>
              </a:rPr>
              <a:t>lock screen</a:t>
            </a:r>
          </a:p>
          <a:p>
            <a:pPr marL="1162050" lvl="1" indent="-358775"/>
            <a:r>
              <a:rPr lang="en-US" sz="3000" dirty="0">
                <a:sym typeface="Wingdings" panose="05000000000000000000" pitchFamily="2" charset="2"/>
              </a:rPr>
              <a:t>Unlocking is done by </a:t>
            </a:r>
            <a:r>
              <a:rPr lang="en-US" sz="3000" b="1" dirty="0">
                <a:sym typeface="Wingdings" panose="05000000000000000000" pitchFamily="2" charset="2"/>
              </a:rPr>
              <a:t>screen swipe</a:t>
            </a:r>
            <a:r>
              <a:rPr lang="en-US" sz="3000" dirty="0">
                <a:sym typeface="Wingdings" panose="05000000000000000000" pitchFamily="2" charset="2"/>
              </a:rPr>
              <a:t> or with </a:t>
            </a:r>
            <a:r>
              <a:rPr lang="en-US" sz="3000" b="1" dirty="0">
                <a:sym typeface="Wingdings" panose="05000000000000000000" pitchFamily="2" charset="2"/>
              </a:rPr>
              <a:t>pattern</a:t>
            </a:r>
            <a:r>
              <a:rPr lang="en-US" sz="3000" dirty="0">
                <a:sym typeface="Wingdings" panose="05000000000000000000" pitchFamily="2" charset="2"/>
              </a:rPr>
              <a:t> or </a:t>
            </a:r>
            <a:r>
              <a:rPr lang="en-US" sz="3000" b="1" dirty="0">
                <a:sym typeface="Wingdings" panose="05000000000000000000" pitchFamily="2" charset="2"/>
              </a:rPr>
              <a:t>PIN</a:t>
            </a:r>
            <a:r>
              <a:rPr lang="en-US" sz="3000" dirty="0">
                <a:sym typeface="Wingdings" panose="05000000000000000000" pitchFamily="2" charset="2"/>
              </a:rPr>
              <a:t> or biometry</a:t>
            </a:r>
          </a:p>
          <a:p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136E35-FF6A-49D5-B09F-5EF3CB39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Hijacking Android Mobile Phone –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2926E-D4D9-4602-ABD9-804A6EDF25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5B34E-DC98-4EDB-86B4-CFDD15205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563" y="1225621"/>
            <a:ext cx="2766049" cy="5502513"/>
          </a:xfrm>
          <a:prstGeom prst="rect">
            <a:avLst/>
          </a:prstGeom>
        </p:spPr>
      </p:pic>
      <p:pic>
        <p:nvPicPr>
          <p:cNvPr id="6146" name="Picture 2" descr="Password Pattern GIF - Password Pattern ScreenLock GIFs">
            <a:extLst>
              <a:ext uri="{FF2B5EF4-FFF2-40B4-BE49-F238E27FC236}">
                <a16:creationId xmlns:a16="http://schemas.microsoft.com/office/drawing/2014/main" id="{625CE0F6-2C3E-45BD-87F1-61F3329D4F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595" y="2181226"/>
            <a:ext cx="2339984" cy="39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15DB1E-3ECA-41E7-9C98-FC02BE6A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Hijacking Android Mobile Phone –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1ED36-0F4F-4339-A5E3-CD63700BA3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681ED19-7984-4ECB-ABC5-4C3CA7299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255117"/>
            <a:ext cx="11847659" cy="5428902"/>
          </a:xfrm>
        </p:spPr>
        <p:txBody>
          <a:bodyPr>
            <a:normAutofit/>
          </a:bodyPr>
          <a:lstStyle/>
          <a:p>
            <a:pPr marL="452438" indent="-452438">
              <a:buFont typeface="+mj-lt"/>
              <a:buAutoNum type="arabicPeriod" startAt="8"/>
            </a:pPr>
            <a:r>
              <a:rPr lang="en-US" sz="3400" dirty="0"/>
              <a:t>View the saved </a:t>
            </a:r>
            <a:r>
              <a:rPr lang="en-US" sz="3400" b="1" dirty="0"/>
              <a:t>passwords</a:t>
            </a:r>
            <a:r>
              <a:rPr lang="en-US" sz="3400" dirty="0"/>
              <a:t> from the Web browser</a:t>
            </a:r>
            <a:endParaRPr lang="en-US" sz="3400" dirty="0"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A3263-2F69-4FC4-8EA9-0C9038535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42" y="2057400"/>
            <a:ext cx="2282972" cy="441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DB1D58-8DE8-4644-B09D-3D34FD0FA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14" y="2057400"/>
            <a:ext cx="2221523" cy="441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FF6036-51E8-45BF-A9A4-821AA64BF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537" y="2057400"/>
            <a:ext cx="2224513" cy="441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EC9BB-3CB4-45DD-9674-2512BD374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650" y="2057400"/>
            <a:ext cx="222455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15DB1E-3ECA-41E7-9C98-FC02BE6A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Hijacking Android Mobile Phone –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1ED36-0F4F-4339-A5E3-CD63700BA3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681ED19-7984-4ECB-ABC5-4C3CA7299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197428"/>
            <a:ext cx="11847659" cy="5428902"/>
          </a:xfrm>
        </p:spPr>
        <p:txBody>
          <a:bodyPr>
            <a:normAutofit/>
          </a:bodyPr>
          <a:lstStyle/>
          <a:p>
            <a:pPr marL="452438" indent="-452438">
              <a:buFont typeface="+mj-lt"/>
              <a:buAutoNum type="arabicPeriod" startAt="9"/>
            </a:pPr>
            <a:r>
              <a:rPr lang="en-US" sz="3400" dirty="0"/>
              <a:t>Install a </a:t>
            </a:r>
            <a:r>
              <a:rPr lang="en-US" sz="3400" b="1" dirty="0"/>
              <a:t>screen recorder </a:t>
            </a:r>
            <a:r>
              <a:rPr lang="en-US" sz="3400" dirty="0"/>
              <a:t>to collect </a:t>
            </a:r>
            <a:r>
              <a:rPr lang="en-US" sz="3400" b="1" dirty="0"/>
              <a:t>passwords</a:t>
            </a:r>
            <a:r>
              <a:rPr lang="en-US" sz="3400" dirty="0"/>
              <a:t> and </a:t>
            </a:r>
            <a:r>
              <a:rPr lang="en-US" sz="3400" b="1" dirty="0"/>
              <a:t>PIN codes</a:t>
            </a:r>
            <a:r>
              <a:rPr lang="en-US" sz="3400" dirty="0"/>
              <a:t> through screencast videos</a:t>
            </a:r>
            <a:endParaRPr lang="en-US" sz="3400" b="1" dirty="0">
              <a:sym typeface="Wingdings" panose="05000000000000000000" pitchFamily="2" charset="2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89002FE-68F0-452C-9F6F-5A143A79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0" y="2426990"/>
            <a:ext cx="1969694" cy="405001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498C361-69C3-4481-9AC7-6A56904B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12" y="2426990"/>
            <a:ext cx="1969694" cy="405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2FCEDFEC-4394-4EBB-8CEB-FFD1797A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05" y="2426990"/>
            <a:ext cx="1969694" cy="405001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D7BE5-9EF7-42FF-937B-45DCF7658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607" y="2426989"/>
            <a:ext cx="5247407" cy="40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9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15DB1E-3ECA-41E7-9C98-FC02BE6A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Hijacking Android Mobile Phone –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1ED36-0F4F-4339-A5E3-CD63700BA3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681ED19-7984-4ECB-ABC5-4C3CA7299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255117"/>
            <a:ext cx="11847659" cy="5428902"/>
          </a:xfrm>
        </p:spPr>
        <p:txBody>
          <a:bodyPr>
            <a:normAutofit/>
          </a:bodyPr>
          <a:lstStyle/>
          <a:p>
            <a:pPr marL="452438" indent="-452438">
              <a:buFont typeface="+mj-lt"/>
              <a:buAutoNum type="arabicPeriod" startAt="9"/>
            </a:pPr>
            <a:r>
              <a:rPr lang="bg-BG" sz="3400" dirty="0"/>
              <a:t>Т</a:t>
            </a:r>
            <a:r>
              <a:rPr lang="en-US" sz="3400" dirty="0"/>
              <a:t>he </a:t>
            </a:r>
            <a:r>
              <a:rPr lang="en-US" sz="3400" b="1" dirty="0"/>
              <a:t>mobile banking credentials</a:t>
            </a:r>
            <a:r>
              <a:rPr lang="bg-BG" sz="3400" b="1" dirty="0"/>
              <a:t> </a:t>
            </a:r>
            <a:r>
              <a:rPr lang="en-US" sz="3400" dirty="0"/>
              <a:t>can also be taken</a:t>
            </a:r>
            <a:endParaRPr lang="en-US" sz="3400" b="1" dirty="0">
              <a:sym typeface="Wingdings" panose="05000000000000000000" pitchFamily="2" charset="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2335F7-9E11-4FB9-A8C7-BADC7BA5E9F5}"/>
              </a:ext>
            </a:extLst>
          </p:cNvPr>
          <p:cNvGrpSpPr/>
          <p:nvPr/>
        </p:nvGrpSpPr>
        <p:grpSpPr>
          <a:xfrm>
            <a:off x="3628326" y="2014817"/>
            <a:ext cx="2281030" cy="4549957"/>
            <a:chOff x="3450907" y="2020528"/>
            <a:chExt cx="2262505" cy="45130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9229E0-468F-4951-B900-1A42A305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0907" y="2020528"/>
              <a:ext cx="2262505" cy="45130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13D182-5D0E-42F3-8973-9FAF55671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1892" y="2485208"/>
              <a:ext cx="495300" cy="410392"/>
            </a:xfrm>
            <a:prstGeom prst="rect">
              <a:avLst/>
            </a:prstGeom>
            <a:effectLst>
              <a:softEdge rad="12700"/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488CBE-4C15-496B-A242-E23395D2D5FA}"/>
              </a:ext>
            </a:extLst>
          </p:cNvPr>
          <p:cNvGrpSpPr/>
          <p:nvPr/>
        </p:nvGrpSpPr>
        <p:grpSpPr>
          <a:xfrm>
            <a:off x="880156" y="2020528"/>
            <a:ext cx="2281030" cy="4513006"/>
            <a:chOff x="836612" y="2020528"/>
            <a:chExt cx="2281030" cy="45130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528165-D2D8-4247-AED0-4183BA836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612" y="2020528"/>
              <a:ext cx="2281030" cy="45130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63E51A-8956-47F2-BB36-1BBBB560D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6572" y="2757888"/>
              <a:ext cx="1822200" cy="1509825"/>
            </a:xfrm>
            <a:prstGeom prst="rect">
              <a:avLst/>
            </a:prstGeom>
            <a:effectLst>
              <a:softEdge rad="25400"/>
            </a:effec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7863012-AB5E-48DB-88F1-05DA13836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496" y="2014816"/>
            <a:ext cx="2247277" cy="4518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F3CF69-70D7-4F72-82CA-3D24CD8FC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098" y="2014816"/>
            <a:ext cx="2256342" cy="45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8AF62-1011-4541-8114-60937F268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50875" indent="-669925">
              <a:buFont typeface="+mj-lt"/>
              <a:buAutoNum type="arabicPeriod" startAt="10"/>
            </a:pPr>
            <a:r>
              <a:rPr lang="en-US" sz="3300" b="1" dirty="0">
                <a:sym typeface="Wingdings" panose="05000000000000000000" pitchFamily="2" charset="2"/>
              </a:rPr>
              <a:t>Uninstall</a:t>
            </a:r>
            <a:r>
              <a:rPr lang="en-US" sz="3300" dirty="0">
                <a:sym typeface="Wingdings" panose="05000000000000000000" pitchFamily="2" charset="2"/>
              </a:rPr>
              <a:t> TeamViewer Host (hide your tracks, optionally)</a:t>
            </a:r>
            <a:endParaRPr lang="en-US" sz="3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2EF29E-8149-420D-928A-9744FC6E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Hijacking Android Mobile Phone –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1E52A-7905-48B7-99AE-1F35B738A3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3045E-1504-4F6C-9B60-01B1221A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550" y="2057400"/>
            <a:ext cx="2172862" cy="4386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49DC9-9801-4AE2-AF4B-99C433A5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2" y="2057400"/>
            <a:ext cx="2187608" cy="43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22022-6E57-447C-8574-9E761EA4FD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949" y="4781025"/>
            <a:ext cx="10958928" cy="768084"/>
          </a:xfrm>
        </p:spPr>
        <p:txBody>
          <a:bodyPr/>
          <a:lstStyle/>
          <a:p>
            <a:pPr marL="514350" indent="-514350"/>
            <a:r>
              <a:rPr lang="en-US" sz="5400" dirty="0"/>
              <a:t>Hijacking Android Smartphones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07ACB-89F8-4D90-B963-2A8A7DF804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949" y="5672381"/>
            <a:ext cx="10958928" cy="652219"/>
          </a:xfrm>
        </p:spPr>
        <p:txBody>
          <a:bodyPr/>
          <a:lstStyle/>
          <a:p>
            <a:r>
              <a:rPr lang="en-US" sz="4000" dirty="0"/>
              <a:t>Live Demo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9B3514-4569-4EB9-9DA7-AE4C16CECD97}"/>
              </a:ext>
            </a:extLst>
          </p:cNvPr>
          <p:cNvGrpSpPr/>
          <p:nvPr/>
        </p:nvGrpSpPr>
        <p:grpSpPr>
          <a:xfrm>
            <a:off x="5663738" y="1741714"/>
            <a:ext cx="1998216" cy="1998216"/>
            <a:chOff x="4721864" y="1304284"/>
            <a:chExt cx="2677780" cy="26777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A241AB-43E7-43FB-A6B8-4F8D6701E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864" y="1304284"/>
              <a:ext cx="2677780" cy="26777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37D977-3572-4EDE-9B21-DD1746BAF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94644" y="1987665"/>
              <a:ext cx="1136535" cy="113653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D7C248F-1FFE-48F4-A5CB-C453A7604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12" y="1351307"/>
            <a:ext cx="1125340" cy="24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8642AF-4EB8-46FF-993D-219002E3D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949" y="4817897"/>
            <a:ext cx="10958928" cy="768084"/>
          </a:xfrm>
        </p:spPr>
        <p:txBody>
          <a:bodyPr/>
          <a:lstStyle/>
          <a:p>
            <a:pPr marL="514350" indent="-514350"/>
            <a:r>
              <a:rPr lang="en-US" sz="5400" dirty="0"/>
              <a:t>Improving the Mobile Device Security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1F0C4-E200-4600-B6EF-48EF8B2D3F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949" y="5709253"/>
            <a:ext cx="10958928" cy="652219"/>
          </a:xfrm>
        </p:spPr>
        <p:txBody>
          <a:bodyPr/>
          <a:lstStyle/>
          <a:p>
            <a:r>
              <a:rPr lang="en-US" dirty="0"/>
              <a:t>Recommendations and Best Practices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ED31E-27FE-44F7-B31B-FB33ECD47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3910">
            <a:off x="4558630" y="1611903"/>
            <a:ext cx="1877822" cy="1847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8DBE50-CCED-4FA5-BD88-B134665DB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9697">
            <a:off x="6191954" y="2022192"/>
            <a:ext cx="1611084" cy="1611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EC8D8C-E8A6-469B-B6D3-CA5D5F0C0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8658">
            <a:off x="6727744" y="2400269"/>
            <a:ext cx="559168" cy="7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bg-B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73B06-489A-408B-8BEB-BF5A510FF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715" y="1371600"/>
            <a:ext cx="11809260" cy="5405314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3600" dirty="0"/>
              <a:t>About the </a:t>
            </a:r>
            <a:r>
              <a:rPr lang="en-US" sz="3600" b="1" dirty="0"/>
              <a:t>Speaker</a:t>
            </a:r>
          </a:p>
          <a:p>
            <a:pPr marL="514350" indent="-514350">
              <a:spcBef>
                <a:spcPts val="1200"/>
              </a:spcBef>
            </a:pPr>
            <a:r>
              <a:rPr lang="en-US" sz="3600" dirty="0"/>
              <a:t>Mobile Device </a:t>
            </a:r>
            <a:r>
              <a:rPr lang="en-US" sz="3600" b="1" dirty="0"/>
              <a:t>Security Threats</a:t>
            </a:r>
            <a:r>
              <a:rPr lang="en-US" sz="3600" dirty="0"/>
              <a:t> – The Top 5 List</a:t>
            </a:r>
            <a:endParaRPr lang="en-US" sz="3600" b="1" dirty="0"/>
          </a:p>
          <a:p>
            <a:pPr marL="514350" indent="-514350">
              <a:spcBef>
                <a:spcPts val="1200"/>
              </a:spcBef>
            </a:pPr>
            <a:r>
              <a:rPr lang="en-US" sz="3600" dirty="0"/>
              <a:t>Live Demo: </a:t>
            </a:r>
            <a:r>
              <a:rPr lang="en-US" sz="3600" b="1" dirty="0"/>
              <a:t>Hijacking Android Smartphone</a:t>
            </a:r>
            <a:br>
              <a:rPr lang="en-US" sz="3600" b="1" dirty="0"/>
            </a:br>
            <a:r>
              <a:rPr lang="en-US" sz="3600" dirty="0"/>
              <a:t>using TeamViewer Host</a:t>
            </a:r>
          </a:p>
          <a:p>
            <a:pPr marL="514350" indent="-514350">
              <a:spcBef>
                <a:spcPts val="1200"/>
              </a:spcBef>
            </a:pPr>
            <a:r>
              <a:rPr lang="en-US" sz="3600" b="1" dirty="0"/>
              <a:t>Improving the Mobile Device Security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dirty="0"/>
              <a:t>Recommendations and Best Practices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B19DA3-77E9-4A15-9EBF-7679656E9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Recommendations</a:t>
            </a:r>
            <a:r>
              <a:rPr lang="en-US" dirty="0"/>
              <a:t> for improved mobile device security</a:t>
            </a:r>
          </a:p>
          <a:p>
            <a:pPr lvl="1"/>
            <a:r>
              <a:rPr lang="en-US" dirty="0"/>
              <a:t>Beware of </a:t>
            </a:r>
            <a:r>
              <a:rPr lang="en-US" b="1" dirty="0"/>
              <a:t>apps you install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avoid suspicious</a:t>
            </a:r>
            <a:r>
              <a:rPr lang="bg-BG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apps</a:t>
            </a:r>
            <a:endParaRPr lang="en-US" dirty="0"/>
          </a:p>
          <a:p>
            <a:pPr lvl="1"/>
            <a:r>
              <a:rPr lang="en-US" dirty="0"/>
              <a:t>Prefer </a:t>
            </a:r>
            <a:r>
              <a:rPr lang="en-US" b="1" dirty="0"/>
              <a:t>biometry</a:t>
            </a:r>
            <a:r>
              <a:rPr lang="en-US" dirty="0"/>
              <a:t> (fingerprint, face ID) to unlock the screen</a:t>
            </a:r>
          </a:p>
          <a:p>
            <a:pPr lvl="1"/>
            <a:r>
              <a:rPr lang="en-US" b="1" dirty="0"/>
              <a:t>iOS </a:t>
            </a:r>
            <a:r>
              <a:rPr lang="en-US" dirty="0"/>
              <a:t>is generally </a:t>
            </a:r>
            <a:r>
              <a:rPr lang="en-US" b="1" dirty="0"/>
              <a:t>more secure </a:t>
            </a:r>
            <a:r>
              <a:rPr lang="en-US" dirty="0"/>
              <a:t>than </a:t>
            </a:r>
            <a:r>
              <a:rPr lang="en-US" b="1" dirty="0"/>
              <a:t>Android</a:t>
            </a:r>
          </a:p>
          <a:p>
            <a:pPr lvl="2"/>
            <a:r>
              <a:rPr lang="en-US" dirty="0"/>
              <a:t>iOS does not support remote control (only remote view)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two-factor authentication</a:t>
            </a:r>
            <a:r>
              <a:rPr lang="en-US" dirty="0"/>
              <a:t> with 2 separate devices</a:t>
            </a:r>
            <a:br>
              <a:rPr lang="en-US" dirty="0"/>
            </a:br>
            <a:r>
              <a:rPr lang="en-US" dirty="0"/>
              <a:t>(e.g. laptop + smartphone)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hardware OTP tokens</a:t>
            </a:r>
            <a:r>
              <a:rPr lang="en-US" dirty="0"/>
              <a:t> to access </a:t>
            </a:r>
            <a:r>
              <a:rPr lang="en-US" b="1" dirty="0"/>
              <a:t>mobile banking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717984-3826-4D6E-8389-29DB4939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Improving the Mobile Device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26741-9E32-40DD-992D-F8991F746A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BA2507E-5007-4026-A61A-6B0086B884AC}"/>
              </a:ext>
            </a:extLst>
          </p:cNvPr>
          <p:cNvSpPr txBox="1">
            <a:spLocks/>
          </p:cNvSpPr>
          <p:nvPr/>
        </p:nvSpPr>
        <p:spPr>
          <a:xfrm>
            <a:off x="1599882" y="6439535"/>
            <a:ext cx="10483850" cy="352425"/>
          </a:xfrm>
          <a:prstGeom prst="rect">
            <a:avLst/>
          </a:prstGeom>
        </p:spPr>
        <p:txBody>
          <a:bodyPr vert="horz" lIns="108000" tIns="36000" rIns="108000" bIns="36000" rtlCol="0">
            <a:normAutofit fontScale="62500" lnSpcReduction="20000"/>
          </a:bodyPr>
          <a:lstStyle>
            <a:lvl1pPr marL="456915" indent="-456915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981" indent="-380762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048" indent="-304610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267" indent="-304610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485" indent="-304610" algn="l" defTabSz="1218438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0704" indent="-304610" algn="l" defTabSz="12184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924" indent="-304610" algn="l" defTabSz="12184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43" indent="-304610" algn="l" defTabSz="12184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62" indent="-304610" algn="l" defTabSz="12184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https://nakov.com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BB021-3757-48C2-83B3-99B4E2AA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Cybersecurity and Mobile Device Protection</a:t>
            </a:r>
          </a:p>
        </p:txBody>
      </p:sp>
    </p:spTree>
    <p:extLst>
      <p:ext uri="{BB962C8B-B14F-4D97-AF65-F5344CB8AC3E}">
        <p14:creationId xmlns:p14="http://schemas.microsoft.com/office/powerpoint/2010/main" val="2940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F4F7AC-FE01-4831-B26E-4DC08E364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371599"/>
            <a:ext cx="11815018" cy="5025591"/>
          </a:xfrm>
        </p:spPr>
        <p:txBody>
          <a:bodyPr>
            <a:normAutofit/>
          </a:bodyPr>
          <a:lstStyle/>
          <a:p>
            <a:r>
              <a:rPr lang="en-US" sz="3600" dirty="0"/>
              <a:t>Software engineer, trainer, entrepreneur,</a:t>
            </a:r>
            <a:br>
              <a:rPr lang="en-US" sz="3600" dirty="0"/>
            </a:br>
            <a:r>
              <a:rPr lang="en-US" sz="3600" dirty="0"/>
              <a:t>inspirer, PhD, author of 15+ technical books</a:t>
            </a:r>
          </a:p>
          <a:p>
            <a:endParaRPr lang="en-US" sz="3600" dirty="0">
              <a:hlinkClick r:id="" action="ppaction://noaction"/>
            </a:endParaRPr>
          </a:p>
          <a:p>
            <a:endParaRPr lang="en-US" sz="3600" dirty="0">
              <a:hlinkClick r:id="" action="ppaction://noaction"/>
            </a:endParaRPr>
          </a:p>
          <a:p>
            <a:pPr>
              <a:spcBef>
                <a:spcPts val="2400"/>
              </a:spcBef>
            </a:pPr>
            <a:r>
              <a:rPr lang="en-US" sz="3600" dirty="0"/>
              <a:t>3 successful tech educational initiatives</a:t>
            </a:r>
            <a:r>
              <a:rPr lang="bg-BG" sz="3600" dirty="0"/>
              <a:t> (1</a:t>
            </a:r>
            <a:r>
              <a:rPr lang="en-US" sz="3600" dirty="0"/>
              <a:t>5</a:t>
            </a:r>
            <a:r>
              <a:rPr lang="bg-BG" sz="3600" dirty="0"/>
              <a:t>0</a:t>
            </a:r>
            <a:r>
              <a:rPr lang="en-US" sz="3600" dirty="0"/>
              <a:t>,</a:t>
            </a:r>
            <a:r>
              <a:rPr lang="bg-BG" sz="3600" dirty="0"/>
              <a:t>000+ </a:t>
            </a:r>
            <a:r>
              <a:rPr lang="en-US" sz="3600" dirty="0"/>
              <a:t>students)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7E0BAF-6736-4730-BB7E-42BD74A9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About Dr. Svetlin Nakov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26979-4A1B-46C2-8F01-401A8F2BE8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63400" y="6397195"/>
            <a:ext cx="428710" cy="308845"/>
          </a:xfrm>
          <a:prstGeom prst="rect">
            <a:avLst/>
          </a:prstGeom>
        </p:spPr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5" name="Picture 14">
            <a:hlinkClick r:id="rId2"/>
            <a:extLst>
              <a:ext uri="{FF2B5EF4-FFF2-40B4-BE49-F238E27FC236}">
                <a16:creationId xmlns:a16="http://schemas.microsoft.com/office/drawing/2014/main" id="{BD142842-9FFA-4C37-B268-83A2FCB64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412" y="1428249"/>
            <a:ext cx="2525366" cy="2762751"/>
          </a:xfrm>
          <a:prstGeom prst="roundRect">
            <a:avLst>
              <a:gd name="adj" fmla="val 1518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63500" algn="ctr" rotWithShape="0">
              <a:schemeClr val="accent5">
                <a:lumMod val="50000"/>
                <a:alpha val="30000"/>
              </a:schemeClr>
            </a:outerShdw>
          </a:effectLst>
        </p:spPr>
      </p:pic>
      <p:pic>
        <p:nvPicPr>
          <p:cNvPr id="16" name="Picture 15">
            <a:hlinkClick r:id="rId4"/>
            <a:extLst>
              <a:ext uri="{FF2B5EF4-FFF2-40B4-BE49-F238E27FC236}">
                <a16:creationId xmlns:a16="http://schemas.microsoft.com/office/drawing/2014/main" id="{15336840-167D-4D48-9FE5-EEE0B69A9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682" y="5181600"/>
            <a:ext cx="3459096" cy="1187452"/>
          </a:xfrm>
          <a:prstGeom prst="roundRect">
            <a:avLst>
              <a:gd name="adj" fmla="val 1518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63500" algn="ctr" rotWithShape="0">
              <a:schemeClr val="accent5">
                <a:lumMod val="50000"/>
                <a:alpha val="30000"/>
              </a:scheme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58E326-4915-4672-A2C5-178351247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4" y="5181839"/>
            <a:ext cx="2942726" cy="1180078"/>
          </a:xfrm>
          <a:prstGeom prst="roundRect">
            <a:avLst>
              <a:gd name="adj" fmla="val 1518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63500" algn="ctr" rotWithShape="0">
              <a:schemeClr val="accent5">
                <a:lumMod val="50000"/>
                <a:alpha val="30000"/>
              </a:schemeClr>
            </a:outerShdw>
          </a:effectLst>
        </p:spPr>
      </p:pic>
      <p:pic>
        <p:nvPicPr>
          <p:cNvPr id="18" name="Picture 2" descr="Ð ÐµÐ·ÑÐ»ÑÐ°Ñ Ñ Ð¸Ð·Ð¾Ð±ÑÐ°Ð¶ÐµÐ½Ð¸Ðµ Ð·Ð° telerik academy logo nakov">
            <a:extLst>
              <a:ext uri="{FF2B5EF4-FFF2-40B4-BE49-F238E27FC236}">
                <a16:creationId xmlns:a16="http://schemas.microsoft.com/office/drawing/2014/main" id="{7740E1A5-2533-4F52-8881-16E0A93AA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62" y="5181600"/>
            <a:ext cx="4015128" cy="1187452"/>
          </a:xfrm>
          <a:prstGeom prst="roundRect">
            <a:avLst>
              <a:gd name="adj" fmla="val 1518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63500" algn="ctr" rotWithShape="0">
              <a:schemeClr val="accent5">
                <a:lumMod val="50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C2860B88-63F4-4779-93C9-88A6657E6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9467" y="2916270"/>
            <a:ext cx="3837862" cy="1221662"/>
          </a:xfrm>
          <a:prstGeom prst="roundRect">
            <a:avLst>
              <a:gd name="adj" fmla="val 1518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63500" algn="ctr" rotWithShape="0">
              <a:schemeClr val="accent5">
                <a:lumMod val="50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7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B7320-A15E-4E76-86A5-3452671E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Book "Practical Cryptography for Developers"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CA6C5-6559-4ECA-83CD-F10D76B8FD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202AC92-5B44-4DDA-93DB-C124B0B7D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74" y="1317394"/>
            <a:ext cx="7934036" cy="5328275"/>
          </a:xfrm>
          <a:prstGeom prst="roundRect">
            <a:avLst>
              <a:gd name="adj" fmla="val 4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49802324-39B1-4FB5-8D4F-8A52C9342057}"/>
              </a:ext>
            </a:extLst>
          </p:cNvPr>
          <p:cNvSpPr/>
          <p:nvPr/>
        </p:nvSpPr>
        <p:spPr>
          <a:xfrm>
            <a:off x="8571688" y="4199764"/>
            <a:ext cx="3276600" cy="1972436"/>
          </a:xfrm>
          <a:prstGeom prst="roundRect">
            <a:avLst>
              <a:gd name="adj" fmla="val 1521"/>
            </a:avLst>
          </a:prstGeom>
          <a:solidFill>
            <a:schemeClr val="accent5">
              <a:lumMod val="60000"/>
              <a:lumOff val="40000"/>
              <a:alpha val="15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pPr algn="ctr" defTabSz="1218438" eaLnBrk="0" latinLnBrk="0" hangingPunct="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GitHub:</a:t>
            </a:r>
          </a:p>
          <a:p>
            <a:pPr algn="ctr" defTabSz="1218438" eaLnBrk="0" latinLnBrk="0" hangingPunct="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hlinkClick r:id="rId4"/>
              </a:rPr>
              <a:t>github.com/nakov/practical-cryptography-for-developers-book</a:t>
            </a:r>
            <a:endParaRPr lang="bg-BG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5259B614-9245-4F96-B901-CAA4185B83E9}"/>
              </a:ext>
            </a:extLst>
          </p:cNvPr>
          <p:cNvSpPr/>
          <p:nvPr/>
        </p:nvSpPr>
        <p:spPr>
          <a:xfrm>
            <a:off x="8571688" y="1881878"/>
            <a:ext cx="3276600" cy="1742909"/>
          </a:xfrm>
          <a:prstGeom prst="roundRect">
            <a:avLst>
              <a:gd name="adj" fmla="val 3206"/>
            </a:avLst>
          </a:prstGeom>
          <a:solidFill>
            <a:schemeClr val="accent5">
              <a:lumMod val="60000"/>
              <a:lumOff val="40000"/>
              <a:alpha val="15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pPr algn="ctr" defTabSz="1218438" eaLnBrk="0" latinLnBrk="0" hangingPunct="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Book site:</a:t>
            </a:r>
            <a:endParaRPr lang="en-US" sz="2400" b="1" dirty="0">
              <a:solidFill>
                <a:schemeClr val="tx1">
                  <a:lumMod val="75000"/>
                </a:schemeClr>
              </a:solidFill>
            </a:endParaRPr>
          </a:p>
          <a:p>
            <a:pPr defTabSz="1218438" eaLnBrk="0" latinLnBrk="0" hangingPunct="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hlinkClick r:id="rId2"/>
              </a:rPr>
              <a:t>https://cryptobook.nakov.com</a:t>
            </a:r>
            <a:endParaRPr lang="bg-BG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BACA35F-A1E9-4484-85E5-16C53FB7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22" y="4005707"/>
            <a:ext cx="1155680" cy="861971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actical Cryptography for Developers - Free Book by Svetlin Nakov - front cover">
            <a:extLst>
              <a:ext uri="{FF2B5EF4-FFF2-40B4-BE49-F238E27FC236}">
                <a16:creationId xmlns:a16="http://schemas.microsoft.com/office/drawing/2014/main" id="{8619143E-D529-4917-B354-90B66D471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69" y="4005707"/>
            <a:ext cx="1778202" cy="2423201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8642AF-4EB8-46FF-993D-219002E3D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949" y="4857225"/>
            <a:ext cx="10958928" cy="768084"/>
          </a:xfrm>
        </p:spPr>
        <p:txBody>
          <a:bodyPr/>
          <a:lstStyle/>
          <a:p>
            <a:r>
              <a:rPr lang="en-US" dirty="0"/>
              <a:t>Mobile Device Security Threats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1F0C4-E200-4600-B6EF-48EF8B2D3F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949" y="5748581"/>
            <a:ext cx="10958928" cy="652219"/>
          </a:xfrm>
        </p:spPr>
        <p:txBody>
          <a:bodyPr/>
          <a:lstStyle/>
          <a:p>
            <a:r>
              <a:rPr lang="en-US" dirty="0"/>
              <a:t>The Top 5 List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699B85-F514-484A-8CF2-A7E253ED6CE9}"/>
              </a:ext>
            </a:extLst>
          </p:cNvPr>
          <p:cNvGrpSpPr/>
          <p:nvPr/>
        </p:nvGrpSpPr>
        <p:grpSpPr>
          <a:xfrm>
            <a:off x="4799012" y="1341147"/>
            <a:ext cx="2862942" cy="2417397"/>
            <a:chOff x="4799012" y="1341147"/>
            <a:chExt cx="2862942" cy="24173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1EC82D-A76F-4B8F-A938-41DC9B834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3738" y="1731554"/>
              <a:ext cx="1998216" cy="19982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63C8EF0-1ECE-49F7-8577-5CB620C9B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9012" y="1341147"/>
              <a:ext cx="1125340" cy="241739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50EBDE-ED5E-4A6B-A157-E95B86F92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4891" y="2224066"/>
              <a:ext cx="676594" cy="915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31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BFCB6F-14F6-41C4-8C95-5AA3C4C1DF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210423"/>
            <a:ext cx="11815018" cy="5546828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/>
              <a:t>The </a:t>
            </a:r>
            <a:r>
              <a:rPr lang="en-US" sz="3300" b="1" dirty="0"/>
              <a:t>top 5</a:t>
            </a:r>
            <a:r>
              <a:rPr lang="en-US" sz="3300" dirty="0"/>
              <a:t> mobile device </a:t>
            </a:r>
            <a:r>
              <a:rPr lang="en-US" sz="3300" b="1" dirty="0"/>
              <a:t>security threats</a:t>
            </a:r>
            <a:r>
              <a:rPr lang="en-US" sz="3300" dirty="0"/>
              <a:t> </a:t>
            </a:r>
            <a:r>
              <a:rPr lang="en-US" sz="3300" i="1" dirty="0"/>
              <a:t>(Kaspersky Lab, 2019)</a:t>
            </a:r>
          </a:p>
          <a:p>
            <a:pPr lvl="1"/>
            <a:r>
              <a:rPr lang="en-US" sz="3100" b="1" dirty="0"/>
              <a:t>Data Leakage</a:t>
            </a:r>
            <a:r>
              <a:rPr lang="en-US" sz="3100" dirty="0"/>
              <a:t> – free apps silently collect and leak private data, e.g. for marketing purposes</a:t>
            </a:r>
          </a:p>
          <a:p>
            <a:pPr lvl="1"/>
            <a:r>
              <a:rPr lang="en-US" sz="3100" b="1" dirty="0"/>
              <a:t>Unsecured Wi-Fi</a:t>
            </a:r>
            <a:r>
              <a:rPr lang="en-US" sz="3100" dirty="0"/>
              <a:t> </a:t>
            </a:r>
            <a:r>
              <a:rPr lang="en-US" sz="3100" dirty="0">
                <a:sym typeface="Wingdings" panose="05000000000000000000" pitchFamily="2" charset="2"/>
              </a:rPr>
              <a:t>– fake Wi-Fi routers intercept the traffic and perform man-the-middle attacks</a:t>
            </a:r>
            <a:r>
              <a:rPr lang="bg-BG" sz="3100" dirty="0">
                <a:sym typeface="Wingdings" panose="05000000000000000000" pitchFamily="2" charset="2"/>
              </a:rPr>
              <a:t> </a:t>
            </a:r>
            <a:r>
              <a:rPr lang="en-US" sz="3100" dirty="0">
                <a:sym typeface="Wingdings" panose="05000000000000000000" pitchFamily="2" charset="2"/>
              </a:rPr>
              <a:t>(MITM) </a:t>
            </a:r>
            <a:r>
              <a:rPr lang="en-US" sz="3100" dirty="0"/>
              <a:t> collect credentials, install malware</a:t>
            </a:r>
            <a:endParaRPr lang="bg-BG" sz="3100" dirty="0">
              <a:sym typeface="Wingdings" panose="05000000000000000000" pitchFamily="2" charset="2"/>
            </a:endParaRPr>
          </a:p>
          <a:p>
            <a:pPr lvl="1"/>
            <a:r>
              <a:rPr lang="en-US" sz="3100" b="1" dirty="0"/>
              <a:t>Network Spoofing</a:t>
            </a:r>
            <a:r>
              <a:rPr lang="bg-BG" sz="3100" dirty="0"/>
              <a:t> – </a:t>
            </a:r>
            <a:r>
              <a:rPr lang="en-US" sz="3100" dirty="0"/>
              <a:t>trick the network environment to open a fake Web site (looking like legitimate) </a:t>
            </a:r>
            <a:r>
              <a:rPr lang="en-US" sz="3100" dirty="0">
                <a:sym typeface="Wingdings" panose="05000000000000000000" pitchFamily="2" charset="2"/>
              </a:rPr>
              <a:t></a:t>
            </a:r>
            <a:r>
              <a:rPr lang="en-US" sz="3100" dirty="0"/>
              <a:t> collect credentials, install malware</a:t>
            </a:r>
          </a:p>
          <a:p>
            <a:pPr lvl="1"/>
            <a:r>
              <a:rPr lang="en-US" sz="3100" b="1" dirty="0"/>
              <a:t>Phishing Attacks</a:t>
            </a:r>
            <a:r>
              <a:rPr lang="en-US" sz="3100" dirty="0"/>
              <a:t> – trick the user to open a fake Web site (looking like a legitimate) by emails, ads, chats </a:t>
            </a:r>
            <a:r>
              <a:rPr lang="en-US" sz="3100" dirty="0">
                <a:sym typeface="Wingdings" panose="05000000000000000000" pitchFamily="2" charset="2"/>
              </a:rPr>
              <a:t></a:t>
            </a:r>
            <a:r>
              <a:rPr lang="en-US" sz="3100" dirty="0"/>
              <a:t> collect credentials, install malware</a:t>
            </a:r>
          </a:p>
          <a:p>
            <a:pPr lvl="1"/>
            <a:r>
              <a:rPr lang="en-US" sz="3100" b="1" dirty="0"/>
              <a:t>Malware / Spyware </a:t>
            </a:r>
            <a:r>
              <a:rPr lang="en-US" sz="3100" dirty="0"/>
              <a:t>– hidden app collects passwords / PIN codes / records screen / controls the device remotely / access mobile banking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8ACF59-6D4C-4E66-9278-8ED07761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 Device Security Threats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29EB5-EE75-4550-9474-EF7A348652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8AF62-1011-4541-8114-60937F268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Physical access to the device</a:t>
            </a:r>
            <a:endParaRPr lang="en-US" sz="3300" dirty="0"/>
          </a:p>
          <a:p>
            <a:pPr lvl="1"/>
            <a:r>
              <a:rPr lang="en-US" sz="3100" dirty="0">
                <a:sym typeface="Wingdings" panose="05000000000000000000" pitchFamily="2" charset="2"/>
              </a:rPr>
              <a:t>Attackers directly </a:t>
            </a:r>
            <a:r>
              <a:rPr lang="en-US" sz="3100" b="1" dirty="0">
                <a:sym typeface="Wingdings" panose="05000000000000000000" pitchFamily="2" charset="2"/>
              </a:rPr>
              <a:t>install remote control app </a:t>
            </a:r>
            <a:r>
              <a:rPr lang="en-US" sz="3100" dirty="0">
                <a:sym typeface="Wingdings" panose="05000000000000000000" pitchFamily="2" charset="2"/>
              </a:rPr>
              <a:t>/ malware</a:t>
            </a:r>
            <a:endParaRPr lang="en-US" sz="3100" dirty="0"/>
          </a:p>
          <a:p>
            <a:pPr>
              <a:spcBef>
                <a:spcPts val="1200"/>
              </a:spcBef>
            </a:pPr>
            <a:r>
              <a:rPr lang="en-US" sz="3300" b="1" dirty="0"/>
              <a:t>No physical access</a:t>
            </a:r>
          </a:p>
          <a:p>
            <a:pPr lvl="1"/>
            <a:r>
              <a:rPr lang="en-US" sz="3100" dirty="0"/>
              <a:t>Attackers trick the user to </a:t>
            </a:r>
            <a:r>
              <a:rPr lang="en-US" sz="3100" b="1" dirty="0"/>
              <a:t>install malware</a:t>
            </a:r>
            <a:endParaRPr lang="en-US" sz="3100" dirty="0"/>
          </a:p>
          <a:p>
            <a:pPr lvl="1"/>
            <a:r>
              <a:rPr lang="en-US" sz="3100" dirty="0"/>
              <a:t>F</a:t>
            </a:r>
            <a:r>
              <a:rPr lang="en-US" sz="3100" dirty="0">
                <a:sym typeface="Wingdings" panose="05000000000000000000" pitchFamily="2" charset="2"/>
              </a:rPr>
              <a:t>ake app in the app</a:t>
            </a:r>
            <a:r>
              <a:rPr lang="bg-BG" sz="3100" dirty="0">
                <a:sym typeface="Wingdings" panose="05000000000000000000" pitchFamily="2" charset="2"/>
              </a:rPr>
              <a:t> </a:t>
            </a:r>
            <a:r>
              <a:rPr lang="en-US" sz="3100" dirty="0">
                <a:sym typeface="Wingdings" panose="05000000000000000000" pitchFamily="2" charset="2"/>
              </a:rPr>
              <a:t>store / phishing / spoofing / other attack</a:t>
            </a:r>
          </a:p>
          <a:p>
            <a:pPr>
              <a:spcBef>
                <a:spcPts val="1200"/>
              </a:spcBef>
            </a:pPr>
            <a:r>
              <a:rPr lang="en-US" sz="3300" b="1" dirty="0">
                <a:sym typeface="Wingdings" panose="05000000000000000000" pitchFamily="2" charset="2"/>
              </a:rPr>
              <a:t>Remote control </a:t>
            </a:r>
            <a:r>
              <a:rPr lang="en-US" sz="3300" dirty="0">
                <a:sym typeface="Wingdings" panose="05000000000000000000" pitchFamily="2" charset="2"/>
              </a:rPr>
              <a:t>the device (100% full access)</a:t>
            </a:r>
          </a:p>
          <a:p>
            <a:pPr lvl="1">
              <a:spcBef>
                <a:spcPts val="1200"/>
              </a:spcBef>
            </a:pPr>
            <a:r>
              <a:rPr lang="en-US" sz="3100" b="1" dirty="0">
                <a:sym typeface="Wingdings" panose="05000000000000000000" pitchFamily="2" charset="2"/>
              </a:rPr>
              <a:t>Collect credentials </a:t>
            </a:r>
            <a:r>
              <a:rPr lang="en-US" sz="3100" dirty="0">
                <a:sym typeface="Wingdings" panose="05000000000000000000" pitchFamily="2" charset="2"/>
              </a:rPr>
              <a:t>(passwords, PIN codes), </a:t>
            </a:r>
            <a:r>
              <a:rPr lang="en-US" sz="3100" b="1" dirty="0">
                <a:sym typeface="Wingdings" panose="05000000000000000000" pitchFamily="2" charset="2"/>
              </a:rPr>
              <a:t>impersonate the phone owner</a:t>
            </a:r>
            <a:r>
              <a:rPr lang="en-US" sz="3100" dirty="0">
                <a:sym typeface="Wingdings" panose="05000000000000000000" pitchFamily="2" charset="2"/>
              </a:rPr>
              <a:t>, perform everything the phone owner can perform</a:t>
            </a:r>
          </a:p>
          <a:p>
            <a:pPr>
              <a:spcBef>
                <a:spcPts val="1200"/>
              </a:spcBef>
            </a:pPr>
            <a:endParaRPr lang="en-US" sz="3300" dirty="0"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2EF29E-8149-420D-928A-9744FC6E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Hijacking Android Mobile 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1E52A-7905-48B7-99AE-1F35B738A3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4534" y="4572000"/>
            <a:ext cx="3558341" cy="929381"/>
          </a:xfrm>
        </p:spPr>
        <p:txBody>
          <a:bodyPr/>
          <a:lstStyle/>
          <a:p>
            <a:r>
              <a:rPr lang="en-US" sz="6000" dirty="0"/>
              <a:t>Warning!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22812" y="1066801"/>
            <a:ext cx="6934200" cy="3921850"/>
          </a:xfrm>
          <a:prstGeom prst="roundRect">
            <a:avLst>
              <a:gd name="adj" fmla="val 29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a:rPr>
              <a:t>The following examples are for </a:t>
            </a:r>
            <a:r>
              <a:rPr lang="en-US" b="1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a:rPr>
              <a:t>educational / demo purposes</a:t>
            </a:r>
          </a:p>
          <a:p>
            <a:pPr>
              <a:spcBef>
                <a:spcPts val="1200"/>
              </a:spcBef>
            </a:pPr>
            <a:r>
              <a:rPr lang="en-US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a:rPr>
              <a:t>Secretly hijacking mobile devices is </a:t>
            </a:r>
            <a:r>
              <a:rPr lang="en-US" b="1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a:rPr>
              <a:t>illegal</a:t>
            </a:r>
            <a:r>
              <a:rPr lang="en-US" dirty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a:rPr>
              <a:t> in most countries!</a:t>
            </a:r>
          </a:p>
        </p:txBody>
      </p:sp>
      <p:pic>
        <p:nvPicPr>
          <p:cNvPr id="8194" name="Picture 2" descr="Ð ÐµÐ·ÑÐ»ÑÐ°Ñ Ñ Ð¸Ð·Ð¾Ð±ÑÐ°Ð¶ÐµÐ½Ð¸Ðµ Ð·Ð° warning icon">
            <a:extLst>
              <a:ext uri="{FF2B5EF4-FFF2-40B4-BE49-F238E27FC236}">
                <a16:creationId xmlns:a16="http://schemas.microsoft.com/office/drawing/2014/main" id="{0CC57732-CCAB-41D0-9F96-943C8F65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0" y="1213889"/>
            <a:ext cx="2351151" cy="21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2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8AF62-1011-4541-8114-60937F268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255117"/>
            <a:ext cx="11771459" cy="5428902"/>
          </a:xfrm>
        </p:spPr>
        <p:txBody>
          <a:bodyPr>
            <a:normAutofit/>
          </a:bodyPr>
          <a:lstStyle/>
          <a:p>
            <a:pPr marL="452438" indent="-452438">
              <a:buFont typeface="+mj-lt"/>
              <a:buAutoNum type="arabicPeriod"/>
            </a:pPr>
            <a:r>
              <a:rPr lang="en-US" sz="3400" dirty="0"/>
              <a:t>Gain a </a:t>
            </a:r>
            <a:r>
              <a:rPr lang="en-US" sz="3400" b="1" dirty="0"/>
              <a:t>physical access</a:t>
            </a:r>
            <a:r>
              <a:rPr lang="en-US" sz="3400" dirty="0"/>
              <a:t> to the mobile device</a:t>
            </a:r>
          </a:p>
          <a:p>
            <a:pPr lvl="1"/>
            <a:r>
              <a:rPr lang="en-US" sz="3200" dirty="0"/>
              <a:t>E.g. </a:t>
            </a:r>
            <a:r>
              <a:rPr lang="en-US" sz="3200" i="1" dirty="0"/>
              <a:t>Can you take a photo of me … Can I email myself the photo?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2EF29E-8149-420D-928A-9744FC6E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Hijacking Android Mobile Phone –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1E52A-7905-48B7-99AE-1F35B738A3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6" name="Picture 4" descr="Ð ÐµÐ·ÑÐ»ÑÐ°Ñ Ñ Ð¸Ð·Ð¾Ð±ÑÐ°Ð¶ÐµÐ½Ð¸Ðµ Ð·Ð° mobile phone  take photo">
            <a:extLst>
              <a:ext uri="{FF2B5EF4-FFF2-40B4-BE49-F238E27FC236}">
                <a16:creationId xmlns:a16="http://schemas.microsoft.com/office/drawing/2014/main" id="{BB342C1F-9B32-4C93-B262-B17D95820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2" y="2736114"/>
            <a:ext cx="5486400" cy="365929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SoftUni">
  <a:themeElements>
    <a:clrScheme name="Custom 1">
      <a:dk1>
        <a:srgbClr val="234465"/>
      </a:dk1>
      <a:lt1>
        <a:srgbClr val="FFA000"/>
      </a:lt1>
      <a:dk2>
        <a:srgbClr val="234465"/>
      </a:dk2>
      <a:lt2>
        <a:srgbClr val="FFFFFF"/>
      </a:lt2>
      <a:accent1>
        <a:srgbClr val="F7C86D"/>
      </a:accent1>
      <a:accent2>
        <a:srgbClr val="00B050"/>
      </a:accent2>
      <a:accent3>
        <a:srgbClr val="44A9F8"/>
      </a:accent3>
      <a:accent4>
        <a:srgbClr val="7030A0"/>
      </a:accent4>
      <a:accent5>
        <a:srgbClr val="67748E"/>
      </a:accent5>
      <a:accent6>
        <a:srgbClr val="F4F5F7"/>
      </a:accent6>
      <a:hlink>
        <a:srgbClr val="EF9511"/>
      </a:hlink>
      <a:folHlink>
        <a:srgbClr val="F0A73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dk2">
            <a:alpha val="80000"/>
          </a:schemeClr>
        </a:solidFill>
        <a:ln w="19050">
          <a:solidFill>
            <a:schemeClr val="tx1">
              <a:lumMod val="75000"/>
              <a:alpha val="80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001">
          <a:schemeClr val="dk2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6">
            <a:lumMod val="75000"/>
            <a:alpha val="15000"/>
          </a:schemeClr>
        </a:solidFill>
        <a:ln w="12700">
          <a:solidFill>
            <a:schemeClr val="tx1">
              <a:lumMod val="75000"/>
            </a:schemeClr>
          </a:solidFill>
        </a:ln>
      </a:spPr>
      <a:bodyPr vert="horz" wrap="square" lIns="144000" tIns="108000" rIns="144000" bIns="108000" rtlCol="0">
        <a:spAutoFit/>
      </a:bodyPr>
      <a:lstStyle>
        <a:defPPr algn="l" eaLnBrk="0" hangingPunct="0">
          <a:lnSpc>
            <a:spcPct val="110000"/>
          </a:lnSpc>
          <a:buClr>
            <a:schemeClr val="accent5">
              <a:lumMod val="40000"/>
              <a:lumOff val="60000"/>
            </a:schemeClr>
          </a:buClr>
          <a:buSzPct val="70000"/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ftUni3_1" id="{D61FAD9B-6E74-4E03-BFE4-B363D484F1DA}" vid="{7089C1A3-635B-4B03-A017-DAF10A3A396B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SoftUni-PowerPoint-Template-3-1</Template>
  <TotalTime>4064</TotalTime>
  <Words>723</Words>
  <Application>Microsoft Office PowerPoint</Application>
  <PresentationFormat>Custom</PresentationFormat>
  <Paragraphs>111</Paragraphs>
  <Slides>21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Wingdings</vt:lpstr>
      <vt:lpstr>Wingdings 2</vt:lpstr>
      <vt:lpstr>SoftUni</vt:lpstr>
      <vt:lpstr>Cybersecurity and Mobile Device Protection</vt:lpstr>
      <vt:lpstr>Table of Contents</vt:lpstr>
      <vt:lpstr>About Dr. Svetlin Nakov</vt:lpstr>
      <vt:lpstr>Book "Practical Cryptography for Developers"</vt:lpstr>
      <vt:lpstr>PowerPoint Presentation</vt:lpstr>
      <vt:lpstr>Mobile Device Security Threats</vt:lpstr>
      <vt:lpstr>Hijacking Android Mobile Phone</vt:lpstr>
      <vt:lpstr>PowerPoint Presentation</vt:lpstr>
      <vt:lpstr>Hijacking Android Mobile Phone – Example</vt:lpstr>
      <vt:lpstr>Hijacking Android Mobile Phone – Example</vt:lpstr>
      <vt:lpstr>Hijacking Android Mobile Phone – Example</vt:lpstr>
      <vt:lpstr>Hijacking Android Mobile Phone – Example</vt:lpstr>
      <vt:lpstr>Hijacking Android Mobile Phone – Example</vt:lpstr>
      <vt:lpstr>Hijacking Android Mobile Phone – Example</vt:lpstr>
      <vt:lpstr>Hijacking Android Mobile Phone – Example</vt:lpstr>
      <vt:lpstr>Hijacking Android Mobile Phone – Example</vt:lpstr>
      <vt:lpstr>Hijacking Android Mobile Phone – Example</vt:lpstr>
      <vt:lpstr>PowerPoint Presentation</vt:lpstr>
      <vt:lpstr>PowerPoint Presentation</vt:lpstr>
      <vt:lpstr>Improving the Mobile Device Security</vt:lpstr>
      <vt:lpstr>Cybersecurity and Mobile Device Protection</vt:lpstr>
    </vt:vector>
  </TitlesOfParts>
  <Company>SoftUni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and Mobile Device Protection</dc:title>
  <dc:subject/>
  <dc:creator>Svetlin Nakov</dc:creator>
  <cp:keywords>cybersecurity, mobile devices, security, Android, smartphones</cp:keywords>
  <dc:description>Learn more at https://nakov.com</dc:description>
  <cp:lastModifiedBy>Svetlin Nakov</cp:lastModifiedBy>
  <cp:revision>250</cp:revision>
  <dcterms:created xsi:type="dcterms:W3CDTF">2014-01-02T17:00:34Z</dcterms:created>
  <dcterms:modified xsi:type="dcterms:W3CDTF">2019-09-07T01:21:46Z</dcterms:modified>
  <cp:category>cybersecurity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