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6" r:id="rId7"/>
    <p:sldId id="268" r:id="rId8"/>
    <p:sldId id="260" r:id="rId9"/>
    <p:sldId id="269" r:id="rId10"/>
    <p:sldId id="261" r:id="rId11"/>
    <p:sldId id="262" r:id="rId12"/>
    <p:sldId id="270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7F06E1-5198-4CE9-B749-E0584477BC08}">
          <p14:sldIdLst>
            <p14:sldId id="256"/>
            <p14:sldId id="257"/>
            <p14:sldId id="258"/>
            <p14:sldId id="263"/>
            <p14:sldId id="265"/>
            <p14:sldId id="266"/>
            <p14:sldId id="268"/>
            <p14:sldId id="260"/>
          </p14:sldIdLst>
        </p14:section>
        <p14:section name="Untitled Section" id="{F05E07BE-9561-49EC-94CB-67FFBB2484E5}">
          <p14:sldIdLst>
            <p14:sldId id="269"/>
            <p14:sldId id="261"/>
            <p14:sldId id="262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621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876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398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8006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210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910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180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191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22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2706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107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2122D-305F-4DA5-8BD4-E81E6AA02434}" type="datetimeFigureOut">
              <a:rPr lang="bg-BG" smtClean="0"/>
              <a:t>2.10.2019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5C216-6A4E-4969-92E4-2F3C7EDF795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921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663388" y="2330823"/>
            <a:ext cx="13196047" cy="15060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800" b="1" i="1" dirty="0" smtClean="0"/>
              <a:t>Регулациите върху плащанията в брой и техните ефекти </a:t>
            </a:r>
            <a:endParaRPr lang="bg-BG" sz="4800" b="1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19" y="71717"/>
            <a:ext cx="10515600" cy="995083"/>
          </a:xfrm>
        </p:spPr>
        <p:txBody>
          <a:bodyPr/>
          <a:lstStyle/>
          <a:p>
            <a:r>
              <a:rPr lang="bg-BG" b="1" dirty="0" smtClean="0"/>
              <a:t>Тъмната страна на кешовите забрани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5671"/>
            <a:ext cx="11353800" cy="4826187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Кешовите забрани директно накърняват финансовите права на гражданите и ги третират като престъпници по презумпция.</a:t>
            </a:r>
          </a:p>
          <a:p>
            <a:endParaRPr lang="bg-BG" dirty="0"/>
          </a:p>
          <a:p>
            <a:r>
              <a:rPr lang="bg-BG" dirty="0" smtClean="0"/>
              <a:t>Кешът е най-старата технология за финансова поверителност. Откъде накъде държавата ще си вре носа в нашите портфейли?</a:t>
            </a:r>
          </a:p>
          <a:p>
            <a:endParaRPr lang="bg-BG" dirty="0"/>
          </a:p>
          <a:p>
            <a:r>
              <a:rPr lang="bg-BG" dirty="0" smtClean="0"/>
              <a:t>Ограниченията на плащанията в брой са принудителна субсидия за банковата система в ущърб на потребителите.</a:t>
            </a:r>
          </a:p>
          <a:p>
            <a:endParaRPr lang="bg-BG" dirty="0"/>
          </a:p>
          <a:p>
            <a:r>
              <a:rPr lang="bg-BG" dirty="0" smtClean="0"/>
              <a:t>При отрицателни лихви и инфлация, парите в брой са ключов инструмент за предпазване срещу загуба на покупателна способност.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2" y="0"/>
            <a:ext cx="10515600" cy="1325563"/>
          </a:xfrm>
        </p:spPr>
        <p:txBody>
          <a:bodyPr/>
          <a:lstStyle/>
          <a:p>
            <a:r>
              <a:rPr lang="bg-BG" b="1" dirty="0" smtClean="0"/>
              <a:t>Ще изчезнат ли някога парите в брой?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305672"/>
            <a:ext cx="10515600" cy="4351338"/>
          </a:xfrm>
        </p:spPr>
        <p:txBody>
          <a:bodyPr>
            <a:normAutofit/>
          </a:bodyPr>
          <a:lstStyle/>
          <a:p>
            <a:r>
              <a:rPr lang="bg-BG" dirty="0" smtClean="0"/>
              <a:t>Може би, но само чрез полезни иновации, не чрез забрани.</a:t>
            </a:r>
          </a:p>
          <a:p>
            <a:endParaRPr lang="bg-BG" dirty="0"/>
          </a:p>
          <a:p>
            <a:r>
              <a:rPr lang="bg-BG" dirty="0" smtClean="0"/>
              <a:t>Банки и финтех фирми трябва да се конкурират с парите в брой, а не да лобират за тяхната забрана.</a:t>
            </a:r>
          </a:p>
          <a:p>
            <a:endParaRPr lang="bg-BG" dirty="0"/>
          </a:p>
          <a:p>
            <a:r>
              <a:rPr lang="bg-BG" dirty="0" smtClean="0"/>
              <a:t>Конкуренцията води до иновации, иновациите до по-добър живот за всички ни.</a:t>
            </a:r>
          </a:p>
          <a:p>
            <a:endParaRPr lang="bg-BG" dirty="0"/>
          </a:p>
          <a:p>
            <a:r>
              <a:rPr lang="bg-BG" dirty="0" smtClean="0"/>
              <a:t>Забраните възпрепятстват конкуренцията и водят до стагнация. 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9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894" y="2498724"/>
            <a:ext cx="10515600" cy="1325563"/>
          </a:xfrm>
        </p:spPr>
        <p:txBody>
          <a:bodyPr>
            <a:normAutofit/>
          </a:bodyPr>
          <a:lstStyle/>
          <a:p>
            <a:r>
              <a:rPr lang="bg-BG" sz="6600" b="1" i="1" dirty="0" smtClean="0"/>
              <a:t>Благодаря за вниманието!</a:t>
            </a:r>
            <a:endParaRPr lang="bg-BG" sz="66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532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483" y="78254"/>
            <a:ext cx="10515600" cy="1325563"/>
          </a:xfrm>
        </p:spPr>
        <p:txBody>
          <a:bodyPr/>
          <a:lstStyle/>
          <a:p>
            <a:r>
              <a:rPr lang="bg-BG" b="1" dirty="0" smtClean="0"/>
              <a:t>Митове за парите в брой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411" y="1667435"/>
            <a:ext cx="11246224" cy="4706752"/>
          </a:xfrm>
        </p:spPr>
        <p:txBody>
          <a:bodyPr>
            <a:normAutofit/>
          </a:bodyPr>
          <a:lstStyle/>
          <a:p>
            <a:r>
              <a:rPr lang="bg-BG" dirty="0" smtClean="0"/>
              <a:t>Мит 1: Ограничаване на парите в брой помага за борбата с престъпността</a:t>
            </a:r>
          </a:p>
          <a:p>
            <a:endParaRPr lang="bg-BG" dirty="0" smtClean="0"/>
          </a:p>
          <a:p>
            <a:r>
              <a:rPr lang="bg-BG" dirty="0" smtClean="0"/>
              <a:t>Мит 2: Ограничаването на парите в брой помага за борбата с тероризма</a:t>
            </a:r>
          </a:p>
          <a:p>
            <a:endParaRPr lang="bg-BG" dirty="0" smtClean="0"/>
          </a:p>
          <a:p>
            <a:r>
              <a:rPr lang="bg-BG" dirty="0" smtClean="0"/>
              <a:t>Мит 3: Ограничаването на парите в брой помага за борбата с данъчните измами</a:t>
            </a:r>
          </a:p>
          <a:p>
            <a:endParaRPr lang="bg-B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8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41" y="0"/>
            <a:ext cx="10515600" cy="1325563"/>
          </a:xfrm>
        </p:spPr>
        <p:txBody>
          <a:bodyPr/>
          <a:lstStyle/>
          <a:p>
            <a:r>
              <a:rPr lang="bg-BG" b="1" dirty="0" smtClean="0"/>
              <a:t>Какво е „сива“ икономика?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788"/>
            <a:ext cx="11120718" cy="5154705"/>
          </a:xfrm>
        </p:spPr>
        <p:txBody>
          <a:bodyPr>
            <a:normAutofit/>
          </a:bodyPr>
          <a:lstStyle/>
          <a:p>
            <a:r>
              <a:rPr lang="ru-RU" dirty="0" smtClean="0"/>
              <a:t>Тази част от икономическата активност, която не осчетоводява (официално) и съответно незаконно избягва данъчно облагане.</a:t>
            </a:r>
          </a:p>
          <a:p>
            <a:endParaRPr lang="ru-RU" dirty="0"/>
          </a:p>
          <a:p>
            <a:r>
              <a:rPr lang="bg-BG" dirty="0" smtClean="0"/>
              <a:t>„</a:t>
            </a:r>
            <a:r>
              <a:rPr lang="bg-BG" dirty="0"/>
              <a:t>Т</a:t>
            </a:r>
            <a:r>
              <a:rPr lang="bg-BG" dirty="0" smtClean="0"/>
              <a:t>върда“ сива (наричана още „черна“) икономика – транзакции при които както метода, така и обектът на транзакцията са незаконни.</a:t>
            </a:r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70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941294"/>
          </a:xfrm>
        </p:spPr>
        <p:txBody>
          <a:bodyPr/>
          <a:lstStyle/>
          <a:p>
            <a:r>
              <a:rPr lang="bg-BG" dirty="0" smtClean="0"/>
              <a:t>Пример – продажба на наркотици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65" y="1092080"/>
            <a:ext cx="9250139" cy="5765920"/>
          </a:xfrm>
        </p:spPr>
      </p:pic>
    </p:spTree>
    <p:extLst>
      <p:ext uri="{BB962C8B-B14F-4D97-AF65-F5344CB8AC3E}">
        <p14:creationId xmlns:p14="http://schemas.microsoft.com/office/powerpoint/2010/main" val="4477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41" y="0"/>
            <a:ext cx="10515600" cy="977153"/>
          </a:xfrm>
        </p:spPr>
        <p:txBody>
          <a:bodyPr/>
          <a:lstStyle/>
          <a:p>
            <a:r>
              <a:rPr lang="bg-BG" b="1" dirty="0" smtClean="0"/>
              <a:t>Какво е „сива“ икономика?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2" y="1129552"/>
            <a:ext cx="11120718" cy="5154705"/>
          </a:xfrm>
        </p:spPr>
        <p:txBody>
          <a:bodyPr>
            <a:normAutofit/>
          </a:bodyPr>
          <a:lstStyle/>
          <a:p>
            <a:r>
              <a:rPr lang="ru-RU" dirty="0" smtClean="0"/>
              <a:t>Тази част от икономическата активност, която не осчетоводява (официално) и съответно избягва данъчно облагане.</a:t>
            </a:r>
          </a:p>
          <a:p>
            <a:endParaRPr lang="ru-RU" dirty="0"/>
          </a:p>
          <a:p>
            <a:r>
              <a:rPr lang="bg-BG" dirty="0" smtClean="0"/>
              <a:t>„</a:t>
            </a:r>
            <a:r>
              <a:rPr lang="bg-BG" dirty="0"/>
              <a:t>Т</a:t>
            </a:r>
            <a:r>
              <a:rPr lang="bg-BG" dirty="0" smtClean="0"/>
              <a:t>върда“ сива (наричана още „черна“) икономика – транзакции при които както метода, така и обектът на транзакцията са незаконни.</a:t>
            </a:r>
          </a:p>
          <a:p>
            <a:endParaRPr lang="bg-BG" dirty="0" smtClean="0"/>
          </a:p>
          <a:p>
            <a:r>
              <a:rPr lang="bg-BG" dirty="0" smtClean="0"/>
              <a:t>Черната икономика включва само транзакции, при които и двете страни са наясно, че законът бива нарушен.</a:t>
            </a:r>
          </a:p>
          <a:p>
            <a:endParaRPr lang="bg-BG" dirty="0" smtClean="0"/>
          </a:p>
          <a:p>
            <a:r>
              <a:rPr lang="bg-BG" dirty="0" smtClean="0"/>
              <a:t>„Мека“ сива икономика - транзакции, при които само едната страна е наясно, че се извършва закононарушение.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1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2930" y="0"/>
            <a:ext cx="10515600" cy="1325563"/>
          </a:xfrm>
        </p:spPr>
        <p:txBody>
          <a:bodyPr/>
          <a:lstStyle/>
          <a:p>
            <a:r>
              <a:rPr lang="bg-BG" b="1" dirty="0" smtClean="0"/>
              <a:t>Пример: сергия за зеленчуци</a:t>
            </a:r>
            <a:endParaRPr lang="bg-BG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40" y="1159809"/>
            <a:ext cx="10130117" cy="5698191"/>
          </a:xfrm>
        </p:spPr>
      </p:pic>
    </p:spTree>
    <p:extLst>
      <p:ext uri="{BB962C8B-B14F-4D97-AF65-F5344CB8AC3E}">
        <p14:creationId xmlns:p14="http://schemas.microsoft.com/office/powerpoint/2010/main" val="15754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64" y="185830"/>
            <a:ext cx="11568953" cy="1325563"/>
          </a:xfrm>
        </p:spPr>
        <p:txBody>
          <a:bodyPr/>
          <a:lstStyle/>
          <a:p>
            <a:r>
              <a:rPr lang="bg-BG" b="1" dirty="0" smtClean="0"/>
              <a:t>Как могат да влияят ограниченията на кеша?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553" y="1771836"/>
            <a:ext cx="10515600" cy="4978587"/>
          </a:xfrm>
        </p:spPr>
        <p:txBody>
          <a:bodyPr>
            <a:normAutofit/>
          </a:bodyPr>
          <a:lstStyle/>
          <a:p>
            <a:r>
              <a:rPr lang="bg-BG" dirty="0" smtClean="0"/>
              <a:t>Могат ли ограниченията върху плащанията в брой да влияят на сделки със забранени стоки? </a:t>
            </a:r>
            <a:r>
              <a:rPr lang="bg-BG" dirty="0" smtClean="0"/>
              <a:t>Категорично не.</a:t>
            </a:r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Могат ли ограниченията да влияят на сделки, при които и двете страни са наясни с данъчната измама? Категорично не.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dirty="0" smtClean="0"/>
              <a:t>Ограниченията върху плащанията в брой могат да влияят само и единствено на транзакции тип „мека“ сива икономика.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6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1"/>
            <a:ext cx="10515600" cy="1120588"/>
          </a:xfrm>
        </p:spPr>
        <p:txBody>
          <a:bodyPr/>
          <a:lstStyle/>
          <a:p>
            <a:r>
              <a:rPr lang="bg-BG" b="1" dirty="0" smtClean="0"/>
              <a:t>Какво показват фактите?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29" y="1237129"/>
            <a:ext cx="11353799" cy="5459505"/>
          </a:xfrm>
        </p:spPr>
        <p:txBody>
          <a:bodyPr/>
          <a:lstStyle/>
          <a:p>
            <a:r>
              <a:rPr lang="bg-BG" dirty="0" smtClean="0"/>
              <a:t>Европейската комисия проведе задълбочено изследване на ефектите от кешовите ограничения в Европа.</a:t>
            </a:r>
          </a:p>
          <a:p>
            <a:endParaRPr lang="bg-BG" dirty="0"/>
          </a:p>
          <a:p>
            <a:r>
              <a:rPr lang="bg-BG" dirty="0"/>
              <a:t>О</a:t>
            </a:r>
            <a:r>
              <a:rPr lang="bg-BG" dirty="0" smtClean="0"/>
              <a:t>граниченията нямат ефект при борбата с престъпността и тероризма. 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dirty="0" smtClean="0"/>
              <a:t>Статистическите данни показват, че почти няма корелация между размера на сивата икономика и строгостта на кешовите забрани.</a:t>
            </a:r>
          </a:p>
          <a:p>
            <a:endParaRPr lang="bg-BG" dirty="0"/>
          </a:p>
          <a:p>
            <a:r>
              <a:rPr lang="bg-BG" dirty="0" smtClean="0"/>
              <a:t>За да имат осезаем ефект в България (1-4% спад в сивата икономика), ограниченията трябва да се свалят до 20-60 лв. на транзакция.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0" y="5905500"/>
            <a:ext cx="2190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0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138087" y="160898"/>
            <a:ext cx="3542926" cy="538349"/>
          </a:xfrm>
        </p:spPr>
        <p:txBody>
          <a:bodyPr>
            <a:normAutofit lnSpcReduction="10000"/>
          </a:bodyPr>
          <a:lstStyle/>
          <a:p>
            <a:r>
              <a:rPr lang="bg-BG" sz="3600" b="1" dirty="0" smtClean="0">
                <a:solidFill>
                  <a:schemeClr val="tx1"/>
                </a:solidFill>
              </a:rPr>
              <a:t>Сива икономика</a:t>
            </a:r>
            <a:endParaRPr lang="bg-BG" sz="36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8" y="960626"/>
            <a:ext cx="1835150" cy="1101725"/>
          </a:xfrm>
        </p:spPr>
      </p:pic>
      <p:sp>
        <p:nvSpPr>
          <p:cNvPr id="15" name="Text Placeholder 5"/>
          <p:cNvSpPr txBox="1">
            <a:spLocks/>
          </p:cNvSpPr>
          <p:nvPr/>
        </p:nvSpPr>
        <p:spPr>
          <a:xfrm>
            <a:off x="2633757" y="125505"/>
            <a:ext cx="4636620" cy="6364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3600" b="1" dirty="0" smtClean="0">
                <a:solidFill>
                  <a:schemeClr val="tx1"/>
                </a:solidFill>
              </a:rPr>
              <a:t>Кешови ограничения</a:t>
            </a:r>
            <a:r>
              <a:rPr lang="bg-BG" sz="2800" b="1" dirty="0" smtClean="0">
                <a:solidFill>
                  <a:schemeClr val="tx1"/>
                </a:solidFill>
              </a:rPr>
              <a:t/>
            </a:r>
            <a:br>
              <a:rPr lang="bg-BG" sz="2800" b="1" dirty="0" smtClean="0">
                <a:solidFill>
                  <a:schemeClr val="tx1"/>
                </a:solidFill>
              </a:rPr>
            </a:br>
            <a:r>
              <a:rPr lang="bg-BG" sz="2800" b="1" dirty="0" smtClean="0">
                <a:solidFill>
                  <a:schemeClr val="tx1"/>
                </a:solidFill>
              </a:rPr>
              <a:t/>
            </a:r>
            <a:br>
              <a:rPr lang="bg-BG" sz="2800" b="1" dirty="0" smtClean="0">
                <a:solidFill>
                  <a:schemeClr val="tx1"/>
                </a:solidFill>
              </a:rPr>
            </a:br>
            <a:r>
              <a:rPr lang="bg-BG" sz="2800" b="1" dirty="0" smtClean="0">
                <a:solidFill>
                  <a:schemeClr val="tx1"/>
                </a:solidFill>
              </a:rPr>
              <a:t/>
            </a:r>
            <a:br>
              <a:rPr lang="bg-BG" sz="2800" b="1" dirty="0" smtClean="0">
                <a:solidFill>
                  <a:schemeClr val="tx1"/>
                </a:solidFill>
              </a:rPr>
            </a:b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16" name="Text Placeholder 5"/>
          <p:cNvSpPr txBox="1">
            <a:spLocks/>
          </p:cNvSpPr>
          <p:nvPr/>
        </p:nvSpPr>
        <p:spPr>
          <a:xfrm>
            <a:off x="2732369" y="1210235"/>
            <a:ext cx="3542926" cy="510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Няма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17" name="Text Placeholder 5"/>
          <p:cNvSpPr txBox="1">
            <a:spLocks/>
          </p:cNvSpPr>
          <p:nvPr/>
        </p:nvSpPr>
        <p:spPr>
          <a:xfrm>
            <a:off x="8048440" y="842216"/>
            <a:ext cx="3542926" cy="549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bg-BG" sz="3600" b="1" dirty="0">
              <a:solidFill>
                <a:schemeClr val="tx1"/>
              </a:solidFill>
            </a:endParaRPr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8200839" y="1120588"/>
            <a:ext cx="3542926" cy="510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13% от БВП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9" y="2447367"/>
            <a:ext cx="1835523" cy="1223682"/>
          </a:xfrm>
          <a:prstGeom prst="rect">
            <a:avLst/>
          </a:prstGeom>
        </p:spPr>
      </p:pic>
      <p:sp>
        <p:nvSpPr>
          <p:cNvPr id="20" name="Text Placeholder 5"/>
          <p:cNvSpPr txBox="1">
            <a:spLocks/>
          </p:cNvSpPr>
          <p:nvPr/>
        </p:nvSpPr>
        <p:spPr>
          <a:xfrm>
            <a:off x="2723405" y="2644588"/>
            <a:ext cx="3542926" cy="815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500 евро на транзакция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21" name="Text Placeholder 5"/>
          <p:cNvSpPr txBox="1">
            <a:spLocks/>
          </p:cNvSpPr>
          <p:nvPr/>
        </p:nvSpPr>
        <p:spPr>
          <a:xfrm>
            <a:off x="8218768" y="2832847"/>
            <a:ext cx="3542926" cy="510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22% от БВП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60" y="3989295"/>
            <a:ext cx="1801904" cy="1201269"/>
          </a:xfrm>
          <a:prstGeom prst="rect">
            <a:avLst/>
          </a:prstGeom>
        </p:spPr>
      </p:pic>
      <p:sp>
        <p:nvSpPr>
          <p:cNvPr id="23" name="Text Placeholder 5"/>
          <p:cNvSpPr txBox="1">
            <a:spLocks/>
          </p:cNvSpPr>
          <p:nvPr/>
        </p:nvSpPr>
        <p:spPr>
          <a:xfrm>
            <a:off x="2750299" y="4383740"/>
            <a:ext cx="3542926" cy="510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Няма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24" name="Text Placeholder 5"/>
          <p:cNvSpPr txBox="1">
            <a:spLocks/>
          </p:cNvSpPr>
          <p:nvPr/>
        </p:nvSpPr>
        <p:spPr>
          <a:xfrm>
            <a:off x="8227733" y="4338918"/>
            <a:ext cx="3542926" cy="510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8</a:t>
            </a:r>
            <a:r>
              <a:rPr lang="bg-BG" sz="2800" b="1" dirty="0" smtClean="0">
                <a:solidFill>
                  <a:schemeClr val="tx1"/>
                </a:solidFill>
              </a:rPr>
              <a:t>% от БВП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84" y="5505323"/>
            <a:ext cx="1810639" cy="1206621"/>
          </a:xfrm>
          <a:prstGeom prst="rect">
            <a:avLst/>
          </a:prstGeom>
        </p:spPr>
      </p:pic>
      <p:sp>
        <p:nvSpPr>
          <p:cNvPr id="27" name="Text Placeholder 5"/>
          <p:cNvSpPr txBox="1">
            <a:spLocks/>
          </p:cNvSpPr>
          <p:nvPr/>
        </p:nvSpPr>
        <p:spPr>
          <a:xfrm>
            <a:off x="2714440" y="5719483"/>
            <a:ext cx="3542926" cy="815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2999</a:t>
            </a:r>
            <a:r>
              <a:rPr lang="bg-BG" sz="2800" b="1" dirty="0" smtClean="0">
                <a:solidFill>
                  <a:schemeClr val="tx1"/>
                </a:solidFill>
              </a:rPr>
              <a:t> евро на транзакция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28" name="Text Placeholder 5"/>
          <p:cNvSpPr txBox="1">
            <a:spLocks/>
          </p:cNvSpPr>
          <p:nvPr/>
        </p:nvSpPr>
        <p:spPr>
          <a:xfrm>
            <a:off x="8227733" y="5800164"/>
            <a:ext cx="3542926" cy="510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0</a:t>
            </a:r>
            <a:r>
              <a:rPr lang="bg-BG" sz="2800" b="1" dirty="0" smtClean="0">
                <a:solidFill>
                  <a:schemeClr val="tx1"/>
                </a:solidFill>
              </a:rPr>
              <a:t>% от БВП</a:t>
            </a: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/>
            </a:r>
            <a:br>
              <a:rPr lang="bg-BG" b="1" dirty="0" smtClean="0">
                <a:solidFill>
                  <a:schemeClr val="tx1"/>
                </a:solidFill>
              </a:rPr>
            </a:br>
            <a:endParaRPr lang="bg-B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1" grpId="0"/>
      <p:bldP spid="23" grpId="0"/>
      <p:bldP spid="24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521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Митове за парите в брой</vt:lpstr>
      <vt:lpstr>Какво е „сива“ икономика?</vt:lpstr>
      <vt:lpstr>Пример – продажба на наркотици</vt:lpstr>
      <vt:lpstr>Какво е „сива“ икономика?</vt:lpstr>
      <vt:lpstr>Пример: сергия за зеленчуци</vt:lpstr>
      <vt:lpstr>Как могат да влияят ограниченията на кеша?</vt:lpstr>
      <vt:lpstr>Какво показват фактите?</vt:lpstr>
      <vt:lpstr>PowerPoint Presentation</vt:lpstr>
      <vt:lpstr>Тъмната страна на кешовите забрани</vt:lpstr>
      <vt:lpstr>Ще изчезнат ли някога парите в брой?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</cp:lastModifiedBy>
  <cp:revision>16</cp:revision>
  <dcterms:created xsi:type="dcterms:W3CDTF">2019-10-02T06:36:01Z</dcterms:created>
  <dcterms:modified xsi:type="dcterms:W3CDTF">2019-10-02T09:39:47Z</dcterms:modified>
</cp:coreProperties>
</file>