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697" r:id="rId2"/>
    <p:sldMasterId id="2147483682" r:id="rId3"/>
    <p:sldMasterId id="2147483728" r:id="rId4"/>
    <p:sldMasterId id="2147483717" r:id="rId5"/>
    <p:sldMasterId id="2147483700" r:id="rId6"/>
  </p:sldMasterIdLst>
  <p:notesMasterIdLst>
    <p:notesMasterId r:id="rId18"/>
  </p:notesMasterIdLst>
  <p:handoutMasterIdLst>
    <p:handoutMasterId r:id="rId19"/>
  </p:handoutMasterIdLst>
  <p:sldIdLst>
    <p:sldId id="257" r:id="rId7"/>
    <p:sldId id="258" r:id="rId8"/>
    <p:sldId id="281" r:id="rId9"/>
    <p:sldId id="812" r:id="rId10"/>
    <p:sldId id="803" r:id="rId11"/>
    <p:sldId id="808" r:id="rId12"/>
    <p:sldId id="809" r:id="rId13"/>
    <p:sldId id="810" r:id="rId14"/>
    <p:sldId id="811" r:id="rId15"/>
    <p:sldId id="272"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824CDB-7042-4ECD-AD86-A105AB774AE2}">
          <p14:sldIdLst>
            <p14:sldId id="257"/>
            <p14:sldId id="258"/>
            <p14:sldId id="281"/>
            <p14:sldId id="812"/>
            <p14:sldId id="803"/>
            <p14:sldId id="808"/>
            <p14:sldId id="809"/>
            <p14:sldId id="810"/>
            <p14:sldId id="811"/>
            <p14:sldId id="272"/>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lena Adasiewicz" initials="MA" lastIdx="1" clrIdx="0">
    <p:extLst>
      <p:ext uri="{19B8F6BF-5375-455C-9EA6-DF929625EA0E}">
        <p15:presenceInfo xmlns:p15="http://schemas.microsoft.com/office/powerpoint/2012/main" userId="S::Magdalena.Adasiewicz@axxiome.com::faa49143-ad0b-4b73-b772-297fe94b4038" providerId="AD"/>
      </p:ext>
    </p:extLst>
  </p:cmAuthor>
  <p:cmAuthor id="2" name="Wilfried Falb" initials="WF" lastIdx="1" clrIdx="1">
    <p:extLst>
      <p:ext uri="{19B8F6BF-5375-455C-9EA6-DF929625EA0E}">
        <p15:presenceInfo xmlns:p15="http://schemas.microsoft.com/office/powerpoint/2012/main" userId="S::Wilfried.Falb@axxiome.com::fc549f53-9c53-41f8-8b6a-aac7f42c1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663"/>
    <a:srgbClr val="FFFFFF"/>
    <a:srgbClr val="E23620"/>
    <a:srgbClr val="FFC700"/>
    <a:srgbClr val="000000"/>
    <a:srgbClr val="68ACE5"/>
    <a:srgbClr val="666666"/>
    <a:srgbClr val="FFC000"/>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1" autoAdjust="0"/>
    <p:restoredTop sz="94660"/>
  </p:normalViewPr>
  <p:slideViewPr>
    <p:cSldViewPr snapToGrid="0">
      <p:cViewPr varScale="1">
        <p:scale>
          <a:sx n="108" d="100"/>
          <a:sy n="108" d="100"/>
        </p:scale>
        <p:origin x="126" y="234"/>
      </p:cViewPr>
      <p:guideLst/>
    </p:cSldViewPr>
  </p:slideViewPr>
  <p:notesTextViewPr>
    <p:cViewPr>
      <p:scale>
        <a:sx n="1" d="1"/>
        <a:sy n="1" d="1"/>
      </p:scale>
      <p:origin x="0" y="0"/>
    </p:cViewPr>
  </p:notesTextViewPr>
  <p:notesViewPr>
    <p:cSldViewPr snapToGrid="0" showGuides="1">
      <p:cViewPr varScale="1">
        <p:scale>
          <a:sx n="84" d="100"/>
          <a:sy n="84" d="100"/>
        </p:scale>
        <p:origin x="39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604CAF-C4EB-4438-A1CC-11CF9F608D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D55E03-F2C3-442D-9FE5-DB2AF6A772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6E4E66-CAC1-4772-BD12-DC54C351B45F}" type="datetimeFigureOut">
              <a:rPr lang="en-US" smtClean="0"/>
              <a:t>9/30/2019</a:t>
            </a:fld>
            <a:endParaRPr lang="en-US"/>
          </a:p>
        </p:txBody>
      </p:sp>
      <p:sp>
        <p:nvSpPr>
          <p:cNvPr id="4" name="Footer Placeholder 3">
            <a:extLst>
              <a:ext uri="{FF2B5EF4-FFF2-40B4-BE49-F238E27FC236}">
                <a16:creationId xmlns:a16="http://schemas.microsoft.com/office/drawing/2014/main" id="{EDAE3F43-7D55-41FE-A734-176D87A97A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F109D2-4061-42C6-93FA-E6A01FAEC8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E0EBE9-F8BF-4A4C-A59D-FB0530C75D73}" type="slidenum">
              <a:rPr lang="en-US" smtClean="0"/>
              <a:t>‹Nr.›</a:t>
            </a:fld>
            <a:endParaRPr lang="en-US"/>
          </a:p>
        </p:txBody>
      </p:sp>
    </p:spTree>
    <p:extLst>
      <p:ext uri="{BB962C8B-B14F-4D97-AF65-F5344CB8AC3E}">
        <p14:creationId xmlns:p14="http://schemas.microsoft.com/office/powerpoint/2010/main" val="6765323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EC08F-BA6F-46CA-B4D1-AD657B6166FE}"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01F9C-51C2-4754-9F07-0574C2B151B1}" type="slidenum">
              <a:rPr lang="en-US" smtClean="0"/>
              <a:t>‹Nr.›</a:t>
            </a:fld>
            <a:endParaRPr lang="en-US"/>
          </a:p>
        </p:txBody>
      </p:sp>
    </p:spTree>
    <p:extLst>
      <p:ext uri="{BB962C8B-B14F-4D97-AF65-F5344CB8AC3E}">
        <p14:creationId xmlns:p14="http://schemas.microsoft.com/office/powerpoint/2010/main" val="8032355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pl.linkedin.com/company/axxiomegroup" TargetMode="External"/><Relationship Id="rId2" Type="http://schemas.openxmlformats.org/officeDocument/2006/relationships/image" Target="../media/image11.jpe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hyperlink" Target="https://twitter.com/axxiome"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EB691-1CFB-4C40-846E-9B6A4AE359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7714" y="0"/>
            <a:ext cx="8164286" cy="6858000"/>
          </a:xfrm>
          <a:prstGeom prst="rect">
            <a:avLst/>
          </a:prstGeom>
        </p:spPr>
      </p:pic>
      <p:sp>
        <p:nvSpPr>
          <p:cNvPr id="2" name="Title 1">
            <a:extLst>
              <a:ext uri="{FF2B5EF4-FFF2-40B4-BE49-F238E27FC236}">
                <a16:creationId xmlns:a16="http://schemas.microsoft.com/office/drawing/2014/main" id="{10BD0301-0830-4776-B96F-16B31C81F2C2}"/>
              </a:ext>
            </a:extLst>
          </p:cNvPr>
          <p:cNvSpPr>
            <a:spLocks noGrp="1"/>
          </p:cNvSpPr>
          <p:nvPr>
            <p:ph type="ctrTitle" hasCustomPrompt="1"/>
          </p:nvPr>
        </p:nvSpPr>
        <p:spPr>
          <a:xfrm>
            <a:off x="658813" y="2610770"/>
            <a:ext cx="5437187" cy="1389122"/>
          </a:xfrm>
        </p:spPr>
        <p:txBody>
          <a:bodyPr lIns="0" anchor="b"/>
          <a:lstStyle>
            <a:lvl1pPr algn="l">
              <a:defRPr sz="4400"/>
            </a:lvl1pPr>
          </a:lstStyle>
          <a:p>
            <a:r>
              <a:rPr lang="pl-PL" dirty="0"/>
              <a:t>TITLE LINE</a:t>
            </a:r>
            <a:endParaRPr lang="en-US" dirty="0"/>
          </a:p>
        </p:txBody>
      </p:sp>
      <p:sp>
        <p:nvSpPr>
          <p:cNvPr id="8" name="Text Placeholder 2">
            <a:extLst>
              <a:ext uri="{FF2B5EF4-FFF2-40B4-BE49-F238E27FC236}">
                <a16:creationId xmlns:a16="http://schemas.microsoft.com/office/drawing/2014/main" id="{5A39DD33-210A-43BA-A89F-D22A16B75198}"/>
              </a:ext>
            </a:extLst>
          </p:cNvPr>
          <p:cNvSpPr>
            <a:spLocks noGrp="1"/>
          </p:cNvSpPr>
          <p:nvPr>
            <p:ph type="body" idx="13" hasCustomPrompt="1"/>
          </p:nvPr>
        </p:nvSpPr>
        <p:spPr>
          <a:xfrm>
            <a:off x="658816" y="4340708"/>
            <a:ext cx="4538659" cy="870250"/>
          </a:xfrm>
        </p:spPr>
        <p:txBody>
          <a:bodyPr lIns="0">
            <a:noAutofit/>
          </a:bodyPr>
          <a:lstStyle>
            <a:lvl1pPr marL="0" indent="0">
              <a:buNone/>
              <a:defRPr sz="24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SUBTITLE LINE</a:t>
            </a:r>
            <a:endParaRPr lang="en-US" dirty="0"/>
          </a:p>
        </p:txBody>
      </p:sp>
      <p:pic>
        <p:nvPicPr>
          <p:cNvPr id="14" name="Picture 13" descr="A picture containing animal, mollusk&#10;&#10;Description automatically generated">
            <a:extLst>
              <a:ext uri="{FF2B5EF4-FFF2-40B4-BE49-F238E27FC236}">
                <a16:creationId xmlns:a16="http://schemas.microsoft.com/office/drawing/2014/main" id="{99E2F472-44AB-4A98-A029-DABD87C20E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012" y="957193"/>
            <a:ext cx="2820692" cy="605745"/>
          </a:xfrm>
          <a:prstGeom prst="rect">
            <a:avLst/>
          </a:prstGeom>
        </p:spPr>
      </p:pic>
      <p:sp>
        <p:nvSpPr>
          <p:cNvPr id="16" name="Text Placeholder 15">
            <a:extLst>
              <a:ext uri="{FF2B5EF4-FFF2-40B4-BE49-F238E27FC236}">
                <a16:creationId xmlns:a16="http://schemas.microsoft.com/office/drawing/2014/main" id="{C27C9A7C-C346-49F7-99F4-57D548A03A63}"/>
              </a:ext>
            </a:extLst>
          </p:cNvPr>
          <p:cNvSpPr>
            <a:spLocks noGrp="1"/>
          </p:cNvSpPr>
          <p:nvPr>
            <p:ph type="body" sz="quarter" idx="14" hasCustomPrompt="1"/>
          </p:nvPr>
        </p:nvSpPr>
        <p:spPr>
          <a:xfrm>
            <a:off x="658813" y="6022553"/>
            <a:ext cx="3455987" cy="359197"/>
          </a:xfrm>
        </p:spPr>
        <p:txBody>
          <a:bodyPr lIns="0" tIns="0" rIns="0" bIns="0" anchor="b">
            <a:normAutofit/>
          </a:bodyPr>
          <a:lstStyle>
            <a:lvl1pPr marL="0" indent="0">
              <a:spcBef>
                <a:spcPts val="0"/>
              </a:spcBef>
              <a:buNone/>
              <a:defRPr sz="1800" b="0">
                <a:solidFill>
                  <a:srgbClr val="666666"/>
                </a:solidFill>
              </a:defRPr>
            </a:lvl1pPr>
            <a:lvl2pPr marL="3556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City, </a:t>
            </a:r>
            <a:r>
              <a:rPr lang="pl-PL" dirty="0" err="1"/>
              <a:t>date</a:t>
            </a:r>
            <a:endParaRPr lang="en-US" dirty="0"/>
          </a:p>
        </p:txBody>
      </p:sp>
      <p:cxnSp>
        <p:nvCxnSpPr>
          <p:cNvPr id="13" name="Straight Connector 12">
            <a:extLst>
              <a:ext uri="{FF2B5EF4-FFF2-40B4-BE49-F238E27FC236}">
                <a16:creationId xmlns:a16="http://schemas.microsoft.com/office/drawing/2014/main" id="{E5207280-83A6-41C7-8A69-2D5A5D9A2139}"/>
              </a:ext>
            </a:extLst>
          </p:cNvPr>
          <p:cNvCxnSpPr>
            <a:cxnSpLocks/>
          </p:cNvCxnSpPr>
          <p:nvPr userDrawn="1"/>
        </p:nvCxnSpPr>
        <p:spPr>
          <a:xfrm>
            <a:off x="658813" y="4190102"/>
            <a:ext cx="4065782" cy="0"/>
          </a:xfrm>
          <a:prstGeom prst="line">
            <a:avLst/>
          </a:prstGeom>
          <a:ln w="57150">
            <a:solidFill>
              <a:srgbClr val="68ACE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BF2F0AC-6210-499D-8B81-FC588A727E85}"/>
              </a:ext>
            </a:extLst>
          </p:cNvPr>
          <p:cNvCxnSpPr>
            <a:cxnSpLocks/>
          </p:cNvCxnSpPr>
          <p:nvPr userDrawn="1"/>
        </p:nvCxnSpPr>
        <p:spPr>
          <a:xfrm flipH="1">
            <a:off x="3956329" y="-55266"/>
            <a:ext cx="4357166" cy="6968532"/>
          </a:xfrm>
          <a:prstGeom prst="line">
            <a:avLst/>
          </a:prstGeom>
          <a:ln w="57150">
            <a:gradFill>
              <a:gsLst>
                <a:gs pos="0">
                  <a:srgbClr val="E23620"/>
                </a:gs>
                <a:gs pos="45000">
                  <a:srgbClr val="FFC000"/>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841504"/>
      </p:ext>
    </p:extLst>
  </p:cSld>
  <p:clrMapOvr>
    <a:masterClrMapping/>
  </p:clrMapOvr>
  <p:hf sldNum="0" hdr="0" ftr="0" dt="0"/>
  <p:extLst>
    <p:ext uri="{DCECCB84-F9BA-43D5-87BE-67443E8EF086}">
      <p15:sldGuideLst xmlns:p15="http://schemas.microsoft.com/office/powerpoint/2012/main">
        <p15:guide id="1" pos="415">
          <p15:clr>
            <a:srgbClr val="FBAE40"/>
          </p15:clr>
        </p15:guide>
        <p15:guide id="2" pos="726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Bar Lef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94BE84-221B-44F7-B34A-4ADD9E7AEB29}"/>
              </a:ext>
            </a:extLst>
          </p:cNvPr>
          <p:cNvPicPr>
            <a:picLocks noChangeAspect="1"/>
          </p:cNvPicPr>
          <p:nvPr userDrawn="1"/>
        </p:nvPicPr>
        <p:blipFill>
          <a:blip r:embed="rId2"/>
          <a:stretch>
            <a:fillRect/>
          </a:stretch>
        </p:blipFill>
        <p:spPr>
          <a:xfrm>
            <a:off x="0" y="0"/>
            <a:ext cx="640080" cy="6858000"/>
          </a:xfrm>
          <a:prstGeom prst="rect">
            <a:avLst/>
          </a:prstGeom>
        </p:spPr>
      </p:pic>
      <p:cxnSp>
        <p:nvCxnSpPr>
          <p:cNvPr id="20" name="Straight Connector 19">
            <a:extLst>
              <a:ext uri="{FF2B5EF4-FFF2-40B4-BE49-F238E27FC236}">
                <a16:creationId xmlns:a16="http://schemas.microsoft.com/office/drawing/2014/main" id="{AD217F16-681D-415B-92BB-B423324B0644}"/>
              </a:ext>
            </a:extLst>
          </p:cNvPr>
          <p:cNvCxnSpPr>
            <a:cxnSpLocks/>
          </p:cNvCxnSpPr>
          <p:nvPr userDrawn="1"/>
        </p:nvCxnSpPr>
        <p:spPr>
          <a:xfrm flipH="1">
            <a:off x="638164" y="-27000"/>
            <a:ext cx="0" cy="6912000"/>
          </a:xfrm>
          <a:prstGeom prst="line">
            <a:avLst/>
          </a:prstGeom>
          <a:ln w="57150">
            <a:gradFill>
              <a:gsLst>
                <a:gs pos="0">
                  <a:srgbClr val="FFC000"/>
                </a:gs>
                <a:gs pos="100000">
                  <a:srgbClr val="E23620"/>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071156-BB8B-4882-80DA-942DDB9E7F2C}"/>
              </a:ext>
            </a:extLst>
          </p:cNvPr>
          <p:cNvSpPr>
            <a:spLocks noGrp="1"/>
          </p:cNvSpPr>
          <p:nvPr userDrawn="1">
            <p:ph sz="half" idx="1" hasCustomPrompt="1"/>
          </p:nvPr>
        </p:nvSpPr>
        <p:spPr>
          <a:xfrm>
            <a:off x="746272" y="1089025"/>
            <a:ext cx="5580000" cy="5435600"/>
          </a:xfrm>
        </p:spPr>
        <p:txBody>
          <a:bodyPr/>
          <a:lstStyle>
            <a:lvl1pPr>
              <a:defRPr/>
            </a:lvl1p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C7B1C30-94F3-4F05-9C1A-73A24B437E63}"/>
              </a:ext>
            </a:extLst>
          </p:cNvPr>
          <p:cNvSpPr>
            <a:spLocks noGrp="1"/>
          </p:cNvSpPr>
          <p:nvPr userDrawn="1">
            <p:ph sz="half" idx="2" hasCustomPrompt="1"/>
          </p:nvPr>
        </p:nvSpPr>
        <p:spPr>
          <a:xfrm>
            <a:off x="6421210" y="1089025"/>
            <a:ext cx="5580000" cy="5435600"/>
          </a:xfrm>
        </p:spPr>
        <p:txBody>
          <a:bodyPr/>
          <a:lstStyle>
            <a:lvl1pPr>
              <a:defRPr/>
            </a:lvl1p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A9496B1C-6CAB-4E82-86B9-1E70360A354C}"/>
              </a:ext>
            </a:extLst>
          </p:cNvPr>
          <p:cNvSpPr>
            <a:spLocks noGrp="1"/>
          </p:cNvSpPr>
          <p:nvPr userDrawn="1">
            <p:ph type="title" hasCustomPrompt="1"/>
          </p:nvPr>
        </p:nvSpPr>
        <p:spPr>
          <a:xfrm>
            <a:off x="638153" y="188913"/>
            <a:ext cx="11361756" cy="468312"/>
          </a:xfrm>
        </p:spPr>
        <p:txBody>
          <a:bodyPr/>
          <a:lstStyle>
            <a:lvl1pPr algn="ctr">
              <a:defRPr/>
            </a:lvl1pPr>
          </a:lstStyle>
          <a:p>
            <a:r>
              <a:rPr lang="pl-PL" dirty="0"/>
              <a:t>TITLE LINE</a:t>
            </a:r>
            <a:endParaRPr lang="en-US" dirty="0"/>
          </a:p>
        </p:txBody>
      </p:sp>
    </p:spTree>
    <p:extLst>
      <p:ext uri="{BB962C8B-B14F-4D97-AF65-F5344CB8AC3E}">
        <p14:creationId xmlns:p14="http://schemas.microsoft.com/office/powerpoint/2010/main" val="357803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Right ">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8F09035-7306-408B-AEF4-5377C35D997C}"/>
              </a:ext>
            </a:extLst>
          </p:cNvPr>
          <p:cNvSpPr>
            <a:spLocks noGrp="1"/>
          </p:cNvSpPr>
          <p:nvPr>
            <p:ph type="body" sz="quarter" idx="13" hasCustomPrompt="1"/>
          </p:nvPr>
        </p:nvSpPr>
        <p:spPr>
          <a:xfrm>
            <a:off x="4361936" y="188913"/>
            <a:ext cx="7637978" cy="6372225"/>
          </a:xfrm>
        </p:spPr>
        <p:txBody>
          <a:bodyPr>
            <a:normAutofit/>
          </a:bodyPr>
          <a:lstStyle>
            <a:lvl1pPr>
              <a:defRPr sz="2000" b="1"/>
            </a:lvl1pPr>
            <a:lvl2pPr>
              <a:defRPr sz="1800"/>
            </a:lvl2pPr>
            <a:lvl3pPr>
              <a:defRPr sz="1600"/>
            </a:lvl3pPr>
            <a:lvl4pPr>
              <a:defRPr sz="1600"/>
            </a:lvl4pPr>
            <a:lvl5pPr>
              <a:defRPr sz="1600"/>
            </a:lvl5p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rowded city street&#10;&#10;Description automatically generated">
            <a:extLst>
              <a:ext uri="{FF2B5EF4-FFF2-40B4-BE49-F238E27FC236}">
                <a16:creationId xmlns:a16="http://schemas.microsoft.com/office/drawing/2014/main" id="{C692DEFF-4D4B-4F11-9724-9EE2898FC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959996" cy="6858000"/>
          </a:xfrm>
          <a:prstGeom prst="rect">
            <a:avLst/>
          </a:prstGeom>
        </p:spPr>
      </p:pic>
      <p:sp>
        <p:nvSpPr>
          <p:cNvPr id="8" name="Rectangle 7">
            <a:extLst>
              <a:ext uri="{FF2B5EF4-FFF2-40B4-BE49-F238E27FC236}">
                <a16:creationId xmlns:a16="http://schemas.microsoft.com/office/drawing/2014/main" id="{63E60EC0-9034-471E-9CC0-9672E9516880}"/>
              </a:ext>
            </a:extLst>
          </p:cNvPr>
          <p:cNvSpPr/>
          <p:nvPr userDrawn="1"/>
        </p:nvSpPr>
        <p:spPr>
          <a:xfrm>
            <a:off x="10429" y="0"/>
            <a:ext cx="3960000" cy="6858000"/>
          </a:xfrm>
          <a:prstGeom prst="rect">
            <a:avLst/>
          </a:prstGeom>
          <a:gradFill flip="none" rotWithShape="1">
            <a:gsLst>
              <a:gs pos="100000">
                <a:srgbClr val="002663">
                  <a:alpha val="70000"/>
                </a:srgbClr>
              </a:gs>
              <a:gs pos="0">
                <a:srgbClr val="68ACE5">
                  <a:alpha val="7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cxnSp>
        <p:nvCxnSpPr>
          <p:cNvPr id="10" name="Straight Connector 9">
            <a:extLst>
              <a:ext uri="{FF2B5EF4-FFF2-40B4-BE49-F238E27FC236}">
                <a16:creationId xmlns:a16="http://schemas.microsoft.com/office/drawing/2014/main" id="{DC0D7968-6A9B-46CD-AD0F-8EE28E2AE36E}"/>
              </a:ext>
            </a:extLst>
          </p:cNvPr>
          <p:cNvCxnSpPr>
            <a:cxnSpLocks/>
          </p:cNvCxnSpPr>
          <p:nvPr userDrawn="1"/>
        </p:nvCxnSpPr>
        <p:spPr>
          <a:xfrm>
            <a:off x="3965212" y="-26222"/>
            <a:ext cx="0" cy="6892931"/>
          </a:xfrm>
          <a:prstGeom prst="line">
            <a:avLst/>
          </a:prstGeom>
          <a:ln w="57150">
            <a:gradFill>
              <a:gsLst>
                <a:gs pos="0">
                  <a:srgbClr val="FFC000"/>
                </a:gs>
                <a:gs pos="100000">
                  <a:srgbClr val="E23620"/>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656D4D-6173-4643-90F5-5B584EF1A5FA}"/>
              </a:ext>
            </a:extLst>
          </p:cNvPr>
          <p:cNvSpPr>
            <a:spLocks noGrp="1"/>
          </p:cNvSpPr>
          <p:nvPr>
            <p:ph type="title" hasCustomPrompt="1"/>
          </p:nvPr>
        </p:nvSpPr>
        <p:spPr>
          <a:xfrm>
            <a:off x="26084" y="2349501"/>
            <a:ext cx="3954774" cy="1079500"/>
          </a:xfrm>
        </p:spPr>
        <p:txBody>
          <a:bodyPr anchor="b"/>
          <a:lstStyle>
            <a:lvl1pPr algn="ctr">
              <a:defRPr sz="3200">
                <a:solidFill>
                  <a:srgbClr val="FFFFFF"/>
                </a:solidFill>
              </a:defRPr>
            </a:lvl1pPr>
          </a:lstStyle>
          <a:p>
            <a:r>
              <a:rPr lang="pl-PL" dirty="0"/>
              <a:t>TITLE LINE</a:t>
            </a:r>
            <a:endParaRPr lang="en-US" dirty="0"/>
          </a:p>
        </p:txBody>
      </p:sp>
      <p:sp>
        <p:nvSpPr>
          <p:cNvPr id="11" name="Text Placeholder 10">
            <a:extLst>
              <a:ext uri="{FF2B5EF4-FFF2-40B4-BE49-F238E27FC236}">
                <a16:creationId xmlns:a16="http://schemas.microsoft.com/office/drawing/2014/main" id="{7367707F-A9EE-47C4-8E7E-2FB33B899A86}"/>
              </a:ext>
            </a:extLst>
          </p:cNvPr>
          <p:cNvSpPr>
            <a:spLocks noGrp="1"/>
          </p:cNvSpPr>
          <p:nvPr>
            <p:ph type="body" sz="quarter" idx="14" hasCustomPrompt="1"/>
          </p:nvPr>
        </p:nvSpPr>
        <p:spPr>
          <a:xfrm>
            <a:off x="26084" y="3429000"/>
            <a:ext cx="3954774" cy="1079500"/>
          </a:xfrm>
        </p:spPr>
        <p:txBody>
          <a:bodyPr/>
          <a:lstStyle>
            <a:lvl1pPr algn="ctr">
              <a:defRPr b="1">
                <a:solidFill>
                  <a:srgbClr val="FFC000"/>
                </a:solidFill>
              </a:defRPr>
            </a:lvl1pPr>
          </a:lstStyle>
          <a:p>
            <a:pPr lvl="0"/>
            <a:r>
              <a:rPr lang="pl-PL" dirty="0"/>
              <a:t>2ND TITLE LINE</a:t>
            </a:r>
            <a:endParaRPr lang="en-US" dirty="0"/>
          </a:p>
        </p:txBody>
      </p:sp>
    </p:spTree>
    <p:extLst>
      <p:ext uri="{BB962C8B-B14F-4D97-AF65-F5344CB8AC3E}">
        <p14:creationId xmlns:p14="http://schemas.microsoft.com/office/powerpoint/2010/main" val="309870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two lines) Plai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D27001F-20CA-48B5-9E86-414601E386FC}"/>
              </a:ext>
            </a:extLst>
          </p:cNvPr>
          <p:cNvCxnSpPr>
            <a:cxnSpLocks/>
          </p:cNvCxnSpPr>
          <p:nvPr userDrawn="1"/>
        </p:nvCxnSpPr>
        <p:spPr>
          <a:xfrm flipH="1">
            <a:off x="-12010" y="1389818"/>
            <a:ext cx="12204000" cy="0"/>
          </a:xfrm>
          <a:prstGeom prst="line">
            <a:avLst/>
          </a:prstGeom>
          <a:ln w="57150">
            <a:gradFill flip="none" rotWithShape="1">
              <a:gsLst>
                <a:gs pos="0">
                  <a:srgbClr val="FFC000"/>
                </a:gs>
                <a:gs pos="100000">
                  <a:srgbClr val="E2362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4D6F03D-0237-457A-9181-0B28CDE325FD}"/>
              </a:ext>
            </a:extLst>
          </p:cNvPr>
          <p:cNvSpPr>
            <a:spLocks noGrp="1"/>
          </p:cNvSpPr>
          <p:nvPr>
            <p:ph type="title" hasCustomPrompt="1"/>
          </p:nvPr>
        </p:nvSpPr>
        <p:spPr>
          <a:xfrm>
            <a:off x="192087" y="188913"/>
            <a:ext cx="11807826" cy="468312"/>
          </a:xfrm>
        </p:spPr>
        <p:txBody>
          <a:bodyPr/>
          <a:lstStyle>
            <a:lvl1pPr>
              <a:defRPr>
                <a:solidFill>
                  <a:schemeClr val="bg1"/>
                </a:solidFill>
              </a:defRPr>
            </a:lvl1pPr>
          </a:lstStyle>
          <a:p>
            <a:r>
              <a:rPr lang="pl-PL" dirty="0"/>
              <a:t>TITLE LINE</a:t>
            </a:r>
            <a:endParaRPr lang="en-US" dirty="0"/>
          </a:p>
        </p:txBody>
      </p:sp>
      <p:sp>
        <p:nvSpPr>
          <p:cNvPr id="4" name="Text Placeholder 3">
            <a:extLst>
              <a:ext uri="{FF2B5EF4-FFF2-40B4-BE49-F238E27FC236}">
                <a16:creationId xmlns:a16="http://schemas.microsoft.com/office/drawing/2014/main" id="{13639FD4-72F4-4CE0-A2D3-1D4AECAC3745}"/>
              </a:ext>
            </a:extLst>
          </p:cNvPr>
          <p:cNvSpPr>
            <a:spLocks noGrp="1"/>
          </p:cNvSpPr>
          <p:nvPr>
            <p:ph type="body" sz="quarter" idx="13" hasCustomPrompt="1"/>
          </p:nvPr>
        </p:nvSpPr>
        <p:spPr>
          <a:xfrm>
            <a:off x="192088" y="752475"/>
            <a:ext cx="11807825" cy="431800"/>
          </a:xfrm>
        </p:spPr>
        <p:txBody>
          <a:bodyPr anchor="b"/>
          <a:lstStyle>
            <a:lvl1pPr algn="ctr">
              <a:defRPr b="1">
                <a:solidFill>
                  <a:srgbClr val="FFC000"/>
                </a:solidFill>
              </a:defRPr>
            </a:lvl1pPr>
          </a:lstStyle>
          <a:p>
            <a:pPr lvl="0"/>
            <a:r>
              <a:rPr lang="pl-PL" dirty="0"/>
              <a:t>2ND TITLE LINE</a:t>
            </a:r>
            <a:endParaRPr lang="en-US" dirty="0"/>
          </a:p>
        </p:txBody>
      </p:sp>
    </p:spTree>
    <p:extLst>
      <p:ext uri="{BB962C8B-B14F-4D97-AF65-F5344CB8AC3E}">
        <p14:creationId xmlns:p14="http://schemas.microsoft.com/office/powerpoint/2010/main" val="735511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Title (two lines) Plain II">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D27001F-20CA-48B5-9E86-414601E386FC}"/>
              </a:ext>
            </a:extLst>
          </p:cNvPr>
          <p:cNvCxnSpPr>
            <a:cxnSpLocks/>
          </p:cNvCxnSpPr>
          <p:nvPr userDrawn="1"/>
        </p:nvCxnSpPr>
        <p:spPr>
          <a:xfrm flipH="1">
            <a:off x="-12000" y="2349500"/>
            <a:ext cx="12204000" cy="0"/>
          </a:xfrm>
          <a:prstGeom prst="line">
            <a:avLst/>
          </a:prstGeom>
          <a:ln w="57150">
            <a:gradFill flip="none" rotWithShape="1">
              <a:gsLst>
                <a:gs pos="0">
                  <a:srgbClr val="FFC000"/>
                </a:gs>
                <a:gs pos="100000">
                  <a:srgbClr val="E2362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4D6F03D-0237-457A-9181-0B28CDE325FD}"/>
              </a:ext>
            </a:extLst>
          </p:cNvPr>
          <p:cNvSpPr>
            <a:spLocks noGrp="1"/>
          </p:cNvSpPr>
          <p:nvPr>
            <p:ph type="title" hasCustomPrompt="1"/>
          </p:nvPr>
        </p:nvSpPr>
        <p:spPr>
          <a:xfrm>
            <a:off x="192087" y="967126"/>
            <a:ext cx="11807826" cy="468312"/>
          </a:xfrm>
        </p:spPr>
        <p:txBody>
          <a:bodyPr/>
          <a:lstStyle>
            <a:lvl1pPr>
              <a:defRPr>
                <a:solidFill>
                  <a:schemeClr val="tx1"/>
                </a:solidFill>
              </a:defRPr>
            </a:lvl1pPr>
          </a:lstStyle>
          <a:p>
            <a:r>
              <a:rPr lang="pl-PL" dirty="0"/>
              <a:t>TITLE LINE</a:t>
            </a:r>
            <a:endParaRPr lang="en-US" dirty="0"/>
          </a:p>
        </p:txBody>
      </p:sp>
      <p:sp>
        <p:nvSpPr>
          <p:cNvPr id="4" name="Text Placeholder 3">
            <a:extLst>
              <a:ext uri="{FF2B5EF4-FFF2-40B4-BE49-F238E27FC236}">
                <a16:creationId xmlns:a16="http://schemas.microsoft.com/office/drawing/2014/main" id="{13639FD4-72F4-4CE0-A2D3-1D4AECAC3745}"/>
              </a:ext>
            </a:extLst>
          </p:cNvPr>
          <p:cNvSpPr>
            <a:spLocks noGrp="1"/>
          </p:cNvSpPr>
          <p:nvPr>
            <p:ph type="body" sz="quarter" idx="13" hasCustomPrompt="1"/>
          </p:nvPr>
        </p:nvSpPr>
        <p:spPr>
          <a:xfrm>
            <a:off x="192088" y="1530688"/>
            <a:ext cx="11807825" cy="431800"/>
          </a:xfrm>
        </p:spPr>
        <p:txBody>
          <a:bodyPr anchor="b"/>
          <a:lstStyle>
            <a:lvl1pPr algn="ctr">
              <a:defRPr b="1">
                <a:solidFill>
                  <a:srgbClr val="FFC000"/>
                </a:solidFill>
              </a:defRPr>
            </a:lvl1pPr>
          </a:lstStyle>
          <a:p>
            <a:pPr lvl="0"/>
            <a:r>
              <a:rPr lang="pl-PL" dirty="0"/>
              <a:t>2ND TITLE LINE</a:t>
            </a:r>
            <a:endParaRPr lang="en-US" dirty="0"/>
          </a:p>
        </p:txBody>
      </p:sp>
    </p:spTree>
    <p:extLst>
      <p:ext uri="{BB962C8B-B14F-4D97-AF65-F5344CB8AC3E}">
        <p14:creationId xmlns:p14="http://schemas.microsoft.com/office/powerpoint/2010/main" val="14003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Right Plai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8F09035-7306-408B-AEF4-5377C35D997C}"/>
              </a:ext>
            </a:extLst>
          </p:cNvPr>
          <p:cNvSpPr>
            <a:spLocks noGrp="1"/>
          </p:cNvSpPr>
          <p:nvPr>
            <p:ph type="body" sz="quarter" idx="13" hasCustomPrompt="1"/>
          </p:nvPr>
        </p:nvSpPr>
        <p:spPr>
          <a:xfrm>
            <a:off x="4361936" y="188913"/>
            <a:ext cx="7637978" cy="6372225"/>
          </a:xfrm>
        </p:spPr>
        <p:txBody>
          <a:bodyPr>
            <a:normAutofit/>
          </a:bodyPr>
          <a:lstStyle>
            <a:lvl1pPr>
              <a:defRPr sz="2000" b="1"/>
            </a:lvl1pPr>
            <a:lvl2pPr>
              <a:defRPr sz="1800"/>
            </a:lvl2pPr>
            <a:lvl3pPr>
              <a:defRPr sz="1600"/>
            </a:lvl3pPr>
            <a:lvl4pPr>
              <a:defRPr sz="1600"/>
            </a:lvl4pPr>
            <a:lvl5pPr>
              <a:defRPr sz="1600"/>
            </a:lvl5p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a:extLst>
              <a:ext uri="{FF2B5EF4-FFF2-40B4-BE49-F238E27FC236}">
                <a16:creationId xmlns:a16="http://schemas.microsoft.com/office/drawing/2014/main" id="{DC0D7968-6A9B-46CD-AD0F-8EE28E2AE36E}"/>
              </a:ext>
            </a:extLst>
          </p:cNvPr>
          <p:cNvCxnSpPr>
            <a:cxnSpLocks/>
          </p:cNvCxnSpPr>
          <p:nvPr userDrawn="1"/>
        </p:nvCxnSpPr>
        <p:spPr>
          <a:xfrm>
            <a:off x="3965212" y="-26222"/>
            <a:ext cx="0" cy="6892931"/>
          </a:xfrm>
          <a:prstGeom prst="line">
            <a:avLst/>
          </a:prstGeom>
          <a:ln w="57150">
            <a:gradFill>
              <a:gsLst>
                <a:gs pos="0">
                  <a:srgbClr val="FFC000"/>
                </a:gs>
                <a:gs pos="100000">
                  <a:srgbClr val="E23620"/>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656D4D-6173-4643-90F5-5B584EF1A5FA}"/>
              </a:ext>
            </a:extLst>
          </p:cNvPr>
          <p:cNvSpPr>
            <a:spLocks noGrp="1"/>
          </p:cNvSpPr>
          <p:nvPr>
            <p:ph type="title" hasCustomPrompt="1"/>
          </p:nvPr>
        </p:nvSpPr>
        <p:spPr>
          <a:xfrm>
            <a:off x="26084" y="2349501"/>
            <a:ext cx="3954774" cy="1079500"/>
          </a:xfrm>
        </p:spPr>
        <p:txBody>
          <a:bodyPr anchor="b"/>
          <a:lstStyle>
            <a:lvl1pPr algn="ctr">
              <a:defRPr sz="3200">
                <a:solidFill>
                  <a:srgbClr val="002663"/>
                </a:solidFill>
              </a:defRPr>
            </a:lvl1pPr>
          </a:lstStyle>
          <a:p>
            <a:r>
              <a:rPr lang="pl-PL" dirty="0"/>
              <a:t>TITLE LINE</a:t>
            </a:r>
            <a:endParaRPr lang="en-US" dirty="0"/>
          </a:p>
        </p:txBody>
      </p:sp>
      <p:sp>
        <p:nvSpPr>
          <p:cNvPr id="11" name="Text Placeholder 10">
            <a:extLst>
              <a:ext uri="{FF2B5EF4-FFF2-40B4-BE49-F238E27FC236}">
                <a16:creationId xmlns:a16="http://schemas.microsoft.com/office/drawing/2014/main" id="{7367707F-A9EE-47C4-8E7E-2FB33B899A86}"/>
              </a:ext>
            </a:extLst>
          </p:cNvPr>
          <p:cNvSpPr>
            <a:spLocks noGrp="1"/>
          </p:cNvSpPr>
          <p:nvPr>
            <p:ph type="body" sz="quarter" idx="14" hasCustomPrompt="1"/>
          </p:nvPr>
        </p:nvSpPr>
        <p:spPr>
          <a:xfrm>
            <a:off x="26084" y="3429000"/>
            <a:ext cx="3954774" cy="1079500"/>
          </a:xfrm>
        </p:spPr>
        <p:txBody>
          <a:bodyPr/>
          <a:lstStyle>
            <a:lvl1pPr algn="ctr">
              <a:defRPr b="1">
                <a:solidFill>
                  <a:srgbClr val="FFC000"/>
                </a:solidFill>
              </a:defRPr>
            </a:lvl1pPr>
          </a:lstStyle>
          <a:p>
            <a:pPr lvl="0"/>
            <a:r>
              <a:rPr lang="pl-PL" dirty="0"/>
              <a:t>2ND TITLE LINE</a:t>
            </a:r>
            <a:endParaRPr lang="en-US" dirty="0"/>
          </a:p>
        </p:txBody>
      </p:sp>
    </p:spTree>
    <p:extLst>
      <p:ext uri="{BB962C8B-B14F-4D97-AF65-F5344CB8AC3E}">
        <p14:creationId xmlns:p14="http://schemas.microsoft.com/office/powerpoint/2010/main" val="1182967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6D4D-6173-4643-90F5-5B584EF1A5FA}"/>
              </a:ext>
            </a:extLst>
          </p:cNvPr>
          <p:cNvSpPr>
            <a:spLocks noGrp="1"/>
          </p:cNvSpPr>
          <p:nvPr>
            <p:ph type="title" hasCustomPrompt="1"/>
          </p:nvPr>
        </p:nvSpPr>
        <p:spPr>
          <a:xfrm>
            <a:off x="192088" y="200770"/>
            <a:ext cx="5809164" cy="456455"/>
          </a:xfrm>
        </p:spPr>
        <p:txBody>
          <a:bodyPr anchor="b"/>
          <a:lstStyle>
            <a:lvl1pPr algn="l">
              <a:defRPr sz="3200"/>
            </a:lvl1pPr>
          </a:lstStyle>
          <a:p>
            <a:r>
              <a:rPr lang="pl-PL" dirty="0"/>
              <a:t>TITLE LINE</a:t>
            </a:r>
            <a:endParaRPr lang="en-US" dirty="0"/>
          </a:p>
        </p:txBody>
      </p:sp>
      <p:sp>
        <p:nvSpPr>
          <p:cNvPr id="3" name="Picture Placeholder 2">
            <a:extLst>
              <a:ext uri="{FF2B5EF4-FFF2-40B4-BE49-F238E27FC236}">
                <a16:creationId xmlns:a16="http://schemas.microsoft.com/office/drawing/2014/main" id="{86C6E8B5-2DF0-4418-AF06-3894E6BF1C8E}"/>
              </a:ext>
            </a:extLst>
          </p:cNvPr>
          <p:cNvSpPr>
            <a:spLocks noGrp="1"/>
          </p:cNvSpPr>
          <p:nvPr>
            <p:ph type="pic" idx="1"/>
          </p:nvPr>
        </p:nvSpPr>
        <p:spPr>
          <a:xfrm>
            <a:off x="192088" y="1089025"/>
            <a:ext cx="5809168" cy="529272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ext Placeholder 8">
            <a:extLst>
              <a:ext uri="{FF2B5EF4-FFF2-40B4-BE49-F238E27FC236}">
                <a16:creationId xmlns:a16="http://schemas.microsoft.com/office/drawing/2014/main" id="{F8F09035-7306-408B-AEF4-5377C35D997C}"/>
              </a:ext>
            </a:extLst>
          </p:cNvPr>
          <p:cNvSpPr>
            <a:spLocks noGrp="1"/>
          </p:cNvSpPr>
          <p:nvPr>
            <p:ph type="body" sz="quarter" idx="13" hasCustomPrompt="1"/>
          </p:nvPr>
        </p:nvSpPr>
        <p:spPr>
          <a:xfrm>
            <a:off x="6190738" y="188913"/>
            <a:ext cx="5809175" cy="6192837"/>
          </a:xfrm>
        </p:spPr>
        <p:txBody>
          <a:bodyPr>
            <a:normAutofit/>
          </a:bodyPr>
          <a:lstStyle>
            <a:lvl1pPr>
              <a:defRPr sz="2000" b="1"/>
            </a:lvl1pPr>
            <a:lvl2pPr>
              <a:defRPr sz="1800"/>
            </a:lvl2pPr>
            <a:lvl3pPr>
              <a:defRPr sz="1600"/>
            </a:lvl3pPr>
            <a:lvl4pPr>
              <a:defRPr sz="1600"/>
            </a:lvl4pPr>
            <a:lvl5pPr>
              <a:defRPr sz="1600"/>
            </a:lvl5p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a:extLst>
              <a:ext uri="{FF2B5EF4-FFF2-40B4-BE49-F238E27FC236}">
                <a16:creationId xmlns:a16="http://schemas.microsoft.com/office/drawing/2014/main" id="{7367707F-A9EE-47C4-8E7E-2FB33B899A86}"/>
              </a:ext>
            </a:extLst>
          </p:cNvPr>
          <p:cNvSpPr>
            <a:spLocks noGrp="1"/>
          </p:cNvSpPr>
          <p:nvPr>
            <p:ph type="body" sz="quarter" idx="14" hasCustomPrompt="1"/>
          </p:nvPr>
        </p:nvSpPr>
        <p:spPr>
          <a:xfrm>
            <a:off x="192088" y="657225"/>
            <a:ext cx="5809158" cy="431800"/>
          </a:xfrm>
        </p:spPr>
        <p:txBody>
          <a:bodyPr/>
          <a:lstStyle>
            <a:lvl1pPr>
              <a:defRPr b="1">
                <a:solidFill>
                  <a:srgbClr val="68ACE5"/>
                </a:solidFill>
              </a:defRPr>
            </a:lvl1pPr>
          </a:lstStyle>
          <a:p>
            <a:pPr lvl="0"/>
            <a:r>
              <a:rPr lang="pl-PL" dirty="0"/>
              <a:t>2ND TITLE LINE</a:t>
            </a:r>
            <a:endParaRPr lang="en-US" dirty="0"/>
          </a:p>
        </p:txBody>
      </p:sp>
    </p:spTree>
    <p:extLst>
      <p:ext uri="{BB962C8B-B14F-4D97-AF65-F5344CB8AC3E}">
        <p14:creationId xmlns:p14="http://schemas.microsoft.com/office/powerpoint/2010/main" val="1126082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F878-56D9-443B-9F51-68873363CA2D}"/>
              </a:ext>
            </a:extLst>
          </p:cNvPr>
          <p:cNvSpPr>
            <a:spLocks noGrp="1"/>
          </p:cNvSpPr>
          <p:nvPr>
            <p:ph type="title" hasCustomPrompt="1"/>
          </p:nvPr>
        </p:nvSpPr>
        <p:spPr/>
        <p:txBody>
          <a:bodyPr/>
          <a:lstStyle>
            <a:lvl1pPr>
              <a:defRPr/>
            </a:lvl1pPr>
          </a:lstStyle>
          <a:p>
            <a:r>
              <a:rPr lang="pl-PL" dirty="0"/>
              <a:t>TITLE LINE</a:t>
            </a:r>
            <a:endParaRPr lang="en-GB" dirty="0"/>
          </a:p>
        </p:txBody>
      </p:sp>
    </p:spTree>
    <p:extLst>
      <p:ext uri="{BB962C8B-B14F-4D97-AF65-F5344CB8AC3E}">
        <p14:creationId xmlns:p14="http://schemas.microsoft.com/office/powerpoint/2010/main" val="3373391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D345-0555-4940-A9EE-758C8E7FB66E}"/>
              </a:ext>
            </a:extLst>
          </p:cNvPr>
          <p:cNvSpPr>
            <a:spLocks noGrp="1"/>
          </p:cNvSpPr>
          <p:nvPr>
            <p:ph type="title" hasCustomPrompt="1"/>
          </p:nvPr>
        </p:nvSpPr>
        <p:spPr>
          <a:xfrm>
            <a:off x="0" y="2349500"/>
            <a:ext cx="12192000" cy="2159000"/>
          </a:xfrm>
        </p:spPr>
        <p:txBody>
          <a:bodyPr/>
          <a:lstStyle>
            <a:lvl1pPr>
              <a:defRPr sz="4400"/>
            </a:lvl1pPr>
          </a:lstStyle>
          <a:p>
            <a:r>
              <a:rPr lang="pl-PL" dirty="0"/>
              <a:t>TITLE LINE</a:t>
            </a:r>
            <a:endParaRPr lang="en-GB" dirty="0"/>
          </a:p>
        </p:txBody>
      </p:sp>
    </p:spTree>
    <p:extLst>
      <p:ext uri="{BB962C8B-B14F-4D97-AF65-F5344CB8AC3E}">
        <p14:creationId xmlns:p14="http://schemas.microsoft.com/office/powerpoint/2010/main" val="1588915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Break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C80DE3C-88F1-4B78-A62F-2E6FA71D4120}"/>
              </a:ext>
            </a:extLst>
          </p:cNvPr>
          <p:cNvSpPr/>
          <p:nvPr userDrawn="1"/>
        </p:nvSpPr>
        <p:spPr>
          <a:xfrm>
            <a:off x="4808034" y="1089025"/>
            <a:ext cx="2575932" cy="2575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5A3710D7-6B4C-41AE-98CD-91D4C2F07EBD}"/>
              </a:ext>
            </a:extLst>
          </p:cNvPr>
          <p:cNvSpPr>
            <a:spLocks noGrp="1"/>
          </p:cNvSpPr>
          <p:nvPr>
            <p:ph type="title" hasCustomPrompt="1"/>
          </p:nvPr>
        </p:nvSpPr>
        <p:spPr>
          <a:xfrm>
            <a:off x="192088" y="4508500"/>
            <a:ext cx="11807826" cy="742848"/>
          </a:xfrm>
        </p:spPr>
        <p:txBody>
          <a:bodyPr/>
          <a:lstStyle>
            <a:lvl1pPr>
              <a:defRPr sz="4400"/>
            </a:lvl1pPr>
          </a:lstStyle>
          <a:p>
            <a:r>
              <a:rPr lang="pl-PL" dirty="0"/>
              <a:t>COFFEE BREAK</a:t>
            </a:r>
            <a:endParaRPr lang="en-GB" dirty="0"/>
          </a:p>
        </p:txBody>
      </p:sp>
      <p:sp>
        <p:nvSpPr>
          <p:cNvPr id="8" name="Text Placeholder 7">
            <a:extLst>
              <a:ext uri="{FF2B5EF4-FFF2-40B4-BE49-F238E27FC236}">
                <a16:creationId xmlns:a16="http://schemas.microsoft.com/office/drawing/2014/main" id="{A2B8388D-37EA-4D49-9A7C-11CB627195E4}"/>
              </a:ext>
            </a:extLst>
          </p:cNvPr>
          <p:cNvSpPr>
            <a:spLocks noGrp="1"/>
          </p:cNvSpPr>
          <p:nvPr>
            <p:ph type="body" sz="quarter" idx="10" hasCustomPrompt="1"/>
          </p:nvPr>
        </p:nvSpPr>
        <p:spPr>
          <a:xfrm>
            <a:off x="192088" y="5453063"/>
            <a:ext cx="11807825" cy="928687"/>
          </a:xfrm>
        </p:spPr>
        <p:txBody>
          <a:bodyPr anchor="ctr"/>
          <a:lstStyle>
            <a:lvl1pPr algn="ctr">
              <a:defRPr/>
            </a:lvl1pPr>
            <a:lvl2pPr algn="ctr">
              <a:defRPr/>
            </a:lvl2pPr>
            <a:lvl3pPr algn="ctr">
              <a:defRPr/>
            </a:lvl3pPr>
            <a:lvl4pPr algn="ctr">
              <a:defRPr/>
            </a:lvl4pPr>
            <a:lvl5pPr algn="ctr">
              <a:defRPr/>
            </a:lvl5p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64072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ADF2-7AD9-4CD3-997C-21D6BBE4EE41}"/>
              </a:ext>
            </a:extLst>
          </p:cNvPr>
          <p:cNvSpPr>
            <a:spLocks noGrp="1"/>
          </p:cNvSpPr>
          <p:nvPr>
            <p:ph type="title" hasCustomPrompt="1"/>
          </p:nvPr>
        </p:nvSpPr>
        <p:spPr>
          <a:xfrm>
            <a:off x="192087" y="188913"/>
            <a:ext cx="11807826" cy="468312"/>
          </a:xfrm>
        </p:spPr>
        <p:txBody>
          <a:bodyPr anchor="t"/>
          <a:lstStyle>
            <a:lvl1pPr>
              <a:defRPr/>
            </a:lvl1pPr>
          </a:lstStyle>
          <a:p>
            <a:r>
              <a:rPr lang="pl-PL" dirty="0"/>
              <a:t>TITLE LINE</a:t>
            </a:r>
            <a:endParaRPr lang="en-GB" dirty="0"/>
          </a:p>
        </p:txBody>
      </p:sp>
      <p:sp>
        <p:nvSpPr>
          <p:cNvPr id="8" name="Text Placeholder 3">
            <a:extLst>
              <a:ext uri="{FF2B5EF4-FFF2-40B4-BE49-F238E27FC236}">
                <a16:creationId xmlns:a16="http://schemas.microsoft.com/office/drawing/2014/main" id="{2D625BEE-FEDD-4A17-9E1B-6457755A279E}"/>
              </a:ext>
            </a:extLst>
          </p:cNvPr>
          <p:cNvSpPr>
            <a:spLocks noGrp="1"/>
          </p:cNvSpPr>
          <p:nvPr>
            <p:ph type="body" sz="quarter" idx="13" hasCustomPrompt="1"/>
          </p:nvPr>
        </p:nvSpPr>
        <p:spPr>
          <a:xfrm>
            <a:off x="192088" y="752475"/>
            <a:ext cx="11807825" cy="431800"/>
          </a:xfrm>
        </p:spPr>
        <p:txBody>
          <a:bodyPr anchor="b"/>
          <a:lstStyle>
            <a:lvl1pPr algn="ctr">
              <a:defRPr b="1">
                <a:solidFill>
                  <a:srgbClr val="FFC000"/>
                </a:solidFill>
              </a:defRPr>
            </a:lvl1pPr>
          </a:lstStyle>
          <a:p>
            <a:pPr lvl="0"/>
            <a:r>
              <a:rPr lang="pl-PL" dirty="0"/>
              <a:t>2ND TITLE LINE</a:t>
            </a:r>
            <a:endParaRPr lang="en-US" dirty="0"/>
          </a:p>
        </p:txBody>
      </p:sp>
      <p:sp>
        <p:nvSpPr>
          <p:cNvPr id="10" name="Text Placeholder 9">
            <a:extLst>
              <a:ext uri="{FF2B5EF4-FFF2-40B4-BE49-F238E27FC236}">
                <a16:creationId xmlns:a16="http://schemas.microsoft.com/office/drawing/2014/main" id="{2DFE2142-9889-4C7E-A836-82E216732E85}"/>
              </a:ext>
            </a:extLst>
          </p:cNvPr>
          <p:cNvSpPr>
            <a:spLocks noGrp="1"/>
          </p:cNvSpPr>
          <p:nvPr>
            <p:ph type="body" sz="quarter" idx="14" hasCustomPrompt="1"/>
          </p:nvPr>
        </p:nvSpPr>
        <p:spPr>
          <a:xfrm>
            <a:off x="192088" y="1279525"/>
            <a:ext cx="11807825" cy="5102225"/>
          </a:xfrm>
        </p:spPr>
        <p:txBody>
          <a:bodyPr/>
          <a:lstStyle>
            <a:lvl1pPr>
              <a:defRPr/>
            </a:lvl1pPr>
          </a:lstStyle>
          <a:p>
            <a:pPr lvl="0"/>
            <a:r>
              <a:rPr lang="pl-PL" dirty="0"/>
              <a:t>TO EDIT BACKGOUND PHOTO CLICK WITH RIGHT MOUSE BUTTON ON THE SLIDE – SELECT FORMAT BACKGROUND – FILL – PICTURE OR TEXTURE FILL AND PICK THE SOURCE OF THE IMAGE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493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ng Tex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8AB4D-F0A5-4B89-AC77-FF4C31ED98C5}"/>
              </a:ext>
            </a:extLst>
          </p:cNvPr>
          <p:cNvPicPr>
            <a:picLocks noChangeAspect="1"/>
          </p:cNvPicPr>
          <p:nvPr userDrawn="1"/>
        </p:nvPicPr>
        <p:blipFill>
          <a:blip r:embed="rId2"/>
          <a:stretch>
            <a:fillRect/>
          </a:stretch>
        </p:blipFill>
        <p:spPr>
          <a:xfrm>
            <a:off x="0" y="3943844"/>
            <a:ext cx="12192000" cy="2914156"/>
          </a:xfrm>
          <a:prstGeom prst="rect">
            <a:avLst/>
          </a:prstGeom>
        </p:spPr>
      </p:pic>
      <p:sp>
        <p:nvSpPr>
          <p:cNvPr id="2" name="Title 1">
            <a:extLst>
              <a:ext uri="{FF2B5EF4-FFF2-40B4-BE49-F238E27FC236}">
                <a16:creationId xmlns:a16="http://schemas.microsoft.com/office/drawing/2014/main" id="{10BD0301-0830-4776-B96F-16B31C81F2C2}"/>
              </a:ext>
            </a:extLst>
          </p:cNvPr>
          <p:cNvSpPr>
            <a:spLocks noGrp="1"/>
          </p:cNvSpPr>
          <p:nvPr>
            <p:ph type="ctrTitle" hasCustomPrompt="1"/>
          </p:nvPr>
        </p:nvSpPr>
        <p:spPr>
          <a:xfrm>
            <a:off x="658813" y="2349500"/>
            <a:ext cx="10874375" cy="1389122"/>
          </a:xfrm>
        </p:spPr>
        <p:txBody>
          <a:bodyPr lIns="0" anchor="b"/>
          <a:lstStyle>
            <a:lvl1pPr algn="l">
              <a:defRPr sz="4400"/>
            </a:lvl1pPr>
          </a:lstStyle>
          <a:p>
            <a:r>
              <a:rPr lang="en-US" dirty="0"/>
              <a:t>TITLE</a:t>
            </a:r>
            <a:r>
              <a:rPr lang="pl-PL" dirty="0"/>
              <a:t> LINE</a:t>
            </a:r>
            <a:endParaRPr lang="en-US" dirty="0"/>
          </a:p>
        </p:txBody>
      </p:sp>
      <p:pic>
        <p:nvPicPr>
          <p:cNvPr id="14" name="Picture 13" descr="A picture containing animal, mollusk&#10;&#10;Description automatically generated">
            <a:extLst>
              <a:ext uri="{FF2B5EF4-FFF2-40B4-BE49-F238E27FC236}">
                <a16:creationId xmlns:a16="http://schemas.microsoft.com/office/drawing/2014/main" id="{99E2F472-44AB-4A98-A029-DABD87C20E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012" y="957193"/>
            <a:ext cx="2820692" cy="605745"/>
          </a:xfrm>
          <a:prstGeom prst="rect">
            <a:avLst/>
          </a:prstGeom>
        </p:spPr>
      </p:pic>
      <p:sp>
        <p:nvSpPr>
          <p:cNvPr id="16" name="Text Placeholder 15">
            <a:extLst>
              <a:ext uri="{FF2B5EF4-FFF2-40B4-BE49-F238E27FC236}">
                <a16:creationId xmlns:a16="http://schemas.microsoft.com/office/drawing/2014/main" id="{C27C9A7C-C346-49F7-99F4-57D548A03A63}"/>
              </a:ext>
            </a:extLst>
          </p:cNvPr>
          <p:cNvSpPr>
            <a:spLocks noGrp="1"/>
          </p:cNvSpPr>
          <p:nvPr>
            <p:ph type="body" sz="quarter" idx="14" hasCustomPrompt="1"/>
          </p:nvPr>
        </p:nvSpPr>
        <p:spPr>
          <a:xfrm>
            <a:off x="658813" y="6024582"/>
            <a:ext cx="3277083" cy="359197"/>
          </a:xfrm>
        </p:spPr>
        <p:txBody>
          <a:bodyPr lIns="0" tIns="0" rIns="0" bIns="0" anchor="b">
            <a:normAutofit/>
          </a:bodyPr>
          <a:lstStyle>
            <a:lvl1pPr marL="0" indent="0">
              <a:buNone/>
              <a:defRPr sz="1800" b="0">
                <a:solidFill>
                  <a:schemeClr val="bg1"/>
                </a:solidFill>
              </a:defRPr>
            </a:lvl1pPr>
            <a:lvl2pPr marL="3556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City, </a:t>
            </a:r>
            <a:r>
              <a:rPr lang="pl-PL" dirty="0" err="1"/>
              <a:t>date</a:t>
            </a:r>
            <a:endParaRPr lang="en-US" dirty="0"/>
          </a:p>
        </p:txBody>
      </p:sp>
      <p:sp>
        <p:nvSpPr>
          <p:cNvPr id="17" name="Text Placeholder 2">
            <a:extLst>
              <a:ext uri="{FF2B5EF4-FFF2-40B4-BE49-F238E27FC236}">
                <a16:creationId xmlns:a16="http://schemas.microsoft.com/office/drawing/2014/main" id="{537D389A-C084-448E-94CD-388B75D6035E}"/>
              </a:ext>
            </a:extLst>
          </p:cNvPr>
          <p:cNvSpPr>
            <a:spLocks noGrp="1"/>
          </p:cNvSpPr>
          <p:nvPr>
            <p:ph type="body" idx="13" hasCustomPrompt="1"/>
          </p:nvPr>
        </p:nvSpPr>
        <p:spPr>
          <a:xfrm>
            <a:off x="658817" y="4199506"/>
            <a:ext cx="10874372" cy="732712"/>
          </a:xfrm>
        </p:spPr>
        <p:txBody>
          <a:bodyPr l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l-PL" dirty="0"/>
              <a:t>SUBTITLE LINE</a:t>
            </a:r>
            <a:endParaRPr lang="en-US" dirty="0"/>
          </a:p>
        </p:txBody>
      </p:sp>
      <p:cxnSp>
        <p:nvCxnSpPr>
          <p:cNvPr id="18" name="Straight Connector 17">
            <a:extLst>
              <a:ext uri="{FF2B5EF4-FFF2-40B4-BE49-F238E27FC236}">
                <a16:creationId xmlns:a16="http://schemas.microsoft.com/office/drawing/2014/main" id="{52532678-2548-4AB9-BD81-DF008BAD129B}"/>
              </a:ext>
            </a:extLst>
          </p:cNvPr>
          <p:cNvCxnSpPr>
            <a:cxnSpLocks/>
          </p:cNvCxnSpPr>
          <p:nvPr userDrawn="1"/>
        </p:nvCxnSpPr>
        <p:spPr>
          <a:xfrm>
            <a:off x="-12297" y="3943844"/>
            <a:ext cx="12204297" cy="0"/>
          </a:xfrm>
          <a:prstGeom prst="line">
            <a:avLst/>
          </a:prstGeom>
          <a:ln w="57150">
            <a:gradFill flip="none" rotWithShape="1">
              <a:gsLst>
                <a:gs pos="0">
                  <a:srgbClr val="FFC000"/>
                </a:gs>
                <a:gs pos="100000">
                  <a:srgbClr val="E23620"/>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935323"/>
      </p:ext>
    </p:extLst>
  </p:cSld>
  <p:clrMapOvr>
    <a:masterClrMapping/>
  </p:clrMapOvr>
  <p:hf sldNum="0" hdr="0" ftr="0" dt="0"/>
  <p:extLst>
    <p:ext uri="{DCECCB84-F9BA-43D5-87BE-67443E8EF086}">
      <p15:sldGuideLst xmlns:p15="http://schemas.microsoft.com/office/powerpoint/2012/main">
        <p15:guide id="1" pos="415">
          <p15:clr>
            <a:srgbClr val="FBAE40"/>
          </p15:clr>
        </p15:guide>
        <p15:guide id="2" pos="726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6" name="Picture 2" descr="Planet Earth">
            <a:extLst>
              <a:ext uri="{FF2B5EF4-FFF2-40B4-BE49-F238E27FC236}">
                <a16:creationId xmlns:a16="http://schemas.microsoft.com/office/drawing/2014/main" id="{4897CFA5-EAE3-43A9-80D4-C33AE711F2BA}"/>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7913"/>
            <a:ext cx="12192000" cy="33076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14B0BF7-DABA-446D-B77B-24E3AC369366}"/>
              </a:ext>
            </a:extLst>
          </p:cNvPr>
          <p:cNvSpPr/>
          <p:nvPr userDrawn="1"/>
        </p:nvSpPr>
        <p:spPr>
          <a:xfrm rot="10800000">
            <a:off x="-9426" y="1"/>
            <a:ext cx="12210852" cy="3307619"/>
          </a:xfrm>
          <a:prstGeom prst="rect">
            <a:avLst/>
          </a:prstGeom>
          <a:gradFill>
            <a:gsLst>
              <a:gs pos="0">
                <a:srgbClr val="002663">
                  <a:alpha val="70000"/>
                </a:srgbClr>
              </a:gs>
              <a:gs pos="98000">
                <a:srgbClr val="68ACE5">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AB0F38D7-A662-4A88-9380-41F752DB1DFE}"/>
              </a:ext>
            </a:extLst>
          </p:cNvPr>
          <p:cNvCxnSpPr>
            <a:cxnSpLocks/>
          </p:cNvCxnSpPr>
          <p:nvPr userDrawn="1"/>
        </p:nvCxnSpPr>
        <p:spPr>
          <a:xfrm>
            <a:off x="-8626" y="3299728"/>
            <a:ext cx="12204297" cy="0"/>
          </a:xfrm>
          <a:prstGeom prst="line">
            <a:avLst/>
          </a:prstGeom>
          <a:ln w="57150">
            <a:gradFill flip="none" rotWithShape="1">
              <a:gsLst>
                <a:gs pos="0">
                  <a:srgbClr val="FFC000"/>
                </a:gs>
                <a:gs pos="100000">
                  <a:srgbClr val="E2362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0D78C13-1C0B-4386-902B-0116EAB86FF2}"/>
              </a:ext>
            </a:extLst>
          </p:cNvPr>
          <p:cNvSpPr txBox="1"/>
          <p:nvPr userDrawn="1"/>
        </p:nvSpPr>
        <p:spPr>
          <a:xfrm>
            <a:off x="8626" y="1580059"/>
            <a:ext cx="1220142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4400" b="1" dirty="0">
                <a:solidFill>
                  <a:schemeClr val="bg1"/>
                </a:solidFill>
                <a:latin typeface="Arial Narrow" panose="020B0606020202030204" pitchFamily="34" charset="0"/>
              </a:rPr>
              <a:t>CONTACT US</a:t>
            </a:r>
            <a:endParaRPr kumimoji="0" lang="en-US" sz="4400" b="1" i="0" u="none" strike="noStrike" kern="1200" cap="none" spc="0" normalizeH="0" baseline="0" noProof="0" dirty="0">
              <a:ln>
                <a:noFill/>
              </a:ln>
              <a:solidFill>
                <a:schemeClr val="bg1"/>
              </a:solidFill>
              <a:effectLst/>
              <a:uLnTx/>
              <a:uFillTx/>
              <a:latin typeface="Arial Narrow" panose="020B0606020202030204" pitchFamily="34" charset="0"/>
            </a:endParaRPr>
          </a:p>
        </p:txBody>
      </p:sp>
      <p:grpSp>
        <p:nvGrpSpPr>
          <p:cNvPr id="12" name="Group 11">
            <a:extLst>
              <a:ext uri="{FF2B5EF4-FFF2-40B4-BE49-F238E27FC236}">
                <a16:creationId xmlns:a16="http://schemas.microsoft.com/office/drawing/2014/main" id="{2323102C-72C7-410A-A5AC-BE7C4636C146}"/>
              </a:ext>
            </a:extLst>
          </p:cNvPr>
          <p:cNvGrpSpPr/>
          <p:nvPr userDrawn="1"/>
        </p:nvGrpSpPr>
        <p:grpSpPr>
          <a:xfrm>
            <a:off x="5823522" y="674563"/>
            <a:ext cx="540000" cy="540000"/>
            <a:chOff x="5735999" y="805588"/>
            <a:chExt cx="720000" cy="720000"/>
          </a:xfrm>
        </p:grpSpPr>
        <p:sp>
          <p:nvSpPr>
            <p:cNvPr id="10" name="Oval 9">
              <a:extLst>
                <a:ext uri="{FF2B5EF4-FFF2-40B4-BE49-F238E27FC236}">
                  <a16:creationId xmlns:a16="http://schemas.microsoft.com/office/drawing/2014/main" id="{A09FBD09-BA83-41A8-898E-5AE94B5C9738}"/>
                </a:ext>
              </a:extLst>
            </p:cNvPr>
            <p:cNvSpPr/>
            <p:nvPr userDrawn="1"/>
          </p:nvSpPr>
          <p:spPr>
            <a:xfrm>
              <a:off x="5735999" y="805588"/>
              <a:ext cx="720000" cy="720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Graphic 7" descr="Envelope">
              <a:extLst>
                <a:ext uri="{FF2B5EF4-FFF2-40B4-BE49-F238E27FC236}">
                  <a16:creationId xmlns:a16="http://schemas.microsoft.com/office/drawing/2014/main" id="{349C7C98-2CF7-4F30-BCC3-53720D61B9B1}"/>
                </a:ext>
              </a:extLst>
            </p:cNvPr>
            <p:cNvSpPr/>
            <p:nvPr userDrawn="1"/>
          </p:nvSpPr>
          <p:spPr>
            <a:xfrm>
              <a:off x="5870999" y="1007512"/>
              <a:ext cx="450000" cy="315000"/>
            </a:xfrm>
            <a:custGeom>
              <a:avLst/>
              <a:gdLst>
                <a:gd name="connsiteX0" fmla="*/ 0 w 450000"/>
                <a:gd name="connsiteY0" fmla="*/ 0 h 315000"/>
                <a:gd name="connsiteX1" fmla="*/ 0 w 450000"/>
                <a:gd name="connsiteY1" fmla="*/ 315000 h 315000"/>
                <a:gd name="connsiteX2" fmla="*/ 450000 w 450000"/>
                <a:gd name="connsiteY2" fmla="*/ 315000 h 315000"/>
                <a:gd name="connsiteX3" fmla="*/ 450000 w 450000"/>
                <a:gd name="connsiteY3" fmla="*/ 0 h 315000"/>
                <a:gd name="connsiteX4" fmla="*/ 0 w 450000"/>
                <a:gd name="connsiteY4" fmla="*/ 0 h 315000"/>
                <a:gd name="connsiteX5" fmla="*/ 232875 w 450000"/>
                <a:gd name="connsiteY5" fmla="*/ 196313 h 315000"/>
                <a:gd name="connsiteX6" fmla="*/ 217125 w 450000"/>
                <a:gd name="connsiteY6" fmla="*/ 196313 h 315000"/>
                <a:gd name="connsiteX7" fmla="*/ 50625 w 450000"/>
                <a:gd name="connsiteY7" fmla="*/ 33750 h 315000"/>
                <a:gd name="connsiteX8" fmla="*/ 399938 w 450000"/>
                <a:gd name="connsiteY8" fmla="*/ 33750 h 315000"/>
                <a:gd name="connsiteX9" fmla="*/ 232875 w 450000"/>
                <a:gd name="connsiteY9" fmla="*/ 196313 h 315000"/>
                <a:gd name="connsiteX10" fmla="*/ 143438 w 450000"/>
                <a:gd name="connsiteY10" fmla="*/ 155813 h 315000"/>
                <a:gd name="connsiteX11" fmla="*/ 33750 w 450000"/>
                <a:gd name="connsiteY11" fmla="*/ 266063 h 315000"/>
                <a:gd name="connsiteX12" fmla="*/ 33750 w 450000"/>
                <a:gd name="connsiteY12" fmla="*/ 48375 h 315000"/>
                <a:gd name="connsiteX13" fmla="*/ 143438 w 450000"/>
                <a:gd name="connsiteY13" fmla="*/ 155813 h 315000"/>
                <a:gd name="connsiteX14" fmla="*/ 159750 w 450000"/>
                <a:gd name="connsiteY14" fmla="*/ 171563 h 315000"/>
                <a:gd name="connsiteX15" fmla="*/ 201938 w 450000"/>
                <a:gd name="connsiteY15" fmla="*/ 212625 h 315000"/>
                <a:gd name="connsiteX16" fmla="*/ 225562 w 450000"/>
                <a:gd name="connsiteY16" fmla="*/ 222188 h 315000"/>
                <a:gd name="connsiteX17" fmla="*/ 249188 w 450000"/>
                <a:gd name="connsiteY17" fmla="*/ 212625 h 315000"/>
                <a:gd name="connsiteX18" fmla="*/ 291375 w 450000"/>
                <a:gd name="connsiteY18" fmla="*/ 171563 h 315000"/>
                <a:gd name="connsiteX19" fmla="*/ 400500 w 450000"/>
                <a:gd name="connsiteY19" fmla="*/ 281250 h 315000"/>
                <a:gd name="connsiteX20" fmla="*/ 50062 w 450000"/>
                <a:gd name="connsiteY20" fmla="*/ 281250 h 315000"/>
                <a:gd name="connsiteX21" fmla="*/ 159750 w 450000"/>
                <a:gd name="connsiteY21" fmla="*/ 171563 h 315000"/>
                <a:gd name="connsiteX22" fmla="*/ 306563 w 450000"/>
                <a:gd name="connsiteY22" fmla="*/ 155813 h 315000"/>
                <a:gd name="connsiteX23" fmla="*/ 416250 w 450000"/>
                <a:gd name="connsiteY23" fmla="*/ 48938 h 315000"/>
                <a:gd name="connsiteX24" fmla="*/ 416250 w 450000"/>
                <a:gd name="connsiteY24" fmla="*/ 265500 h 315000"/>
                <a:gd name="connsiteX25" fmla="*/ 306563 w 450000"/>
                <a:gd name="connsiteY25" fmla="*/ 155813 h 3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0000" h="315000">
                  <a:moveTo>
                    <a:pt x="0" y="0"/>
                  </a:moveTo>
                  <a:lnTo>
                    <a:pt x="0" y="315000"/>
                  </a:lnTo>
                  <a:lnTo>
                    <a:pt x="450000" y="315000"/>
                  </a:lnTo>
                  <a:lnTo>
                    <a:pt x="450000" y="0"/>
                  </a:lnTo>
                  <a:lnTo>
                    <a:pt x="0" y="0"/>
                  </a:lnTo>
                  <a:close/>
                  <a:moveTo>
                    <a:pt x="232875" y="196313"/>
                  </a:moveTo>
                  <a:cubicBezTo>
                    <a:pt x="228375" y="200813"/>
                    <a:pt x="221625" y="200813"/>
                    <a:pt x="217125" y="196313"/>
                  </a:cubicBezTo>
                  <a:lnTo>
                    <a:pt x="50625" y="33750"/>
                  </a:lnTo>
                  <a:lnTo>
                    <a:pt x="399938" y="33750"/>
                  </a:lnTo>
                  <a:lnTo>
                    <a:pt x="232875" y="196313"/>
                  </a:lnTo>
                  <a:close/>
                  <a:moveTo>
                    <a:pt x="143438" y="155813"/>
                  </a:moveTo>
                  <a:lnTo>
                    <a:pt x="33750" y="266063"/>
                  </a:lnTo>
                  <a:lnTo>
                    <a:pt x="33750" y="48375"/>
                  </a:lnTo>
                  <a:lnTo>
                    <a:pt x="143438" y="155813"/>
                  </a:lnTo>
                  <a:close/>
                  <a:moveTo>
                    <a:pt x="159750" y="171563"/>
                  </a:moveTo>
                  <a:lnTo>
                    <a:pt x="201938" y="212625"/>
                  </a:lnTo>
                  <a:cubicBezTo>
                    <a:pt x="208687" y="218813"/>
                    <a:pt x="217125" y="222188"/>
                    <a:pt x="225562" y="222188"/>
                  </a:cubicBezTo>
                  <a:cubicBezTo>
                    <a:pt x="234000" y="222188"/>
                    <a:pt x="242437" y="218813"/>
                    <a:pt x="249188" y="212625"/>
                  </a:cubicBezTo>
                  <a:lnTo>
                    <a:pt x="291375" y="171563"/>
                  </a:lnTo>
                  <a:lnTo>
                    <a:pt x="400500" y="281250"/>
                  </a:lnTo>
                  <a:lnTo>
                    <a:pt x="50062" y="281250"/>
                  </a:lnTo>
                  <a:lnTo>
                    <a:pt x="159750" y="171563"/>
                  </a:lnTo>
                  <a:close/>
                  <a:moveTo>
                    <a:pt x="306563" y="155813"/>
                  </a:moveTo>
                  <a:lnTo>
                    <a:pt x="416250" y="48938"/>
                  </a:lnTo>
                  <a:lnTo>
                    <a:pt x="416250" y="265500"/>
                  </a:lnTo>
                  <a:lnTo>
                    <a:pt x="306563" y="155813"/>
                  </a:lnTo>
                  <a:close/>
                </a:path>
              </a:pathLst>
            </a:custGeom>
            <a:solidFill>
              <a:srgbClr val="FFC000"/>
            </a:solidFill>
            <a:ln w="5556" cap="flat">
              <a:noFill/>
              <a:prstDash val="solid"/>
              <a:miter/>
            </a:ln>
          </p:spPr>
          <p:txBody>
            <a:bodyPr rtlCol="0" anchor="ctr"/>
            <a:lstStyle/>
            <a:p>
              <a:endParaRPr lang="en-US"/>
            </a:p>
          </p:txBody>
        </p:sp>
      </p:grpSp>
    </p:spTree>
    <p:extLst>
      <p:ext uri="{BB962C8B-B14F-4D97-AF65-F5344CB8AC3E}">
        <p14:creationId xmlns:p14="http://schemas.microsoft.com/office/powerpoint/2010/main" val="1933605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AE14-82D1-4B2C-8F19-656FB853694D}"/>
              </a:ext>
            </a:extLst>
          </p:cNvPr>
          <p:cNvSpPr>
            <a:spLocks noGrp="1"/>
          </p:cNvSpPr>
          <p:nvPr>
            <p:ph type="title" hasCustomPrompt="1"/>
          </p:nvPr>
        </p:nvSpPr>
        <p:spPr>
          <a:xfrm>
            <a:off x="6287589" y="2967686"/>
            <a:ext cx="5364486" cy="662078"/>
          </a:xfrm>
        </p:spPr>
        <p:txBody>
          <a:bodyPr/>
          <a:lstStyle>
            <a:lvl1pPr algn="r">
              <a:defRPr sz="4400"/>
            </a:lvl1pPr>
          </a:lstStyle>
          <a:p>
            <a:r>
              <a:rPr lang="pl-PL" dirty="0"/>
              <a:t>THANK YOU</a:t>
            </a:r>
            <a:endParaRPr lang="en-US" dirty="0"/>
          </a:p>
        </p:txBody>
      </p:sp>
      <p:sp>
        <p:nvSpPr>
          <p:cNvPr id="6" name="Freeform: Shape 5">
            <a:extLst>
              <a:ext uri="{FF2B5EF4-FFF2-40B4-BE49-F238E27FC236}">
                <a16:creationId xmlns:a16="http://schemas.microsoft.com/office/drawing/2014/main" id="{AA7A87D1-AB64-4E50-944B-BB1D4A0C573A}"/>
              </a:ext>
            </a:extLst>
          </p:cNvPr>
          <p:cNvSpPr/>
          <p:nvPr userDrawn="1"/>
        </p:nvSpPr>
        <p:spPr>
          <a:xfrm>
            <a:off x="0" y="1"/>
            <a:ext cx="8492197" cy="6858000"/>
          </a:xfrm>
          <a:custGeom>
            <a:avLst/>
            <a:gdLst>
              <a:gd name="connsiteX0" fmla="*/ 0 w 8232001"/>
              <a:gd name="connsiteY0" fmla="*/ 0 h 6857999"/>
              <a:gd name="connsiteX1" fmla="*/ 3943947 w 8232001"/>
              <a:gd name="connsiteY1" fmla="*/ 0 h 6857999"/>
              <a:gd name="connsiteX2" fmla="*/ 8232001 w 8232001"/>
              <a:gd name="connsiteY2" fmla="*/ 6857999 h 6857999"/>
              <a:gd name="connsiteX3" fmla="*/ 0 w 8232001"/>
              <a:gd name="connsiteY3" fmla="*/ 6857999 h 6857999"/>
              <a:gd name="connsiteX4" fmla="*/ 0 w 8232001"/>
              <a:gd name="connsiteY4" fmla="*/ 0 h 6857999"/>
              <a:gd name="connsiteX0" fmla="*/ 0 w 8232001"/>
              <a:gd name="connsiteY0" fmla="*/ 0 h 6857999"/>
              <a:gd name="connsiteX1" fmla="*/ 4041085 w 8232001"/>
              <a:gd name="connsiteY1" fmla="*/ 0 h 6857999"/>
              <a:gd name="connsiteX2" fmla="*/ 8232001 w 8232001"/>
              <a:gd name="connsiteY2" fmla="*/ 6857999 h 6857999"/>
              <a:gd name="connsiteX3" fmla="*/ 0 w 8232001"/>
              <a:gd name="connsiteY3" fmla="*/ 6857999 h 6857999"/>
              <a:gd name="connsiteX4" fmla="*/ 0 w 8232001"/>
              <a:gd name="connsiteY4" fmla="*/ 0 h 6857999"/>
              <a:gd name="connsiteX0" fmla="*/ 0 w 8232001"/>
              <a:gd name="connsiteY0" fmla="*/ 0 h 6857999"/>
              <a:gd name="connsiteX1" fmla="*/ 4077512 w 8232001"/>
              <a:gd name="connsiteY1" fmla="*/ 12526 h 6857999"/>
              <a:gd name="connsiteX2" fmla="*/ 8232001 w 8232001"/>
              <a:gd name="connsiteY2" fmla="*/ 6857999 h 6857999"/>
              <a:gd name="connsiteX3" fmla="*/ 0 w 8232001"/>
              <a:gd name="connsiteY3" fmla="*/ 6857999 h 6857999"/>
              <a:gd name="connsiteX4" fmla="*/ 0 w 8232001"/>
              <a:gd name="connsiteY4" fmla="*/ 0 h 6857999"/>
              <a:gd name="connsiteX0" fmla="*/ 0 w 8232001"/>
              <a:gd name="connsiteY0" fmla="*/ 0 h 6857999"/>
              <a:gd name="connsiteX1" fmla="*/ 4065370 w 8232001"/>
              <a:gd name="connsiteY1" fmla="*/ 0 h 6857999"/>
              <a:gd name="connsiteX2" fmla="*/ 8232001 w 8232001"/>
              <a:gd name="connsiteY2" fmla="*/ 6857999 h 6857999"/>
              <a:gd name="connsiteX3" fmla="*/ 0 w 8232001"/>
              <a:gd name="connsiteY3" fmla="*/ 6857999 h 6857999"/>
              <a:gd name="connsiteX4" fmla="*/ 0 w 823200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2001" h="6857999">
                <a:moveTo>
                  <a:pt x="0" y="0"/>
                </a:moveTo>
                <a:lnTo>
                  <a:pt x="4065370" y="0"/>
                </a:lnTo>
                <a:lnTo>
                  <a:pt x="8232001" y="6857999"/>
                </a:lnTo>
                <a:lnTo>
                  <a:pt x="0" y="6857999"/>
                </a:lnTo>
                <a:lnTo>
                  <a:pt x="0" y="0"/>
                </a:lnTo>
                <a:close/>
              </a:path>
            </a:pathLst>
          </a:custGeom>
          <a:gradFill>
            <a:gsLst>
              <a:gs pos="0">
                <a:srgbClr val="002663"/>
              </a:gs>
              <a:gs pos="100000">
                <a:srgbClr val="68ACE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43BED9B0-2FD4-4BEC-8C50-A3E8546181C1}"/>
              </a:ext>
            </a:extLst>
          </p:cNvPr>
          <p:cNvSpPr/>
          <p:nvPr userDrawn="1"/>
        </p:nvSpPr>
        <p:spPr>
          <a:xfrm>
            <a:off x="0" y="1"/>
            <a:ext cx="8232001" cy="6857999"/>
          </a:xfrm>
          <a:custGeom>
            <a:avLst/>
            <a:gdLst>
              <a:gd name="connsiteX0" fmla="*/ 0 w 8232001"/>
              <a:gd name="connsiteY0" fmla="*/ 0 h 6857999"/>
              <a:gd name="connsiteX1" fmla="*/ 3943947 w 8232001"/>
              <a:gd name="connsiteY1" fmla="*/ 0 h 6857999"/>
              <a:gd name="connsiteX2" fmla="*/ 8232001 w 8232001"/>
              <a:gd name="connsiteY2" fmla="*/ 6857999 h 6857999"/>
              <a:gd name="connsiteX3" fmla="*/ 0 w 8232001"/>
              <a:gd name="connsiteY3" fmla="*/ 6857999 h 6857999"/>
              <a:gd name="connsiteX4" fmla="*/ 0 w 823200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2001" h="6857999">
                <a:moveTo>
                  <a:pt x="0" y="0"/>
                </a:moveTo>
                <a:lnTo>
                  <a:pt x="3943947" y="0"/>
                </a:lnTo>
                <a:lnTo>
                  <a:pt x="8232001" y="6857999"/>
                </a:lnTo>
                <a:lnTo>
                  <a:pt x="0" y="6857999"/>
                </a:lnTo>
                <a:lnTo>
                  <a:pt x="0"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CDD303F-ACFF-4266-A5A9-21FA0C3BA3CD}"/>
              </a:ext>
            </a:extLst>
          </p:cNvPr>
          <p:cNvSpPr/>
          <p:nvPr userDrawn="1"/>
        </p:nvSpPr>
        <p:spPr>
          <a:xfrm>
            <a:off x="-248330" y="1"/>
            <a:ext cx="8232001" cy="6857999"/>
          </a:xfrm>
          <a:custGeom>
            <a:avLst/>
            <a:gdLst>
              <a:gd name="connsiteX0" fmla="*/ 0 w 8232001"/>
              <a:gd name="connsiteY0" fmla="*/ 0 h 6857999"/>
              <a:gd name="connsiteX1" fmla="*/ 3943947 w 8232001"/>
              <a:gd name="connsiteY1" fmla="*/ 0 h 6857999"/>
              <a:gd name="connsiteX2" fmla="*/ 8232001 w 8232001"/>
              <a:gd name="connsiteY2" fmla="*/ 6857999 h 6857999"/>
              <a:gd name="connsiteX3" fmla="*/ 0 w 8232001"/>
              <a:gd name="connsiteY3" fmla="*/ 6857999 h 6857999"/>
              <a:gd name="connsiteX4" fmla="*/ 0 w 823200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2001" h="6857999">
                <a:moveTo>
                  <a:pt x="0" y="0"/>
                </a:moveTo>
                <a:lnTo>
                  <a:pt x="3943947" y="0"/>
                </a:lnTo>
                <a:lnTo>
                  <a:pt x="8232001" y="6857999"/>
                </a:lnTo>
                <a:lnTo>
                  <a:pt x="0" y="6857999"/>
                </a:lnTo>
                <a:lnTo>
                  <a:pt x="0" y="0"/>
                </a:lnTo>
                <a:close/>
              </a:path>
            </a:pathLst>
          </a:custGeom>
          <a:gradFill>
            <a:gsLst>
              <a:gs pos="0">
                <a:srgbClr val="002663">
                  <a:alpha val="70000"/>
                </a:srgbClr>
              </a:gs>
              <a:gs pos="100000">
                <a:srgbClr val="68ACE5">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A48B0C7C-541E-4FC0-8F83-77FD31E8D80D}"/>
              </a:ext>
            </a:extLst>
          </p:cNvPr>
          <p:cNvGrpSpPr/>
          <p:nvPr userDrawn="1"/>
        </p:nvGrpSpPr>
        <p:grpSpPr>
          <a:xfrm>
            <a:off x="194562" y="5860374"/>
            <a:ext cx="698962" cy="698962"/>
            <a:chOff x="442394" y="5715094"/>
            <a:chExt cx="698962" cy="698962"/>
          </a:xfrm>
        </p:grpSpPr>
        <p:sp>
          <p:nvSpPr>
            <p:cNvPr id="10" name="Oval 9">
              <a:extLst>
                <a:ext uri="{FF2B5EF4-FFF2-40B4-BE49-F238E27FC236}">
                  <a16:creationId xmlns:a16="http://schemas.microsoft.com/office/drawing/2014/main" id="{24808930-098B-4CD2-B0B7-A6AAEC80FB2E}"/>
                </a:ext>
              </a:extLst>
            </p:cNvPr>
            <p:cNvSpPr/>
            <p:nvPr/>
          </p:nvSpPr>
          <p:spPr>
            <a:xfrm>
              <a:off x="442394" y="5715094"/>
              <a:ext cx="698962" cy="698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329E5"/>
                </a:solidFill>
                <a:effectLst/>
                <a:uLnTx/>
                <a:uFillTx/>
                <a:latin typeface="Calibri" panose="020F0502020204030204"/>
                <a:ea typeface="+mn-ea"/>
                <a:cs typeface="+mn-cs"/>
              </a:endParaRPr>
            </a:p>
          </p:txBody>
        </p:sp>
        <p:sp>
          <p:nvSpPr>
            <p:cNvPr id="11" name="Graphic 2">
              <a:hlinkClick r:id="rId3"/>
              <a:extLst>
                <a:ext uri="{FF2B5EF4-FFF2-40B4-BE49-F238E27FC236}">
                  <a16:creationId xmlns:a16="http://schemas.microsoft.com/office/drawing/2014/main" id="{943549E5-8353-49BE-BC42-F29A31F5554B}"/>
                </a:ext>
              </a:extLst>
            </p:cNvPr>
            <p:cNvSpPr/>
            <p:nvPr/>
          </p:nvSpPr>
          <p:spPr>
            <a:xfrm>
              <a:off x="606810" y="5883097"/>
              <a:ext cx="370129" cy="353973"/>
            </a:xfrm>
            <a:custGeom>
              <a:avLst/>
              <a:gdLst>
                <a:gd name="connsiteX0" fmla="*/ 9066 w 708750"/>
                <a:gd name="connsiteY0" fmla="*/ 221010 h 677812"/>
                <a:gd name="connsiteX1" fmla="*/ 161464 w 708750"/>
                <a:gd name="connsiteY1" fmla="*/ 221010 h 677812"/>
                <a:gd name="connsiteX2" fmla="*/ 161464 w 708750"/>
                <a:gd name="connsiteY2" fmla="*/ 679583 h 677812"/>
                <a:gd name="connsiteX3" fmla="*/ 9066 w 708750"/>
                <a:gd name="connsiteY3" fmla="*/ 679583 h 677812"/>
                <a:gd name="connsiteX4" fmla="*/ 535605 w 708750"/>
                <a:gd name="connsiteY4" fmla="*/ 210234 h 677812"/>
                <a:gd name="connsiteX5" fmla="*/ 711000 w 708750"/>
                <a:gd name="connsiteY5" fmla="*/ 416579 h 677812"/>
                <a:gd name="connsiteX6" fmla="*/ 711000 w 708750"/>
                <a:gd name="connsiteY6" fmla="*/ 679560 h 677812"/>
                <a:gd name="connsiteX7" fmla="*/ 558646 w 708750"/>
                <a:gd name="connsiteY7" fmla="*/ 679560 h 677812"/>
                <a:gd name="connsiteX8" fmla="*/ 558646 w 708750"/>
                <a:gd name="connsiteY8" fmla="*/ 434288 h 677812"/>
                <a:gd name="connsiteX9" fmla="*/ 481369 w 708750"/>
                <a:gd name="connsiteY9" fmla="*/ 330593 h 677812"/>
                <a:gd name="connsiteX10" fmla="*/ 403204 w 708750"/>
                <a:gd name="connsiteY10" fmla="*/ 386295 h 677812"/>
                <a:gd name="connsiteX11" fmla="*/ 398227 w 708750"/>
                <a:gd name="connsiteY11" fmla="*/ 423512 h 677812"/>
                <a:gd name="connsiteX12" fmla="*/ 398227 w 708750"/>
                <a:gd name="connsiteY12" fmla="*/ 679560 h 677812"/>
                <a:gd name="connsiteX13" fmla="*/ 245739 w 708750"/>
                <a:gd name="connsiteY13" fmla="*/ 679560 h 677812"/>
                <a:gd name="connsiteX14" fmla="*/ 245739 w 708750"/>
                <a:gd name="connsiteY14" fmla="*/ 221010 h 677812"/>
                <a:gd name="connsiteX15" fmla="*/ 398227 w 708750"/>
                <a:gd name="connsiteY15" fmla="*/ 221010 h 677812"/>
                <a:gd name="connsiteX16" fmla="*/ 398227 w 708750"/>
                <a:gd name="connsiteY16" fmla="*/ 286022 h 677812"/>
                <a:gd name="connsiteX17" fmla="*/ 397205 w 708750"/>
                <a:gd name="connsiteY17" fmla="*/ 287488 h 677812"/>
                <a:gd name="connsiteX18" fmla="*/ 398227 w 708750"/>
                <a:gd name="connsiteY18" fmla="*/ 287488 h 677812"/>
                <a:gd name="connsiteX19" fmla="*/ 398227 w 708750"/>
                <a:gd name="connsiteY19" fmla="*/ 286022 h 677812"/>
                <a:gd name="connsiteX20" fmla="*/ 535605 w 708750"/>
                <a:gd name="connsiteY20" fmla="*/ 210234 h 677812"/>
                <a:gd name="connsiteX21" fmla="*/ 86232 w 708750"/>
                <a:gd name="connsiteY21" fmla="*/ 0 h 677812"/>
                <a:gd name="connsiteX22" fmla="*/ 171440 w 708750"/>
                <a:gd name="connsiteY22" fmla="*/ 79210 h 677812"/>
                <a:gd name="connsiteX23" fmla="*/ 85321 w 708750"/>
                <a:gd name="connsiteY23" fmla="*/ 158442 h 677812"/>
                <a:gd name="connsiteX24" fmla="*/ 84298 w 708750"/>
                <a:gd name="connsiteY24" fmla="*/ 158442 h 677812"/>
                <a:gd name="connsiteX25" fmla="*/ 0 w 708750"/>
                <a:gd name="connsiteY25" fmla="*/ 79210 h 677812"/>
                <a:gd name="connsiteX26" fmla="*/ 86232 w 708750"/>
                <a:gd name="connsiteY26" fmla="*/ 0 h 6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8750" h="677812">
                  <a:moveTo>
                    <a:pt x="9066" y="221010"/>
                  </a:moveTo>
                  <a:lnTo>
                    <a:pt x="161464" y="221010"/>
                  </a:lnTo>
                  <a:lnTo>
                    <a:pt x="161464" y="679583"/>
                  </a:lnTo>
                  <a:lnTo>
                    <a:pt x="9066" y="679583"/>
                  </a:lnTo>
                  <a:close/>
                  <a:moveTo>
                    <a:pt x="535605" y="210234"/>
                  </a:moveTo>
                  <a:cubicBezTo>
                    <a:pt x="635792" y="210234"/>
                    <a:pt x="711000" y="275801"/>
                    <a:pt x="711000" y="416579"/>
                  </a:cubicBezTo>
                  <a:lnTo>
                    <a:pt x="711000" y="679560"/>
                  </a:lnTo>
                  <a:lnTo>
                    <a:pt x="558646" y="679560"/>
                  </a:lnTo>
                  <a:lnTo>
                    <a:pt x="558646" y="434288"/>
                  </a:lnTo>
                  <a:cubicBezTo>
                    <a:pt x="558646" y="372564"/>
                    <a:pt x="536516" y="330593"/>
                    <a:pt x="481369" y="330593"/>
                  </a:cubicBezTo>
                  <a:cubicBezTo>
                    <a:pt x="439287" y="330593"/>
                    <a:pt x="414224" y="358966"/>
                    <a:pt x="403204" y="386295"/>
                  </a:cubicBezTo>
                  <a:cubicBezTo>
                    <a:pt x="399140" y="396049"/>
                    <a:pt x="398227" y="409780"/>
                    <a:pt x="398227" y="423512"/>
                  </a:cubicBezTo>
                  <a:lnTo>
                    <a:pt x="398227" y="679560"/>
                  </a:lnTo>
                  <a:lnTo>
                    <a:pt x="245739" y="679560"/>
                  </a:lnTo>
                  <a:cubicBezTo>
                    <a:pt x="245739" y="679560"/>
                    <a:pt x="247784" y="264003"/>
                    <a:pt x="245739" y="221010"/>
                  </a:cubicBezTo>
                  <a:lnTo>
                    <a:pt x="398227" y="221010"/>
                  </a:lnTo>
                  <a:lnTo>
                    <a:pt x="398227" y="286022"/>
                  </a:lnTo>
                  <a:cubicBezTo>
                    <a:pt x="397871" y="286466"/>
                    <a:pt x="397538" y="287044"/>
                    <a:pt x="397205" y="287488"/>
                  </a:cubicBezTo>
                  <a:lnTo>
                    <a:pt x="398227" y="287488"/>
                  </a:lnTo>
                  <a:lnTo>
                    <a:pt x="398227" y="286022"/>
                  </a:lnTo>
                  <a:cubicBezTo>
                    <a:pt x="418424" y="254716"/>
                    <a:pt x="454596" y="210234"/>
                    <a:pt x="535605" y="210234"/>
                  </a:cubicBezTo>
                  <a:close/>
                  <a:moveTo>
                    <a:pt x="86232" y="0"/>
                  </a:moveTo>
                  <a:cubicBezTo>
                    <a:pt x="138424" y="0"/>
                    <a:pt x="170530" y="34284"/>
                    <a:pt x="171440" y="79210"/>
                  </a:cubicBezTo>
                  <a:cubicBezTo>
                    <a:pt x="171440" y="123247"/>
                    <a:pt x="138424" y="158442"/>
                    <a:pt x="85321" y="158442"/>
                  </a:cubicBezTo>
                  <a:lnTo>
                    <a:pt x="84298" y="158442"/>
                  </a:lnTo>
                  <a:cubicBezTo>
                    <a:pt x="33129" y="158442"/>
                    <a:pt x="0" y="123247"/>
                    <a:pt x="0" y="79210"/>
                  </a:cubicBezTo>
                  <a:cubicBezTo>
                    <a:pt x="0" y="34284"/>
                    <a:pt x="34151" y="0"/>
                    <a:pt x="86232" y="0"/>
                  </a:cubicBezTo>
                  <a:close/>
                </a:path>
              </a:pathLst>
            </a:custGeom>
            <a:solidFill>
              <a:srgbClr val="68ACE5"/>
            </a:solidFill>
            <a:ln w="2791"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EEEF22BB-A25D-42AD-85AE-E417D5BF0BD0}"/>
              </a:ext>
            </a:extLst>
          </p:cNvPr>
          <p:cNvGrpSpPr/>
          <p:nvPr userDrawn="1"/>
        </p:nvGrpSpPr>
        <p:grpSpPr>
          <a:xfrm>
            <a:off x="1141854" y="5862548"/>
            <a:ext cx="698962" cy="698962"/>
            <a:chOff x="1389686" y="5717268"/>
            <a:chExt cx="698962" cy="698962"/>
          </a:xfrm>
        </p:grpSpPr>
        <p:sp>
          <p:nvSpPr>
            <p:cNvPr id="13" name="Oval 12">
              <a:extLst>
                <a:ext uri="{FF2B5EF4-FFF2-40B4-BE49-F238E27FC236}">
                  <a16:creationId xmlns:a16="http://schemas.microsoft.com/office/drawing/2014/main" id="{673CDFBA-E3DE-4BD4-8A51-6C05757E11E8}"/>
                </a:ext>
              </a:extLst>
            </p:cNvPr>
            <p:cNvSpPr/>
            <p:nvPr/>
          </p:nvSpPr>
          <p:spPr>
            <a:xfrm>
              <a:off x="1389686" y="5717268"/>
              <a:ext cx="698962" cy="698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329E5"/>
                </a:solidFill>
                <a:effectLst/>
                <a:uLnTx/>
                <a:uFillTx/>
                <a:latin typeface="Calibri" panose="020F0502020204030204"/>
                <a:ea typeface="+mn-ea"/>
                <a:cs typeface="+mn-cs"/>
              </a:endParaRPr>
            </a:p>
          </p:txBody>
        </p:sp>
        <p:sp>
          <p:nvSpPr>
            <p:cNvPr id="14" name="Graphic 4">
              <a:hlinkClick r:id="rId4"/>
              <a:extLst>
                <a:ext uri="{FF2B5EF4-FFF2-40B4-BE49-F238E27FC236}">
                  <a16:creationId xmlns:a16="http://schemas.microsoft.com/office/drawing/2014/main" id="{E6DF2672-67A5-469D-AD84-45F6C7EA59E5}"/>
                </a:ext>
              </a:extLst>
            </p:cNvPr>
            <p:cNvSpPr/>
            <p:nvPr/>
          </p:nvSpPr>
          <p:spPr>
            <a:xfrm>
              <a:off x="1500257" y="5919325"/>
              <a:ext cx="475688" cy="317745"/>
            </a:xfrm>
            <a:custGeom>
              <a:avLst/>
              <a:gdLst>
                <a:gd name="connsiteX0" fmla="*/ 498488 w 720000"/>
                <a:gd name="connsiteY0" fmla="*/ 0 h 480937"/>
                <a:gd name="connsiteX1" fmla="*/ 606308 w 720000"/>
                <a:gd name="connsiteY1" fmla="*/ 38520 h 480937"/>
                <a:gd name="connsiteX2" fmla="*/ 700110 w 720000"/>
                <a:gd name="connsiteY2" fmla="*/ 8910 h 480937"/>
                <a:gd name="connsiteX3" fmla="*/ 635153 w 720000"/>
                <a:gd name="connsiteY3" fmla="*/ 76410 h 480937"/>
                <a:gd name="connsiteX4" fmla="*/ 720000 w 720000"/>
                <a:gd name="connsiteY4" fmla="*/ 57195 h 480937"/>
                <a:gd name="connsiteX5" fmla="*/ 646290 w 720000"/>
                <a:gd name="connsiteY5" fmla="*/ 120352 h 480937"/>
                <a:gd name="connsiteX6" fmla="*/ 646718 w 720000"/>
                <a:gd name="connsiteY6" fmla="*/ 136148 h 480937"/>
                <a:gd name="connsiteX7" fmla="*/ 226440 w 720000"/>
                <a:gd name="connsiteY7" fmla="*/ 483278 h 480937"/>
                <a:gd name="connsiteX8" fmla="*/ 0 w 720000"/>
                <a:gd name="connsiteY8" fmla="*/ 428445 h 480937"/>
                <a:gd name="connsiteX9" fmla="*/ 35235 w 720000"/>
                <a:gd name="connsiteY9" fmla="*/ 430155 h 480937"/>
                <a:gd name="connsiteX10" fmla="*/ 218677 w 720000"/>
                <a:gd name="connsiteY10" fmla="*/ 377933 h 480937"/>
                <a:gd name="connsiteX11" fmla="*/ 80708 w 720000"/>
                <a:gd name="connsiteY11" fmla="*/ 293198 h 480937"/>
                <a:gd name="connsiteX12" fmla="*/ 108495 w 720000"/>
                <a:gd name="connsiteY12" fmla="*/ 295403 h 480937"/>
                <a:gd name="connsiteX13" fmla="*/ 147398 w 720000"/>
                <a:gd name="connsiteY13" fmla="*/ 291105 h 480937"/>
                <a:gd name="connsiteX14" fmla="*/ 28913 w 720000"/>
                <a:gd name="connsiteY14" fmla="*/ 171495 h 480937"/>
                <a:gd name="connsiteX15" fmla="*/ 28935 w 720000"/>
                <a:gd name="connsiteY15" fmla="*/ 169965 h 480937"/>
                <a:gd name="connsiteX16" fmla="*/ 95850 w 720000"/>
                <a:gd name="connsiteY16" fmla="*/ 185220 h 480937"/>
                <a:gd name="connsiteX17" fmla="*/ 30128 w 720000"/>
                <a:gd name="connsiteY17" fmla="*/ 83655 h 480937"/>
                <a:gd name="connsiteX18" fmla="*/ 50130 w 720000"/>
                <a:gd name="connsiteY18" fmla="*/ 22342 h 480937"/>
                <a:gd name="connsiteX19" fmla="*/ 354600 w 720000"/>
                <a:gd name="connsiteY19" fmla="*/ 149805 h 480937"/>
                <a:gd name="connsiteX20" fmla="*/ 350775 w 720000"/>
                <a:gd name="connsiteY20" fmla="*/ 121995 h 480937"/>
                <a:gd name="connsiteX21" fmla="*/ 498488 w 720000"/>
                <a:gd name="connsiteY21" fmla="*/ 0 h 48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0000" h="480937">
                  <a:moveTo>
                    <a:pt x="498488" y="0"/>
                  </a:moveTo>
                  <a:cubicBezTo>
                    <a:pt x="540968" y="0"/>
                    <a:pt x="579353" y="14805"/>
                    <a:pt x="606308" y="38520"/>
                  </a:cubicBezTo>
                  <a:cubicBezTo>
                    <a:pt x="639945" y="33052"/>
                    <a:pt x="671580" y="22905"/>
                    <a:pt x="700110" y="8910"/>
                  </a:cubicBezTo>
                  <a:cubicBezTo>
                    <a:pt x="689085" y="37417"/>
                    <a:pt x="665663" y="61312"/>
                    <a:pt x="635153" y="76410"/>
                  </a:cubicBezTo>
                  <a:cubicBezTo>
                    <a:pt x="665033" y="73463"/>
                    <a:pt x="693518" y="66915"/>
                    <a:pt x="720000" y="57195"/>
                  </a:cubicBezTo>
                  <a:cubicBezTo>
                    <a:pt x="700200" y="81675"/>
                    <a:pt x="675158" y="103163"/>
                    <a:pt x="646290" y="120352"/>
                  </a:cubicBezTo>
                  <a:cubicBezTo>
                    <a:pt x="646583" y="125595"/>
                    <a:pt x="646718" y="130860"/>
                    <a:pt x="646718" y="136148"/>
                  </a:cubicBezTo>
                  <a:cubicBezTo>
                    <a:pt x="646718" y="297360"/>
                    <a:pt x="498128" y="483278"/>
                    <a:pt x="226440" y="483278"/>
                  </a:cubicBezTo>
                  <a:cubicBezTo>
                    <a:pt x="143010" y="483278"/>
                    <a:pt x="65385" y="463073"/>
                    <a:pt x="0" y="428445"/>
                  </a:cubicBezTo>
                  <a:cubicBezTo>
                    <a:pt x="11565" y="429570"/>
                    <a:pt x="23332" y="430155"/>
                    <a:pt x="35235" y="430155"/>
                  </a:cubicBezTo>
                  <a:cubicBezTo>
                    <a:pt x="104445" y="430155"/>
                    <a:pt x="168143" y="410648"/>
                    <a:pt x="218677" y="377933"/>
                  </a:cubicBezTo>
                  <a:cubicBezTo>
                    <a:pt x="154058" y="376943"/>
                    <a:pt x="99495" y="341663"/>
                    <a:pt x="80708" y="293198"/>
                  </a:cubicBezTo>
                  <a:cubicBezTo>
                    <a:pt x="89730" y="294638"/>
                    <a:pt x="98978" y="295403"/>
                    <a:pt x="108495" y="295403"/>
                  </a:cubicBezTo>
                  <a:cubicBezTo>
                    <a:pt x="121973" y="295403"/>
                    <a:pt x="135023" y="293895"/>
                    <a:pt x="147398" y="291105"/>
                  </a:cubicBezTo>
                  <a:cubicBezTo>
                    <a:pt x="79830" y="279900"/>
                    <a:pt x="28913" y="230602"/>
                    <a:pt x="28913" y="171495"/>
                  </a:cubicBezTo>
                  <a:cubicBezTo>
                    <a:pt x="28913" y="170977"/>
                    <a:pt x="28913" y="170460"/>
                    <a:pt x="28935" y="169965"/>
                  </a:cubicBezTo>
                  <a:cubicBezTo>
                    <a:pt x="48848" y="179100"/>
                    <a:pt x="71640" y="184567"/>
                    <a:pt x="95850" y="185220"/>
                  </a:cubicBezTo>
                  <a:cubicBezTo>
                    <a:pt x="56205" y="163327"/>
                    <a:pt x="30128" y="126000"/>
                    <a:pt x="30128" y="83655"/>
                  </a:cubicBezTo>
                  <a:cubicBezTo>
                    <a:pt x="30128" y="61312"/>
                    <a:pt x="37418" y="40343"/>
                    <a:pt x="50130" y="22342"/>
                  </a:cubicBezTo>
                  <a:cubicBezTo>
                    <a:pt x="122985" y="96142"/>
                    <a:pt x="231818" y="144697"/>
                    <a:pt x="354600" y="149805"/>
                  </a:cubicBezTo>
                  <a:cubicBezTo>
                    <a:pt x="352080" y="140873"/>
                    <a:pt x="350775" y="131558"/>
                    <a:pt x="350775" y="121995"/>
                  </a:cubicBezTo>
                  <a:cubicBezTo>
                    <a:pt x="350775" y="54630"/>
                    <a:pt x="416903" y="0"/>
                    <a:pt x="498488" y="0"/>
                  </a:cubicBezTo>
                  <a:close/>
                </a:path>
              </a:pathLst>
            </a:custGeom>
            <a:solidFill>
              <a:srgbClr val="68ACE5"/>
            </a:solidFill>
            <a:ln w="2791" cap="flat">
              <a:noFill/>
              <a:prstDash val="solid"/>
              <a:miter/>
            </a:ln>
          </p:spPr>
          <p:txBody>
            <a:bodyPr rtlCol="0" anchor="ctr"/>
            <a:lstStyle/>
            <a:p>
              <a:endParaRPr lang="en-US" dirty="0"/>
            </a:p>
          </p:txBody>
        </p:sp>
      </p:grpSp>
      <p:cxnSp>
        <p:nvCxnSpPr>
          <p:cNvPr id="15" name="Straight Connector 14">
            <a:extLst>
              <a:ext uri="{FF2B5EF4-FFF2-40B4-BE49-F238E27FC236}">
                <a16:creationId xmlns:a16="http://schemas.microsoft.com/office/drawing/2014/main" id="{8EF0EFD4-49BA-43FA-9A01-FBF5FD2F08E7}"/>
              </a:ext>
            </a:extLst>
          </p:cNvPr>
          <p:cNvCxnSpPr>
            <a:cxnSpLocks/>
          </p:cNvCxnSpPr>
          <p:nvPr userDrawn="1"/>
        </p:nvCxnSpPr>
        <p:spPr>
          <a:xfrm>
            <a:off x="6958149" y="3742825"/>
            <a:ext cx="4693926" cy="0"/>
          </a:xfrm>
          <a:prstGeom prst="line">
            <a:avLst/>
          </a:prstGeom>
          <a:ln w="57150">
            <a:solidFill>
              <a:srgbClr val="68ACE5"/>
            </a:solidFill>
          </a:ln>
        </p:spPr>
        <p:style>
          <a:lnRef idx="1">
            <a:schemeClr val="accent1"/>
          </a:lnRef>
          <a:fillRef idx="0">
            <a:schemeClr val="accent1"/>
          </a:fillRef>
          <a:effectRef idx="0">
            <a:schemeClr val="accent1"/>
          </a:effectRef>
          <a:fontRef idx="minor">
            <a:schemeClr val="tx1"/>
          </a:fontRef>
        </p:style>
      </p:cxnSp>
      <p:sp>
        <p:nvSpPr>
          <p:cNvPr id="20" name="Text Placeholder 18">
            <a:extLst>
              <a:ext uri="{FF2B5EF4-FFF2-40B4-BE49-F238E27FC236}">
                <a16:creationId xmlns:a16="http://schemas.microsoft.com/office/drawing/2014/main" id="{C305E2DD-5E1B-4250-9939-BE9F5CD0E28A}"/>
              </a:ext>
            </a:extLst>
          </p:cNvPr>
          <p:cNvSpPr>
            <a:spLocks noGrp="1"/>
          </p:cNvSpPr>
          <p:nvPr>
            <p:ph type="body" sz="quarter" idx="10" hasCustomPrompt="1"/>
          </p:nvPr>
        </p:nvSpPr>
        <p:spPr>
          <a:xfrm>
            <a:off x="7768127" y="3901341"/>
            <a:ext cx="3849658" cy="451998"/>
          </a:xfrm>
        </p:spPr>
        <p:txBody>
          <a:bodyPr>
            <a:normAutofit/>
          </a:bodyPr>
          <a:lstStyle>
            <a:lvl1pPr algn="r">
              <a:defRPr sz="2400" b="0"/>
            </a:lvl1pPr>
            <a:lvl2pPr marL="182562" indent="0" algn="r">
              <a:buNone/>
              <a:defRPr>
                <a:solidFill>
                  <a:srgbClr val="68ACE5"/>
                </a:solidFill>
              </a:defRPr>
            </a:lvl2pPr>
            <a:lvl3pPr algn="r">
              <a:defRPr/>
            </a:lvl3pPr>
            <a:lvl4pPr algn="r">
              <a:defRPr/>
            </a:lvl4pPr>
            <a:lvl5pPr algn="r">
              <a:defRPr/>
            </a:lvl5pPr>
          </a:lstStyle>
          <a:p>
            <a:pPr lvl="0"/>
            <a:r>
              <a:rPr lang="pl-PL" dirty="0" err="1"/>
              <a:t>Name</a:t>
            </a:r>
            <a:r>
              <a:rPr lang="pl-PL" dirty="0"/>
              <a:t> </a:t>
            </a:r>
            <a:r>
              <a:rPr lang="pl-PL" dirty="0" err="1"/>
              <a:t>Surname</a:t>
            </a:r>
            <a:endParaRPr lang="en-US" dirty="0"/>
          </a:p>
        </p:txBody>
      </p:sp>
      <p:sp>
        <p:nvSpPr>
          <p:cNvPr id="21" name="Text Placeholder 18">
            <a:extLst>
              <a:ext uri="{FF2B5EF4-FFF2-40B4-BE49-F238E27FC236}">
                <a16:creationId xmlns:a16="http://schemas.microsoft.com/office/drawing/2014/main" id="{BE545B46-D07A-457A-AF33-276DD3E5C49C}"/>
              </a:ext>
            </a:extLst>
          </p:cNvPr>
          <p:cNvSpPr>
            <a:spLocks noGrp="1"/>
          </p:cNvSpPr>
          <p:nvPr>
            <p:ph type="body" sz="quarter" idx="11" hasCustomPrompt="1"/>
          </p:nvPr>
        </p:nvSpPr>
        <p:spPr>
          <a:xfrm>
            <a:off x="7768127" y="5152261"/>
            <a:ext cx="3849658" cy="451998"/>
          </a:xfrm>
        </p:spPr>
        <p:txBody>
          <a:bodyPr>
            <a:normAutofit/>
          </a:bodyPr>
          <a:lstStyle>
            <a:lvl1pPr algn="r">
              <a:defRPr sz="2400" b="0"/>
            </a:lvl1pPr>
            <a:lvl2pPr marL="182562" indent="0" algn="r">
              <a:buNone/>
              <a:defRPr>
                <a:solidFill>
                  <a:srgbClr val="68ACE5"/>
                </a:solidFill>
              </a:defRPr>
            </a:lvl2pPr>
            <a:lvl3pPr algn="r">
              <a:defRPr/>
            </a:lvl3pPr>
            <a:lvl4pPr algn="r">
              <a:defRPr/>
            </a:lvl4pPr>
            <a:lvl5pPr algn="r">
              <a:defRPr/>
            </a:lvl5pPr>
          </a:lstStyle>
          <a:p>
            <a:pPr lvl="0"/>
            <a:r>
              <a:rPr lang="pl-PL" dirty="0" err="1"/>
              <a:t>Name</a:t>
            </a:r>
            <a:r>
              <a:rPr lang="pl-PL" dirty="0"/>
              <a:t> </a:t>
            </a:r>
            <a:r>
              <a:rPr lang="pl-PL" dirty="0" err="1"/>
              <a:t>Surname</a:t>
            </a:r>
            <a:endParaRPr lang="en-US" dirty="0"/>
          </a:p>
        </p:txBody>
      </p:sp>
      <p:pic>
        <p:nvPicPr>
          <p:cNvPr id="22" name="Picture 21" descr="A picture containing animal, mollusk&#10;&#10;Description automatically generated">
            <a:extLst>
              <a:ext uri="{FF2B5EF4-FFF2-40B4-BE49-F238E27FC236}">
                <a16:creationId xmlns:a16="http://schemas.microsoft.com/office/drawing/2014/main" id="{6D1DDA80-C5FD-4EA1-AFC5-40AD927CA03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700610" y="952273"/>
            <a:ext cx="2820692" cy="605745"/>
          </a:xfrm>
          <a:prstGeom prst="rect">
            <a:avLst/>
          </a:prstGeom>
        </p:spPr>
      </p:pic>
      <p:cxnSp>
        <p:nvCxnSpPr>
          <p:cNvPr id="24" name="Straight Connector 23">
            <a:extLst>
              <a:ext uri="{FF2B5EF4-FFF2-40B4-BE49-F238E27FC236}">
                <a16:creationId xmlns:a16="http://schemas.microsoft.com/office/drawing/2014/main" id="{2DEDF374-6221-4055-9306-0798E67B60BE}"/>
              </a:ext>
            </a:extLst>
          </p:cNvPr>
          <p:cNvCxnSpPr>
            <a:cxnSpLocks/>
          </p:cNvCxnSpPr>
          <p:nvPr userDrawn="1"/>
        </p:nvCxnSpPr>
        <p:spPr>
          <a:xfrm flipH="1" flipV="1">
            <a:off x="4191383" y="-55266"/>
            <a:ext cx="4357166" cy="6968532"/>
          </a:xfrm>
          <a:prstGeom prst="line">
            <a:avLst/>
          </a:prstGeom>
          <a:ln w="57150">
            <a:gradFill>
              <a:gsLst>
                <a:gs pos="0">
                  <a:srgbClr val="E23620"/>
                </a:gs>
                <a:gs pos="45000">
                  <a:srgbClr val="FFC000"/>
                </a:gs>
              </a:gsLst>
              <a:lin ang="5400000" scaled="1"/>
            </a:gra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BDDFBE2A-750B-4907-8157-787F083EF5F3}"/>
              </a:ext>
            </a:extLst>
          </p:cNvPr>
          <p:cNvSpPr>
            <a:spLocks noGrp="1"/>
          </p:cNvSpPr>
          <p:nvPr>
            <p:ph type="body" sz="quarter" idx="12" hasCustomPrompt="1"/>
          </p:nvPr>
        </p:nvSpPr>
        <p:spPr>
          <a:xfrm>
            <a:off x="7768127" y="4397814"/>
            <a:ext cx="3849658" cy="307975"/>
          </a:xfrm>
        </p:spPr>
        <p:txBody>
          <a:bodyPr/>
          <a:lstStyle>
            <a:lvl1pPr algn="r">
              <a:defRPr sz="1600" b="0">
                <a:solidFill>
                  <a:srgbClr val="68ACE5"/>
                </a:solidFill>
              </a:defRPr>
            </a:lvl1pPr>
            <a:lvl2pPr marL="182562" indent="0">
              <a:buNone/>
              <a:defRPr/>
            </a:lvl2pPr>
          </a:lstStyle>
          <a:p>
            <a:pPr lvl="0"/>
            <a:r>
              <a:rPr lang="pl-PL" dirty="0"/>
              <a:t>name.surname@axxiome.com</a:t>
            </a:r>
            <a:endParaRPr lang="en-US" dirty="0"/>
          </a:p>
        </p:txBody>
      </p:sp>
      <p:sp>
        <p:nvSpPr>
          <p:cNvPr id="30" name="Text Placeholder 29">
            <a:extLst>
              <a:ext uri="{FF2B5EF4-FFF2-40B4-BE49-F238E27FC236}">
                <a16:creationId xmlns:a16="http://schemas.microsoft.com/office/drawing/2014/main" id="{B5F22BCB-BAA1-4978-815A-D6AA61936686}"/>
              </a:ext>
            </a:extLst>
          </p:cNvPr>
          <p:cNvSpPr>
            <a:spLocks noGrp="1"/>
          </p:cNvSpPr>
          <p:nvPr>
            <p:ph type="body" sz="quarter" idx="13" hasCustomPrompt="1"/>
          </p:nvPr>
        </p:nvSpPr>
        <p:spPr>
          <a:xfrm>
            <a:off x="7768127" y="5653415"/>
            <a:ext cx="3849658" cy="303213"/>
          </a:xfrm>
        </p:spPr>
        <p:txBody>
          <a:bodyPr/>
          <a:lstStyle>
            <a:lvl1pPr algn="r">
              <a:defRPr lang="en-GB" sz="1600" b="0" kern="1200" dirty="0">
                <a:solidFill>
                  <a:srgbClr val="68ACE5"/>
                </a:solidFill>
                <a:latin typeface="+mn-lt"/>
                <a:ea typeface="+mn-ea"/>
                <a:cs typeface="+mn-cs"/>
              </a:defRPr>
            </a:lvl1pPr>
            <a:lvl2pPr>
              <a:defRPr/>
            </a:lvl2pPr>
            <a:lvl3pPr>
              <a:defRPr/>
            </a:lvl3pPr>
            <a:lvl4pPr>
              <a:defRPr/>
            </a:lvl4pPr>
            <a:lvl5pPr>
              <a:defRPr/>
            </a:lvl5pPr>
          </a:lstStyle>
          <a:p>
            <a:pPr lvl="0"/>
            <a:r>
              <a:rPr lang="pl-PL" dirty="0"/>
              <a:t>name.surname@axxiome.com</a:t>
            </a:r>
            <a:endParaRPr lang="en-US" dirty="0"/>
          </a:p>
        </p:txBody>
      </p:sp>
      <p:sp>
        <p:nvSpPr>
          <p:cNvPr id="32" name="Text Placeholder 31">
            <a:extLst>
              <a:ext uri="{FF2B5EF4-FFF2-40B4-BE49-F238E27FC236}">
                <a16:creationId xmlns:a16="http://schemas.microsoft.com/office/drawing/2014/main" id="{29DFB7C2-43B7-435B-A380-6063019F5CBE}"/>
              </a:ext>
            </a:extLst>
          </p:cNvPr>
          <p:cNvSpPr>
            <a:spLocks noGrp="1"/>
          </p:cNvSpPr>
          <p:nvPr>
            <p:ph type="body" sz="quarter" idx="14" hasCustomPrompt="1"/>
          </p:nvPr>
        </p:nvSpPr>
        <p:spPr>
          <a:xfrm>
            <a:off x="7768127" y="4756456"/>
            <a:ext cx="3849658" cy="303213"/>
          </a:xfrm>
        </p:spPr>
        <p:txBody>
          <a:bodyPr>
            <a:noAutofit/>
          </a:bodyPr>
          <a:lstStyle>
            <a:lvl1pPr algn="r">
              <a:defRPr lang="en-US" sz="1600" b="0" kern="1200" dirty="0" smtClean="0">
                <a:solidFill>
                  <a:srgbClr val="68ACE5"/>
                </a:solidFill>
                <a:latin typeface="+mn-lt"/>
                <a:ea typeface="+mn-ea"/>
                <a:cs typeface="+mn-cs"/>
              </a:defRPr>
            </a:lvl1pPr>
            <a:lvl2pPr marL="182562" indent="0">
              <a:buNone/>
              <a:defRPr lang="en-US" sz="2000" b="0" kern="1200" dirty="0" smtClean="0">
                <a:solidFill>
                  <a:srgbClr val="68ACE5"/>
                </a:solidFill>
                <a:latin typeface="+mn-lt"/>
                <a:ea typeface="+mn-ea"/>
                <a:cs typeface="+mn-cs"/>
              </a:defRPr>
            </a:lvl2pPr>
            <a:lvl3pPr>
              <a:defRPr lang="en-US" sz="2000" b="0" kern="1200" dirty="0" smtClean="0">
                <a:solidFill>
                  <a:srgbClr val="68ACE5"/>
                </a:solidFill>
                <a:latin typeface="+mn-lt"/>
                <a:ea typeface="+mn-ea"/>
                <a:cs typeface="+mn-cs"/>
              </a:defRPr>
            </a:lvl3pPr>
            <a:lvl4pPr>
              <a:defRPr lang="en-US" sz="2000" b="0" kern="1200" dirty="0" smtClean="0">
                <a:solidFill>
                  <a:srgbClr val="68ACE5"/>
                </a:solidFill>
                <a:latin typeface="+mn-lt"/>
                <a:ea typeface="+mn-ea"/>
                <a:cs typeface="+mn-cs"/>
              </a:defRPr>
            </a:lvl4pPr>
            <a:lvl5pPr>
              <a:defRPr lang="en-GB" sz="2000" b="0" kern="1200" dirty="0">
                <a:solidFill>
                  <a:srgbClr val="68ACE5"/>
                </a:solidFill>
                <a:latin typeface="+mn-lt"/>
                <a:ea typeface="+mn-ea"/>
                <a:cs typeface="+mn-cs"/>
              </a:defRPr>
            </a:lvl5pPr>
          </a:lstStyle>
          <a:p>
            <a:pPr lvl="0"/>
            <a:r>
              <a:rPr lang="pl-PL" dirty="0"/>
              <a:t>+00 000 000 000</a:t>
            </a:r>
            <a:endParaRPr lang="en-US" dirty="0"/>
          </a:p>
        </p:txBody>
      </p:sp>
      <p:sp>
        <p:nvSpPr>
          <p:cNvPr id="34" name="Text Placeholder 33">
            <a:extLst>
              <a:ext uri="{FF2B5EF4-FFF2-40B4-BE49-F238E27FC236}">
                <a16:creationId xmlns:a16="http://schemas.microsoft.com/office/drawing/2014/main" id="{DB89CD2E-94DA-475B-8581-9EC739555675}"/>
              </a:ext>
            </a:extLst>
          </p:cNvPr>
          <p:cNvSpPr>
            <a:spLocks noGrp="1"/>
          </p:cNvSpPr>
          <p:nvPr>
            <p:ph type="body" sz="quarter" idx="15" hasCustomPrompt="1"/>
          </p:nvPr>
        </p:nvSpPr>
        <p:spPr>
          <a:xfrm>
            <a:off x="7768127" y="6006501"/>
            <a:ext cx="3849658" cy="303213"/>
          </a:xfrm>
        </p:spPr>
        <p:txBody>
          <a:bodyPr>
            <a:noAutofit/>
          </a:bodyPr>
          <a:lstStyle>
            <a:lvl1pPr algn="r">
              <a:defRPr lang="en-US" sz="1600" b="0" kern="1200" dirty="0" smtClean="0">
                <a:solidFill>
                  <a:srgbClr val="68ACE5"/>
                </a:solidFill>
                <a:latin typeface="+mn-lt"/>
                <a:ea typeface="+mn-ea"/>
                <a:cs typeface="+mn-cs"/>
              </a:defRPr>
            </a:lvl1pPr>
            <a:lvl2pPr>
              <a:defRPr lang="en-US" sz="2000" b="0" kern="1200" dirty="0" smtClean="0">
                <a:solidFill>
                  <a:srgbClr val="68ACE5"/>
                </a:solidFill>
                <a:latin typeface="+mn-lt"/>
                <a:ea typeface="+mn-ea"/>
                <a:cs typeface="+mn-cs"/>
              </a:defRPr>
            </a:lvl2pPr>
            <a:lvl3pPr>
              <a:defRPr lang="en-US" sz="2000" b="0" kern="1200" dirty="0" smtClean="0">
                <a:solidFill>
                  <a:srgbClr val="68ACE5"/>
                </a:solidFill>
                <a:latin typeface="+mn-lt"/>
                <a:ea typeface="+mn-ea"/>
                <a:cs typeface="+mn-cs"/>
              </a:defRPr>
            </a:lvl3pPr>
            <a:lvl4pPr>
              <a:defRPr lang="en-US" sz="2000" b="0" kern="1200" dirty="0" smtClean="0">
                <a:solidFill>
                  <a:srgbClr val="68ACE5"/>
                </a:solidFill>
                <a:latin typeface="+mn-lt"/>
                <a:ea typeface="+mn-ea"/>
                <a:cs typeface="+mn-cs"/>
              </a:defRPr>
            </a:lvl4pPr>
            <a:lvl5pPr>
              <a:defRPr lang="en-GB" sz="2000" b="0" kern="1200" dirty="0">
                <a:solidFill>
                  <a:srgbClr val="68ACE5"/>
                </a:solidFill>
                <a:latin typeface="+mn-lt"/>
                <a:ea typeface="+mn-ea"/>
                <a:cs typeface="+mn-cs"/>
              </a:defRPr>
            </a:lvl5pPr>
          </a:lstStyle>
          <a:p>
            <a:pPr lvl="0"/>
            <a:r>
              <a:rPr lang="pl-PL" dirty="0"/>
              <a:t>+00 000 000 000</a:t>
            </a:r>
            <a:endParaRPr lang="en-US" dirty="0"/>
          </a:p>
        </p:txBody>
      </p:sp>
    </p:spTree>
    <p:extLst>
      <p:ext uri="{BB962C8B-B14F-4D97-AF65-F5344CB8AC3E}">
        <p14:creationId xmlns:p14="http://schemas.microsoft.com/office/powerpoint/2010/main" val="242760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Fas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CEF7F-3500-4995-AEBA-B692A95445B5}"/>
              </a:ext>
            </a:extLst>
          </p:cNvPr>
          <p:cNvPicPr>
            <a:picLocks noChangeAspect="1"/>
          </p:cNvPicPr>
          <p:nvPr userDrawn="1"/>
        </p:nvPicPr>
        <p:blipFill>
          <a:blip r:embed="rId2"/>
          <a:stretch>
            <a:fillRect/>
          </a:stretch>
        </p:blipFill>
        <p:spPr>
          <a:xfrm>
            <a:off x="0" y="0"/>
            <a:ext cx="3968496" cy="6858000"/>
          </a:xfrm>
          <a:prstGeom prst="rect">
            <a:avLst/>
          </a:prstGeom>
        </p:spPr>
      </p:pic>
      <p:cxnSp>
        <p:nvCxnSpPr>
          <p:cNvPr id="8" name="Straight Connector 7">
            <a:extLst>
              <a:ext uri="{FF2B5EF4-FFF2-40B4-BE49-F238E27FC236}">
                <a16:creationId xmlns:a16="http://schemas.microsoft.com/office/drawing/2014/main" id="{A617B72B-1904-440D-87C7-EBA1135C3B86}"/>
              </a:ext>
            </a:extLst>
          </p:cNvPr>
          <p:cNvCxnSpPr>
            <a:cxnSpLocks/>
          </p:cNvCxnSpPr>
          <p:nvPr userDrawn="1"/>
        </p:nvCxnSpPr>
        <p:spPr>
          <a:xfrm>
            <a:off x="3984663" y="-34931"/>
            <a:ext cx="0" cy="6892931"/>
          </a:xfrm>
          <a:prstGeom prst="line">
            <a:avLst/>
          </a:prstGeom>
          <a:ln w="57150">
            <a:gradFill>
              <a:gsLst>
                <a:gs pos="0">
                  <a:srgbClr val="FFC000"/>
                </a:gs>
                <a:gs pos="100000">
                  <a:srgbClr val="E23620"/>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DACB93E-3DC8-4390-9238-426BFC014901}"/>
              </a:ext>
            </a:extLst>
          </p:cNvPr>
          <p:cNvSpPr>
            <a:spLocks noGrp="1"/>
          </p:cNvSpPr>
          <p:nvPr>
            <p:ph type="title" hasCustomPrompt="1"/>
          </p:nvPr>
        </p:nvSpPr>
        <p:spPr>
          <a:xfrm>
            <a:off x="192087" y="2349500"/>
            <a:ext cx="3543889" cy="2159000"/>
          </a:xfrm>
        </p:spPr>
        <p:txBody>
          <a:bodyPr anchor="ctr"/>
          <a:lstStyle>
            <a:lvl1pPr>
              <a:defRPr sz="4400">
                <a:solidFill>
                  <a:schemeClr val="bg1"/>
                </a:solidFill>
              </a:defRPr>
            </a:lvl1pPr>
          </a:lstStyle>
          <a:p>
            <a:r>
              <a:rPr lang="pl-PL" dirty="0"/>
              <a:t>AGENDA</a:t>
            </a:r>
            <a:endParaRPr lang="en-US" dirty="0"/>
          </a:p>
        </p:txBody>
      </p:sp>
      <p:sp>
        <p:nvSpPr>
          <p:cNvPr id="10" name="Text Placeholder 9">
            <a:extLst>
              <a:ext uri="{FF2B5EF4-FFF2-40B4-BE49-F238E27FC236}">
                <a16:creationId xmlns:a16="http://schemas.microsoft.com/office/drawing/2014/main" id="{893FC066-30E3-4851-A458-C41D089634A1}"/>
              </a:ext>
            </a:extLst>
          </p:cNvPr>
          <p:cNvSpPr>
            <a:spLocks noGrp="1"/>
          </p:cNvSpPr>
          <p:nvPr>
            <p:ph type="body" sz="quarter" idx="13" hasCustomPrompt="1"/>
          </p:nvPr>
        </p:nvSpPr>
        <p:spPr>
          <a:xfrm>
            <a:off x="4197350" y="188913"/>
            <a:ext cx="7802563" cy="6192837"/>
          </a:xfrm>
        </p:spPr>
        <p:txBody>
          <a:bodyPr anchor="ctr">
            <a:normAutofit/>
          </a:bodyPr>
          <a:lstStyle>
            <a:lvl1pPr marL="457200" indent="-457200">
              <a:buFont typeface="+mj-lt"/>
              <a:buAutoNum type="arabicPeriod"/>
              <a:defRPr sz="2800" b="1"/>
            </a:lvl1pPr>
            <a:lvl2pPr marL="525462" indent="-342900">
              <a:buFont typeface="+mj-lt"/>
              <a:buAutoNum type="alphaLcPeriod"/>
              <a:defRPr sz="2400"/>
            </a:lvl2pPr>
            <a:lvl3pPr>
              <a:defRPr sz="2000"/>
            </a:lvl3pPr>
            <a:lvl4pPr>
              <a:defRPr sz="1800"/>
            </a:lvl4pPr>
            <a:lvl5pPr>
              <a:defRPr sz="1800"/>
            </a:lvl5pPr>
          </a:lstStyle>
          <a:p>
            <a:pPr lvl="0"/>
            <a:r>
              <a:rPr lang="pl-PL" dirty="0"/>
              <a:t>Point of agenda</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pl-PL" dirty="0"/>
          </a:p>
          <a:p>
            <a:pPr lvl="0"/>
            <a:endParaRPr lang="en-GB" dirty="0"/>
          </a:p>
        </p:txBody>
      </p:sp>
    </p:spTree>
    <p:extLst>
      <p:ext uri="{BB962C8B-B14F-4D97-AF65-F5344CB8AC3E}">
        <p14:creationId xmlns:p14="http://schemas.microsoft.com/office/powerpoint/2010/main" val="128815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Table of Conten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A15C324-3B68-40BB-9F77-47C2F47435F5}"/>
              </a:ext>
            </a:extLst>
          </p:cNvPr>
          <p:cNvPicPr>
            <a:picLocks noChangeAspect="1"/>
          </p:cNvPicPr>
          <p:nvPr userDrawn="1"/>
        </p:nvPicPr>
        <p:blipFill>
          <a:blip r:embed="rId2"/>
          <a:stretch>
            <a:fillRect/>
          </a:stretch>
        </p:blipFill>
        <p:spPr>
          <a:xfrm>
            <a:off x="0" y="0"/>
            <a:ext cx="3968496" cy="6858000"/>
          </a:xfrm>
          <a:prstGeom prst="rect">
            <a:avLst/>
          </a:prstGeom>
        </p:spPr>
      </p:pic>
      <p:cxnSp>
        <p:nvCxnSpPr>
          <p:cNvPr id="8" name="Straight Connector 7">
            <a:extLst>
              <a:ext uri="{FF2B5EF4-FFF2-40B4-BE49-F238E27FC236}">
                <a16:creationId xmlns:a16="http://schemas.microsoft.com/office/drawing/2014/main" id="{1181DB17-4AEC-40F7-A57B-7F01509601E0}"/>
              </a:ext>
            </a:extLst>
          </p:cNvPr>
          <p:cNvCxnSpPr>
            <a:cxnSpLocks/>
          </p:cNvCxnSpPr>
          <p:nvPr userDrawn="1"/>
        </p:nvCxnSpPr>
        <p:spPr>
          <a:xfrm>
            <a:off x="3965212" y="-26222"/>
            <a:ext cx="0" cy="6892931"/>
          </a:xfrm>
          <a:prstGeom prst="line">
            <a:avLst/>
          </a:prstGeom>
          <a:ln w="57150">
            <a:gradFill>
              <a:gsLst>
                <a:gs pos="0">
                  <a:srgbClr val="FFC000"/>
                </a:gs>
                <a:gs pos="100000">
                  <a:srgbClr val="E23620"/>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D4EA6F9-9CF8-445C-B688-B6FE80C7EE75}"/>
              </a:ext>
            </a:extLst>
          </p:cNvPr>
          <p:cNvSpPr>
            <a:spLocks noGrp="1"/>
          </p:cNvSpPr>
          <p:nvPr>
            <p:ph type="title" hasCustomPrompt="1"/>
          </p:nvPr>
        </p:nvSpPr>
        <p:spPr>
          <a:xfrm>
            <a:off x="192087" y="2349500"/>
            <a:ext cx="3543889" cy="2159000"/>
          </a:xfrm>
        </p:spPr>
        <p:txBody>
          <a:bodyPr anchor="ctr"/>
          <a:lstStyle>
            <a:lvl1pPr>
              <a:defRPr sz="4400">
                <a:solidFill>
                  <a:schemeClr val="bg1"/>
                </a:solidFill>
              </a:defRPr>
            </a:lvl1pPr>
          </a:lstStyle>
          <a:p>
            <a:r>
              <a:rPr lang="pl-PL" dirty="0"/>
              <a:t>TABLE OF CONTENT</a:t>
            </a:r>
            <a:endParaRPr lang="en-US" dirty="0"/>
          </a:p>
        </p:txBody>
      </p:sp>
    </p:spTree>
    <p:extLst>
      <p:ext uri="{BB962C8B-B14F-4D97-AF65-F5344CB8AC3E}">
        <p14:creationId xmlns:p14="http://schemas.microsoft.com/office/powerpoint/2010/main" val="343038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Title (two lin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ADF9B3-7A6A-47E6-9906-005D1E906069}"/>
              </a:ext>
            </a:extLst>
          </p:cNvPr>
          <p:cNvPicPr>
            <a:picLocks noChangeAspect="1"/>
          </p:cNvPicPr>
          <p:nvPr userDrawn="1"/>
        </p:nvPicPr>
        <p:blipFill>
          <a:blip r:embed="rId2"/>
          <a:stretch>
            <a:fillRect/>
          </a:stretch>
        </p:blipFill>
        <p:spPr>
          <a:xfrm>
            <a:off x="0" y="0"/>
            <a:ext cx="12192000" cy="1387806"/>
          </a:xfrm>
          <a:prstGeom prst="rect">
            <a:avLst/>
          </a:prstGeom>
        </p:spPr>
      </p:pic>
      <p:cxnSp>
        <p:nvCxnSpPr>
          <p:cNvPr id="8" name="Straight Connector 7">
            <a:extLst>
              <a:ext uri="{FF2B5EF4-FFF2-40B4-BE49-F238E27FC236}">
                <a16:creationId xmlns:a16="http://schemas.microsoft.com/office/drawing/2014/main" id="{CD27001F-20CA-48B5-9E86-414601E386FC}"/>
              </a:ext>
            </a:extLst>
          </p:cNvPr>
          <p:cNvCxnSpPr>
            <a:cxnSpLocks/>
          </p:cNvCxnSpPr>
          <p:nvPr userDrawn="1"/>
        </p:nvCxnSpPr>
        <p:spPr>
          <a:xfrm flipH="1">
            <a:off x="-12010" y="1389818"/>
            <a:ext cx="12204000" cy="0"/>
          </a:xfrm>
          <a:prstGeom prst="line">
            <a:avLst/>
          </a:prstGeom>
          <a:ln w="57150">
            <a:gradFill flip="none" rotWithShape="1">
              <a:gsLst>
                <a:gs pos="0">
                  <a:srgbClr val="FFC000"/>
                </a:gs>
                <a:gs pos="100000">
                  <a:srgbClr val="E2362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4D6F03D-0237-457A-9181-0B28CDE325FD}"/>
              </a:ext>
            </a:extLst>
          </p:cNvPr>
          <p:cNvSpPr>
            <a:spLocks noGrp="1"/>
          </p:cNvSpPr>
          <p:nvPr>
            <p:ph type="title" hasCustomPrompt="1"/>
          </p:nvPr>
        </p:nvSpPr>
        <p:spPr>
          <a:xfrm>
            <a:off x="192087" y="188913"/>
            <a:ext cx="11807826" cy="468312"/>
          </a:xfrm>
        </p:spPr>
        <p:txBody>
          <a:bodyPr/>
          <a:lstStyle>
            <a:lvl1pPr>
              <a:defRPr>
                <a:solidFill>
                  <a:schemeClr val="bg1"/>
                </a:solidFill>
              </a:defRPr>
            </a:lvl1pPr>
          </a:lstStyle>
          <a:p>
            <a:r>
              <a:rPr lang="pl-PL" dirty="0"/>
              <a:t>TITLE LINE</a:t>
            </a:r>
            <a:endParaRPr lang="en-US" dirty="0"/>
          </a:p>
        </p:txBody>
      </p:sp>
      <p:sp>
        <p:nvSpPr>
          <p:cNvPr id="4" name="Text Placeholder 3">
            <a:extLst>
              <a:ext uri="{FF2B5EF4-FFF2-40B4-BE49-F238E27FC236}">
                <a16:creationId xmlns:a16="http://schemas.microsoft.com/office/drawing/2014/main" id="{13639FD4-72F4-4CE0-A2D3-1D4AECAC3745}"/>
              </a:ext>
            </a:extLst>
          </p:cNvPr>
          <p:cNvSpPr>
            <a:spLocks noGrp="1"/>
          </p:cNvSpPr>
          <p:nvPr>
            <p:ph type="body" sz="quarter" idx="13" hasCustomPrompt="1"/>
          </p:nvPr>
        </p:nvSpPr>
        <p:spPr>
          <a:xfrm>
            <a:off x="192088" y="752475"/>
            <a:ext cx="11807825" cy="431800"/>
          </a:xfrm>
        </p:spPr>
        <p:txBody>
          <a:bodyPr anchor="b"/>
          <a:lstStyle>
            <a:lvl1pPr algn="ctr">
              <a:defRPr b="1">
                <a:solidFill>
                  <a:srgbClr val="FFC000"/>
                </a:solidFill>
              </a:defRPr>
            </a:lvl1pPr>
          </a:lstStyle>
          <a:p>
            <a:pPr lvl="0"/>
            <a:r>
              <a:rPr lang="pl-PL" dirty="0"/>
              <a:t>2ND TITLE LINE</a:t>
            </a:r>
            <a:endParaRPr lang="en-US" dirty="0"/>
          </a:p>
        </p:txBody>
      </p:sp>
    </p:spTree>
    <p:extLst>
      <p:ext uri="{BB962C8B-B14F-4D97-AF65-F5344CB8AC3E}">
        <p14:creationId xmlns:p14="http://schemas.microsoft.com/office/powerpoint/2010/main" val="275835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AEA878-A647-4D9B-9719-F06F007C1431}"/>
              </a:ext>
            </a:extLst>
          </p:cNvPr>
          <p:cNvPicPr>
            <a:picLocks noChangeAspect="1"/>
          </p:cNvPicPr>
          <p:nvPr userDrawn="1"/>
        </p:nvPicPr>
        <p:blipFill>
          <a:blip r:embed="rId2"/>
          <a:stretch>
            <a:fillRect/>
          </a:stretch>
        </p:blipFill>
        <p:spPr>
          <a:xfrm>
            <a:off x="0" y="0"/>
            <a:ext cx="12192000" cy="914400"/>
          </a:xfrm>
          <a:prstGeom prst="rect">
            <a:avLst/>
          </a:prstGeom>
        </p:spPr>
      </p:pic>
      <p:cxnSp>
        <p:nvCxnSpPr>
          <p:cNvPr id="8" name="Straight Connector 7">
            <a:extLst>
              <a:ext uri="{FF2B5EF4-FFF2-40B4-BE49-F238E27FC236}">
                <a16:creationId xmlns:a16="http://schemas.microsoft.com/office/drawing/2014/main" id="{CD27001F-20CA-48B5-9E86-414601E386FC}"/>
              </a:ext>
            </a:extLst>
          </p:cNvPr>
          <p:cNvCxnSpPr>
            <a:cxnSpLocks/>
          </p:cNvCxnSpPr>
          <p:nvPr userDrawn="1"/>
        </p:nvCxnSpPr>
        <p:spPr>
          <a:xfrm flipH="1">
            <a:off x="-12000" y="929089"/>
            <a:ext cx="12204000" cy="0"/>
          </a:xfrm>
          <a:prstGeom prst="line">
            <a:avLst/>
          </a:prstGeom>
          <a:ln w="57150">
            <a:gradFill flip="none" rotWithShape="1">
              <a:gsLst>
                <a:gs pos="0">
                  <a:srgbClr val="FFC000"/>
                </a:gs>
                <a:gs pos="100000">
                  <a:srgbClr val="E2362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4D6F03D-0237-457A-9181-0B28CDE325FD}"/>
              </a:ext>
            </a:extLst>
          </p:cNvPr>
          <p:cNvSpPr>
            <a:spLocks noGrp="1"/>
          </p:cNvSpPr>
          <p:nvPr>
            <p:ph type="title" hasCustomPrompt="1"/>
          </p:nvPr>
        </p:nvSpPr>
        <p:spPr>
          <a:xfrm>
            <a:off x="192087" y="188913"/>
            <a:ext cx="11807826" cy="468312"/>
          </a:xfrm>
        </p:spPr>
        <p:txBody>
          <a:bodyPr/>
          <a:lstStyle>
            <a:lvl1pPr>
              <a:defRPr>
                <a:solidFill>
                  <a:schemeClr val="bg1"/>
                </a:solidFill>
              </a:defRPr>
            </a:lvl1pPr>
          </a:lstStyle>
          <a:p>
            <a:r>
              <a:rPr lang="pl-PL" dirty="0"/>
              <a:t>TITLE LINE</a:t>
            </a:r>
            <a:endParaRPr lang="en-US" dirty="0"/>
          </a:p>
        </p:txBody>
      </p:sp>
    </p:spTree>
    <p:extLst>
      <p:ext uri="{BB962C8B-B14F-4D97-AF65-F5344CB8AC3E}">
        <p14:creationId xmlns:p14="http://schemas.microsoft.com/office/powerpoint/2010/main" val="305343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74FEBD-F21D-45FC-898F-F81EEA5D4867}"/>
              </a:ext>
            </a:extLst>
          </p:cNvPr>
          <p:cNvPicPr>
            <a:picLocks noChangeAspect="1"/>
          </p:cNvPicPr>
          <p:nvPr userDrawn="1"/>
        </p:nvPicPr>
        <p:blipFill>
          <a:blip r:embed="rId2"/>
          <a:stretch>
            <a:fillRect/>
          </a:stretch>
        </p:blipFill>
        <p:spPr>
          <a:xfrm>
            <a:off x="0" y="0"/>
            <a:ext cx="12192000" cy="914400"/>
          </a:xfrm>
          <a:prstGeom prst="rect">
            <a:avLst/>
          </a:prstGeom>
        </p:spPr>
      </p:pic>
      <p:sp>
        <p:nvSpPr>
          <p:cNvPr id="2" name="Title 1">
            <a:extLst>
              <a:ext uri="{FF2B5EF4-FFF2-40B4-BE49-F238E27FC236}">
                <a16:creationId xmlns:a16="http://schemas.microsoft.com/office/drawing/2014/main" id="{53CF0E45-AA45-42FE-BA62-3436C117DC50}"/>
              </a:ext>
            </a:extLst>
          </p:cNvPr>
          <p:cNvSpPr>
            <a:spLocks noGrp="1"/>
          </p:cNvSpPr>
          <p:nvPr>
            <p:ph type="title" hasCustomPrompt="1"/>
          </p:nvPr>
        </p:nvSpPr>
        <p:spPr>
          <a:xfrm>
            <a:off x="192087" y="188912"/>
            <a:ext cx="11807825" cy="755651"/>
          </a:xfrm>
        </p:spPr>
        <p:txBody>
          <a:bodyPr anchor="t"/>
          <a:lstStyle>
            <a:lvl1pPr>
              <a:defRPr>
                <a:solidFill>
                  <a:schemeClr val="bg1"/>
                </a:solidFill>
              </a:defRPr>
            </a:lvl1pPr>
          </a:lstStyle>
          <a:p>
            <a:r>
              <a:rPr lang="pl-PL" dirty="0"/>
              <a:t>TITLE LINE</a:t>
            </a:r>
            <a:endParaRPr lang="en-US" dirty="0"/>
          </a:p>
        </p:txBody>
      </p:sp>
      <p:sp>
        <p:nvSpPr>
          <p:cNvPr id="3" name="Content Placeholder 2">
            <a:extLst>
              <a:ext uri="{FF2B5EF4-FFF2-40B4-BE49-F238E27FC236}">
                <a16:creationId xmlns:a16="http://schemas.microsoft.com/office/drawing/2014/main" id="{BB7CF9D9-91AB-4D81-9D11-93910C52CD27}"/>
              </a:ext>
            </a:extLst>
          </p:cNvPr>
          <p:cNvSpPr>
            <a:spLocks noGrp="1"/>
          </p:cNvSpPr>
          <p:nvPr>
            <p:ph idx="1" hasCustomPrompt="1"/>
          </p:nvPr>
        </p:nvSpPr>
        <p:spPr>
          <a:xfrm>
            <a:off x="192086" y="1097732"/>
            <a:ext cx="11807824" cy="5294359"/>
          </a:xfrm>
        </p:spPr>
        <p:txBody>
          <a:bodyPr/>
          <a:lstStyle>
            <a:lvl1pPr>
              <a:defRPr/>
            </a:lvl1p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1A94A70B-598B-4CAE-8407-6A2D68D5565B}"/>
              </a:ext>
            </a:extLst>
          </p:cNvPr>
          <p:cNvCxnSpPr>
            <a:cxnSpLocks/>
          </p:cNvCxnSpPr>
          <p:nvPr userDrawn="1"/>
        </p:nvCxnSpPr>
        <p:spPr>
          <a:xfrm flipH="1">
            <a:off x="-12000" y="929089"/>
            <a:ext cx="12204000" cy="0"/>
          </a:xfrm>
          <a:prstGeom prst="line">
            <a:avLst/>
          </a:prstGeom>
          <a:ln w="57150">
            <a:gradFill flip="none" rotWithShape="1">
              <a:gsLst>
                <a:gs pos="0">
                  <a:srgbClr val="FFC000"/>
                </a:gs>
                <a:gs pos="100000">
                  <a:srgbClr val="E23620"/>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9016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1F944F9-04E7-4998-8968-615B309D7853}"/>
              </a:ext>
            </a:extLst>
          </p:cNvPr>
          <p:cNvPicPr>
            <a:picLocks noChangeAspect="1"/>
          </p:cNvPicPr>
          <p:nvPr userDrawn="1"/>
        </p:nvPicPr>
        <p:blipFill>
          <a:blip r:embed="rId2"/>
          <a:stretch>
            <a:fillRect/>
          </a:stretch>
        </p:blipFill>
        <p:spPr>
          <a:xfrm>
            <a:off x="0" y="0"/>
            <a:ext cx="12192000" cy="914400"/>
          </a:xfrm>
          <a:prstGeom prst="rect">
            <a:avLst/>
          </a:prstGeom>
        </p:spPr>
      </p:pic>
      <p:cxnSp>
        <p:nvCxnSpPr>
          <p:cNvPr id="12" name="Straight Connector 11">
            <a:extLst>
              <a:ext uri="{FF2B5EF4-FFF2-40B4-BE49-F238E27FC236}">
                <a16:creationId xmlns:a16="http://schemas.microsoft.com/office/drawing/2014/main" id="{611BF3AD-33DC-4ECB-8B19-04B1B802F413}"/>
              </a:ext>
            </a:extLst>
          </p:cNvPr>
          <p:cNvCxnSpPr>
            <a:cxnSpLocks/>
          </p:cNvCxnSpPr>
          <p:nvPr userDrawn="1"/>
        </p:nvCxnSpPr>
        <p:spPr>
          <a:xfrm flipH="1">
            <a:off x="-12000" y="929089"/>
            <a:ext cx="12204000" cy="0"/>
          </a:xfrm>
          <a:prstGeom prst="line">
            <a:avLst/>
          </a:prstGeom>
          <a:ln w="57150">
            <a:gradFill flip="none" rotWithShape="1">
              <a:gsLst>
                <a:gs pos="0">
                  <a:srgbClr val="FFC000"/>
                </a:gs>
                <a:gs pos="100000">
                  <a:srgbClr val="E2362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1058FF-8722-45E3-9DC6-3D92128AD08B}"/>
              </a:ext>
            </a:extLst>
          </p:cNvPr>
          <p:cNvSpPr>
            <a:spLocks noGrp="1"/>
          </p:cNvSpPr>
          <p:nvPr>
            <p:ph type="title" hasCustomPrompt="1"/>
          </p:nvPr>
        </p:nvSpPr>
        <p:spPr>
          <a:xfrm>
            <a:off x="192087" y="188912"/>
            <a:ext cx="11810753" cy="755651"/>
          </a:xfrm>
        </p:spPr>
        <p:txBody>
          <a:bodyPr/>
          <a:lstStyle>
            <a:lvl1pPr>
              <a:defRPr>
                <a:solidFill>
                  <a:schemeClr val="bg1"/>
                </a:solidFill>
              </a:defRPr>
            </a:lvl1pPr>
          </a:lstStyle>
          <a:p>
            <a:r>
              <a:rPr lang="pl-PL" dirty="0"/>
              <a:t>TITLE LINE</a:t>
            </a:r>
            <a:endParaRPr lang="en-US" dirty="0"/>
          </a:p>
        </p:txBody>
      </p:sp>
      <p:sp>
        <p:nvSpPr>
          <p:cNvPr id="3" name="Text Placeholder 2">
            <a:extLst>
              <a:ext uri="{FF2B5EF4-FFF2-40B4-BE49-F238E27FC236}">
                <a16:creationId xmlns:a16="http://schemas.microsoft.com/office/drawing/2014/main" id="{24E9B10F-F77A-461D-B084-EA2209A7C00A}"/>
              </a:ext>
            </a:extLst>
          </p:cNvPr>
          <p:cNvSpPr>
            <a:spLocks noGrp="1"/>
          </p:cNvSpPr>
          <p:nvPr>
            <p:ph type="body" idx="1" hasCustomPrompt="1"/>
          </p:nvPr>
        </p:nvSpPr>
        <p:spPr>
          <a:xfrm>
            <a:off x="192088" y="1089025"/>
            <a:ext cx="5805487" cy="823912"/>
          </a:xfrm>
        </p:spPr>
        <p:txBody>
          <a:bodyPr anchor="b">
            <a:normAutofit/>
          </a:bodyPr>
          <a:lstStyle>
            <a:lvl1pPr marL="0" indent="0">
              <a:buNone/>
              <a:defRPr sz="2000" b="1">
                <a:solidFill>
                  <a:srgbClr val="68ACE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r>
              <a:rPr lang="pl-PL" dirty="0"/>
              <a:t> THE TEXT</a:t>
            </a:r>
            <a:endParaRPr lang="en-US" dirty="0"/>
          </a:p>
        </p:txBody>
      </p:sp>
      <p:sp>
        <p:nvSpPr>
          <p:cNvPr id="4" name="Content Placeholder 3">
            <a:extLst>
              <a:ext uri="{FF2B5EF4-FFF2-40B4-BE49-F238E27FC236}">
                <a16:creationId xmlns:a16="http://schemas.microsoft.com/office/drawing/2014/main" id="{8942820B-DC41-4CFB-96B6-9D2DDE8AD1D5}"/>
              </a:ext>
            </a:extLst>
          </p:cNvPr>
          <p:cNvSpPr>
            <a:spLocks noGrp="1"/>
          </p:cNvSpPr>
          <p:nvPr>
            <p:ph sz="half" idx="2" hasCustomPrompt="1"/>
          </p:nvPr>
        </p:nvSpPr>
        <p:spPr>
          <a:xfrm>
            <a:off x="192088" y="1963113"/>
            <a:ext cx="5805488" cy="4561511"/>
          </a:xfrm>
        </p:spPr>
        <p:txBody>
          <a:bodyPr/>
          <a:lstStyle>
            <a:lvl1pPr>
              <a:defRPr/>
            </a:lvl1p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98C43C5-C222-4DD6-97C3-2AF2DE17D7A0}"/>
              </a:ext>
            </a:extLst>
          </p:cNvPr>
          <p:cNvSpPr>
            <a:spLocks noGrp="1"/>
          </p:cNvSpPr>
          <p:nvPr>
            <p:ph type="body" sz="quarter" idx="3" hasCustomPrompt="1"/>
          </p:nvPr>
        </p:nvSpPr>
        <p:spPr>
          <a:xfrm>
            <a:off x="6194426" y="1089025"/>
            <a:ext cx="5805485" cy="823912"/>
          </a:xfrm>
        </p:spPr>
        <p:txBody>
          <a:bodyPr anchor="b">
            <a:normAutofit/>
          </a:bodyPr>
          <a:lstStyle>
            <a:lvl1pPr marL="0" indent="0">
              <a:buNone/>
              <a:defRPr sz="2000" b="1">
                <a:solidFill>
                  <a:srgbClr val="68ACE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r>
              <a:rPr lang="pl-PL" dirty="0"/>
              <a:t> THE TEXT</a:t>
            </a:r>
            <a:endParaRPr lang="en-US" dirty="0"/>
          </a:p>
        </p:txBody>
      </p:sp>
      <p:sp>
        <p:nvSpPr>
          <p:cNvPr id="6" name="Content Placeholder 5">
            <a:extLst>
              <a:ext uri="{FF2B5EF4-FFF2-40B4-BE49-F238E27FC236}">
                <a16:creationId xmlns:a16="http://schemas.microsoft.com/office/drawing/2014/main" id="{EF9B6F6F-BF87-4A6C-8A82-64E57D680AB0}"/>
              </a:ext>
            </a:extLst>
          </p:cNvPr>
          <p:cNvSpPr>
            <a:spLocks noGrp="1"/>
          </p:cNvSpPr>
          <p:nvPr>
            <p:ph sz="quarter" idx="4" hasCustomPrompt="1"/>
          </p:nvPr>
        </p:nvSpPr>
        <p:spPr>
          <a:xfrm>
            <a:off x="6172199" y="1963112"/>
            <a:ext cx="5827713" cy="4561511"/>
          </a:xfrm>
        </p:spPr>
        <p:txBody>
          <a:bodyPr/>
          <a:lstStyle>
            <a:lvl1pPr>
              <a:defRPr/>
            </a:lvl1p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744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Bar R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FC257-BD1C-431B-8085-6BAC8B4B854C}"/>
              </a:ext>
            </a:extLst>
          </p:cNvPr>
          <p:cNvPicPr>
            <a:picLocks noChangeAspect="1"/>
          </p:cNvPicPr>
          <p:nvPr userDrawn="1"/>
        </p:nvPicPr>
        <p:blipFill>
          <a:blip r:embed="rId2"/>
          <a:stretch>
            <a:fillRect/>
          </a:stretch>
        </p:blipFill>
        <p:spPr>
          <a:xfrm>
            <a:off x="11551920" y="0"/>
            <a:ext cx="640080" cy="6858000"/>
          </a:xfrm>
          <a:prstGeom prst="rect">
            <a:avLst/>
          </a:prstGeom>
        </p:spPr>
      </p:pic>
      <p:cxnSp>
        <p:nvCxnSpPr>
          <p:cNvPr id="20" name="Straight Connector 19">
            <a:extLst>
              <a:ext uri="{FF2B5EF4-FFF2-40B4-BE49-F238E27FC236}">
                <a16:creationId xmlns:a16="http://schemas.microsoft.com/office/drawing/2014/main" id="{AD217F16-681D-415B-92BB-B423324B0644}"/>
              </a:ext>
            </a:extLst>
          </p:cNvPr>
          <p:cNvCxnSpPr>
            <a:cxnSpLocks/>
          </p:cNvCxnSpPr>
          <p:nvPr userDrawn="1"/>
        </p:nvCxnSpPr>
        <p:spPr>
          <a:xfrm>
            <a:off x="11553836" y="-27000"/>
            <a:ext cx="0" cy="6912000"/>
          </a:xfrm>
          <a:prstGeom prst="line">
            <a:avLst/>
          </a:prstGeom>
          <a:ln w="57150">
            <a:gradFill>
              <a:gsLst>
                <a:gs pos="0">
                  <a:srgbClr val="FFC000"/>
                </a:gs>
                <a:gs pos="100000">
                  <a:srgbClr val="E23620"/>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071156-BB8B-4882-80DA-942DDB9E7F2C}"/>
              </a:ext>
            </a:extLst>
          </p:cNvPr>
          <p:cNvSpPr>
            <a:spLocks noGrp="1"/>
          </p:cNvSpPr>
          <p:nvPr>
            <p:ph sz="half" idx="1" hasCustomPrompt="1"/>
          </p:nvPr>
        </p:nvSpPr>
        <p:spPr>
          <a:xfrm>
            <a:off x="192088" y="1089025"/>
            <a:ext cx="5580000" cy="5435600"/>
          </a:xfrm>
        </p:spPr>
        <p:txBody>
          <a:bodyPr/>
          <a:lstStyle>
            <a:lvl1pPr>
              <a:defRPr/>
            </a:lvl1p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C7B1C30-94F3-4F05-9C1A-73A24B437E63}"/>
              </a:ext>
            </a:extLst>
          </p:cNvPr>
          <p:cNvSpPr>
            <a:spLocks noGrp="1"/>
          </p:cNvSpPr>
          <p:nvPr>
            <p:ph sz="half" idx="2" hasCustomPrompt="1"/>
          </p:nvPr>
        </p:nvSpPr>
        <p:spPr>
          <a:xfrm>
            <a:off x="5867026" y="1089025"/>
            <a:ext cx="5580000" cy="5435600"/>
          </a:xfrm>
        </p:spPr>
        <p:txBody>
          <a:bodyPr/>
          <a:lstStyle>
            <a:lvl1pPr>
              <a:defRPr/>
            </a:lvl1p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A9496B1C-6CAB-4E82-86B9-1E70360A354C}"/>
              </a:ext>
            </a:extLst>
          </p:cNvPr>
          <p:cNvSpPr>
            <a:spLocks noGrp="1"/>
          </p:cNvSpPr>
          <p:nvPr>
            <p:ph type="title" hasCustomPrompt="1"/>
          </p:nvPr>
        </p:nvSpPr>
        <p:spPr>
          <a:xfrm>
            <a:off x="192087" y="188913"/>
            <a:ext cx="11361737" cy="468312"/>
          </a:xfrm>
        </p:spPr>
        <p:txBody>
          <a:bodyPr/>
          <a:lstStyle>
            <a:lvl1pPr algn="ctr">
              <a:defRPr/>
            </a:lvl1pPr>
          </a:lstStyle>
          <a:p>
            <a:r>
              <a:rPr lang="pl-PL" dirty="0"/>
              <a:t>TITLE LINE</a:t>
            </a:r>
            <a:endParaRPr lang="en-US" dirty="0"/>
          </a:p>
        </p:txBody>
      </p:sp>
    </p:spTree>
    <p:extLst>
      <p:ext uri="{BB962C8B-B14F-4D97-AF65-F5344CB8AC3E}">
        <p14:creationId xmlns:p14="http://schemas.microsoft.com/office/powerpoint/2010/main" val="1057355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C084C-14EC-4159-92DE-89A71544F220}"/>
              </a:ext>
            </a:extLst>
          </p:cNvPr>
          <p:cNvSpPr>
            <a:spLocks noGrp="1"/>
          </p:cNvSpPr>
          <p:nvPr>
            <p:ph type="title"/>
          </p:nvPr>
        </p:nvSpPr>
        <p:spPr>
          <a:xfrm>
            <a:off x="192087" y="188913"/>
            <a:ext cx="11807826" cy="468312"/>
          </a:xfrm>
          <a:prstGeom prst="rect">
            <a:avLst/>
          </a:prstGeom>
        </p:spPr>
        <p:txBody>
          <a:bodyPr vert="horz" lIns="91440" tIns="45720" rIns="91440" bIns="45720" rtlCol="0" anchor="t">
            <a:noAutofit/>
          </a:bodyPr>
          <a:lstStyle/>
          <a:p>
            <a:r>
              <a:rPr lang="pl-PL" dirty="0"/>
              <a:t>TITLE LINE</a:t>
            </a:r>
            <a:endParaRPr lang="en-US" dirty="0"/>
          </a:p>
        </p:txBody>
      </p:sp>
      <p:sp>
        <p:nvSpPr>
          <p:cNvPr id="3" name="Text Placeholder 2">
            <a:extLst>
              <a:ext uri="{FF2B5EF4-FFF2-40B4-BE49-F238E27FC236}">
                <a16:creationId xmlns:a16="http://schemas.microsoft.com/office/drawing/2014/main" id="{9B58FB99-E23F-42CD-81EA-48664013ACBE}"/>
              </a:ext>
            </a:extLst>
          </p:cNvPr>
          <p:cNvSpPr>
            <a:spLocks noGrp="1"/>
          </p:cNvSpPr>
          <p:nvPr>
            <p:ph type="body" idx="1"/>
          </p:nvPr>
        </p:nvSpPr>
        <p:spPr>
          <a:xfrm>
            <a:off x="192084" y="1097732"/>
            <a:ext cx="11807826" cy="5294359"/>
          </a:xfrm>
          <a:prstGeom prst="rect">
            <a:avLst/>
          </a:prstGeom>
        </p:spPr>
        <p:txBody>
          <a:bodyPr vert="horz" lIns="91440" tIns="45720" rIns="91440" bIns="45720" rtlCol="0">
            <a:normAutofit/>
          </a:body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6895236"/>
      </p:ext>
    </p:extLst>
  </p:cSld>
  <p:clrMap bg1="lt1" tx1="dk1" bg2="lt2" tx2="dk2" accent1="accent1" accent2="accent2" accent3="accent3" accent4="accent4" accent5="accent5" accent6="accent6" hlink="hlink" folHlink="folHlink"/>
  <p:sldLayoutIdLst>
    <p:sldLayoutId id="2147483715" r:id="rId1"/>
    <p:sldLayoutId id="2147483716" r:id="rId2"/>
  </p:sldLayoutIdLst>
  <p:hf sldNum="0" hdr="0" ftr="0"/>
  <p:txStyles>
    <p:titleStyle>
      <a:lvl1pPr algn="ctr"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14375" indent="-177800" algn="l" defTabSz="914400" rtl="0" eaLnBrk="1" latinLnBrk="0" hangingPunct="1">
        <a:lnSpc>
          <a:spcPct val="90000"/>
        </a:lnSpc>
        <a:spcBef>
          <a:spcPts val="500"/>
        </a:spcBef>
        <a:buFont typeface="Arial" panose="020B0604020202020204" pitchFamily="34" charset="0"/>
        <a:buChar char="•"/>
        <a:tabLst>
          <a:tab pos="357188" algn="l"/>
        </a:tabLst>
        <a:defRPr sz="1600" kern="1200">
          <a:solidFill>
            <a:schemeClr val="tx1"/>
          </a:solidFill>
          <a:latin typeface="+mn-lt"/>
          <a:ea typeface="+mn-ea"/>
          <a:cs typeface="+mn-cs"/>
        </a:defRPr>
      </a:lvl3pPr>
      <a:lvl4pPr marL="1079500" indent="-1619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43668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orient="horz" pos="4020">
          <p15:clr>
            <a:srgbClr val="A4A3A4"/>
          </p15:clr>
        </p15:guide>
        <p15:guide id="3" pos="3840">
          <p15:clr>
            <a:srgbClr val="547EBF"/>
          </p15:clr>
        </p15:guide>
        <p15:guide id="4" pos="121">
          <p15:clr>
            <a:srgbClr val="F26B43"/>
          </p15:clr>
        </p15:guide>
        <p15:guide id="5" pos="7559">
          <p15:clr>
            <a:srgbClr val="F26B43"/>
          </p15:clr>
        </p15:guide>
        <p15:guide id="6" orient="horz" pos="686">
          <p15:clr>
            <a:srgbClr val="A4A3A4"/>
          </p15:clr>
        </p15:guide>
        <p15:guide id="8" orient="horz" pos="414">
          <p15:clr>
            <a:srgbClr val="F26B43"/>
          </p15:clr>
        </p15:guide>
        <p15:guide id="9" pos="1980">
          <p15:clr>
            <a:srgbClr val="A4A3A4"/>
          </p15:clr>
        </p15:guide>
        <p15:guide id="10" pos="5700">
          <p15:clr>
            <a:srgbClr val="A4A3A4"/>
          </p15:clr>
        </p15:guide>
        <p15:guide id="12" orient="horz" pos="2840">
          <p15:clr>
            <a:srgbClr val="A4A3A4"/>
          </p15:clr>
        </p15:guide>
        <p15:guide id="13" orient="horz" pos="1480">
          <p15:clr>
            <a:srgbClr val="A4A3A4"/>
          </p15:clr>
        </p15:guide>
        <p15:guide id="14" orient="horz" pos="2160">
          <p15:clr>
            <a:srgbClr val="547EBF"/>
          </p15:clr>
        </p15:guide>
        <p15:guide id="16" orient="horz" pos="595">
          <p15:clr>
            <a:srgbClr val="F26B43"/>
          </p15:clr>
        </p15:guide>
        <p15:guide id="17" orient="horz" pos="41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C084C-14EC-4159-92DE-89A71544F220}"/>
              </a:ext>
            </a:extLst>
          </p:cNvPr>
          <p:cNvSpPr>
            <a:spLocks noGrp="1"/>
          </p:cNvSpPr>
          <p:nvPr>
            <p:ph type="title"/>
          </p:nvPr>
        </p:nvSpPr>
        <p:spPr>
          <a:xfrm>
            <a:off x="192087" y="188913"/>
            <a:ext cx="11807826" cy="468312"/>
          </a:xfrm>
          <a:prstGeom prst="rect">
            <a:avLst/>
          </a:prstGeom>
        </p:spPr>
        <p:txBody>
          <a:bodyPr vert="horz" lIns="91440" tIns="45720" rIns="91440" bIns="45720" rtlCol="0" anchor="t">
            <a:noAutofit/>
          </a:bodyPr>
          <a:lstStyle/>
          <a:p>
            <a:r>
              <a:rPr lang="pl-PL" dirty="0"/>
              <a:t>TITLE LINE</a:t>
            </a:r>
            <a:endParaRPr lang="en-US" dirty="0"/>
          </a:p>
        </p:txBody>
      </p:sp>
      <p:sp>
        <p:nvSpPr>
          <p:cNvPr id="3" name="Text Placeholder 2">
            <a:extLst>
              <a:ext uri="{FF2B5EF4-FFF2-40B4-BE49-F238E27FC236}">
                <a16:creationId xmlns:a16="http://schemas.microsoft.com/office/drawing/2014/main" id="{9B58FB99-E23F-42CD-81EA-48664013ACBE}"/>
              </a:ext>
            </a:extLst>
          </p:cNvPr>
          <p:cNvSpPr>
            <a:spLocks noGrp="1"/>
          </p:cNvSpPr>
          <p:nvPr>
            <p:ph type="body" idx="1"/>
          </p:nvPr>
        </p:nvSpPr>
        <p:spPr>
          <a:xfrm>
            <a:off x="192084" y="1097732"/>
            <a:ext cx="11807826" cy="5294359"/>
          </a:xfrm>
          <a:prstGeom prst="rect">
            <a:avLst/>
          </a:prstGeom>
        </p:spPr>
        <p:txBody>
          <a:bodyPr vert="horz" lIns="91440" tIns="45720" rIns="91440" bIns="45720" rtlCol="0">
            <a:normAutofit/>
          </a:body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36101E1-EB44-4044-8DA2-B7E0E833E1CD}"/>
              </a:ext>
            </a:extLst>
          </p:cNvPr>
          <p:cNvSpPr>
            <a:spLocks noGrp="1"/>
          </p:cNvSpPr>
          <p:nvPr>
            <p:ph type="dt" sz="half" idx="2"/>
          </p:nvPr>
        </p:nvSpPr>
        <p:spPr>
          <a:xfrm>
            <a:off x="10187026" y="6558061"/>
            <a:ext cx="1260000" cy="215534"/>
          </a:xfrm>
          <a:prstGeom prst="rect">
            <a:avLst/>
          </a:prstGeom>
        </p:spPr>
        <p:txBody>
          <a:bodyPr vert="horz" lIns="91440" tIns="45720" rIns="91440" bIns="45720" rtlCol="0" anchor="ctr"/>
          <a:lstStyle>
            <a:lvl1pPr algn="l">
              <a:defRPr sz="1000">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BBBBBB"/>
              </a:solidFill>
              <a:effectLst/>
              <a:uLnTx/>
              <a:uFillTx/>
              <a:latin typeface="Arial Narrow"/>
              <a:ea typeface="+mn-ea"/>
              <a:cs typeface="+mn-cs"/>
            </a:endParaRPr>
          </a:p>
        </p:txBody>
      </p:sp>
      <p:sp>
        <p:nvSpPr>
          <p:cNvPr id="5" name="Footer Placeholder 4">
            <a:extLst>
              <a:ext uri="{FF2B5EF4-FFF2-40B4-BE49-F238E27FC236}">
                <a16:creationId xmlns:a16="http://schemas.microsoft.com/office/drawing/2014/main" id="{512CC274-4C59-4057-9E93-15DA8BC92D0C}"/>
              </a:ext>
            </a:extLst>
          </p:cNvPr>
          <p:cNvSpPr>
            <a:spLocks noGrp="1"/>
          </p:cNvSpPr>
          <p:nvPr>
            <p:ph type="ftr" sz="quarter" idx="3"/>
          </p:nvPr>
        </p:nvSpPr>
        <p:spPr>
          <a:xfrm>
            <a:off x="192088" y="6558060"/>
            <a:ext cx="9936000" cy="215535"/>
          </a:xfrm>
          <a:prstGeom prst="rect">
            <a:avLst/>
          </a:prstGeom>
        </p:spPr>
        <p:txBody>
          <a:bodyPr vert="horz" lIns="91440" tIns="45720" rIns="91440" bIns="45720" rtlCol="0" anchor="ctr"/>
          <a:lstStyle>
            <a:lvl1pPr algn="l">
              <a:defRPr sz="1050">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BBBBBB"/>
              </a:solidFill>
              <a:effectLst/>
              <a:uLnTx/>
              <a:uFillTx/>
              <a:latin typeface="Arial Narrow"/>
              <a:ea typeface="+mn-ea"/>
              <a:cs typeface="+mn-cs"/>
            </a:endParaRPr>
          </a:p>
        </p:txBody>
      </p:sp>
      <p:sp>
        <p:nvSpPr>
          <p:cNvPr id="6" name="Slide Number Placeholder 5">
            <a:extLst>
              <a:ext uri="{FF2B5EF4-FFF2-40B4-BE49-F238E27FC236}">
                <a16:creationId xmlns:a16="http://schemas.microsoft.com/office/drawing/2014/main" id="{FB35549B-EB97-4BEC-868B-6D5B831ACAD5}"/>
              </a:ext>
            </a:extLst>
          </p:cNvPr>
          <p:cNvSpPr>
            <a:spLocks noGrp="1"/>
          </p:cNvSpPr>
          <p:nvPr>
            <p:ph type="sldNum" sz="quarter" idx="4"/>
          </p:nvPr>
        </p:nvSpPr>
        <p:spPr>
          <a:xfrm>
            <a:off x="11509131" y="6558062"/>
            <a:ext cx="493710" cy="215534"/>
          </a:xfrm>
          <a:prstGeom prst="rect">
            <a:avLst/>
          </a:prstGeom>
        </p:spPr>
        <p:txBody>
          <a:bodyPr vert="horz" lIns="91440" tIns="45720" rIns="91440" bIns="45720" rtlCol="0" anchor="b"/>
          <a:lstStyle>
            <a:lvl1pPr algn="r">
              <a:defRPr sz="1000">
                <a:solidFill>
                  <a:schemeClr val="accent4"/>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BBBBBB"/>
                </a:solidFill>
                <a:effectLst/>
                <a:uLnTx/>
                <a:uFillTx/>
                <a:latin typeface="Arial Narrow"/>
                <a:ea typeface="+mn-ea"/>
                <a:cs typeface="+mn-cs"/>
              </a:rPr>
              <a:t> </a:t>
            </a:r>
            <a:fld id="{EAF85914-95F6-4AE7-811A-3B93855CFDB5}" type="slidenum">
              <a:rPr kumimoji="0" lang="en-US" sz="1000" b="0" i="0" u="none" strike="noStrike" kern="1200" cap="none" spc="0" normalizeH="0" baseline="0" noProof="0" smtClean="0">
                <a:ln>
                  <a:noFill/>
                </a:ln>
                <a:solidFill>
                  <a:srgbClr val="BBBBBB"/>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000" b="0" i="0" u="none" strike="noStrike" kern="1200" cap="none" spc="0" normalizeH="0" baseline="0" noProof="0" dirty="0">
              <a:ln>
                <a:noFill/>
              </a:ln>
              <a:solidFill>
                <a:srgbClr val="BBBBBB"/>
              </a:solidFill>
              <a:effectLst/>
              <a:uLnTx/>
              <a:uFillTx/>
              <a:latin typeface="Arial Narrow"/>
              <a:ea typeface="+mn-ea"/>
              <a:cs typeface="+mn-cs"/>
            </a:endParaRPr>
          </a:p>
        </p:txBody>
      </p:sp>
    </p:spTree>
    <p:extLst>
      <p:ext uri="{BB962C8B-B14F-4D97-AF65-F5344CB8AC3E}">
        <p14:creationId xmlns:p14="http://schemas.microsoft.com/office/powerpoint/2010/main" val="3651058143"/>
      </p:ext>
    </p:extLst>
  </p:cSld>
  <p:clrMap bg1="lt1" tx1="dk1" bg2="lt2" tx2="dk2" accent1="accent1" accent2="accent2" accent3="accent3" accent4="accent4" accent5="accent5" accent6="accent6" hlink="hlink" folHlink="folHlink"/>
  <p:sldLayoutIdLst>
    <p:sldLayoutId id="2147483698" r:id="rId1"/>
    <p:sldLayoutId id="2147483699" r:id="rId2"/>
  </p:sldLayoutIdLst>
  <p:hf sldNum="0" hdr="0" ftr="0"/>
  <p:txStyles>
    <p:titleStyle>
      <a:lvl1pPr algn="ctr"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14375" indent="-177800" algn="l" defTabSz="914400" rtl="0" eaLnBrk="1" latinLnBrk="0" hangingPunct="1">
        <a:lnSpc>
          <a:spcPct val="90000"/>
        </a:lnSpc>
        <a:spcBef>
          <a:spcPts val="500"/>
        </a:spcBef>
        <a:buFont typeface="Arial" panose="020B0604020202020204" pitchFamily="34" charset="0"/>
        <a:buChar char="•"/>
        <a:tabLst>
          <a:tab pos="357188" algn="l"/>
        </a:tabLst>
        <a:defRPr sz="1600" kern="1200">
          <a:solidFill>
            <a:schemeClr val="tx1"/>
          </a:solidFill>
          <a:latin typeface="+mn-lt"/>
          <a:ea typeface="+mn-ea"/>
          <a:cs typeface="+mn-cs"/>
        </a:defRPr>
      </a:lvl3pPr>
      <a:lvl4pPr marL="1079500" indent="-1619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43668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orient="horz" pos="4020">
          <p15:clr>
            <a:srgbClr val="A4A3A4"/>
          </p15:clr>
        </p15:guide>
        <p15:guide id="3" pos="3840">
          <p15:clr>
            <a:srgbClr val="547EBF"/>
          </p15:clr>
        </p15:guide>
        <p15:guide id="4" pos="121">
          <p15:clr>
            <a:srgbClr val="F26B43"/>
          </p15:clr>
        </p15:guide>
        <p15:guide id="5" pos="7559">
          <p15:clr>
            <a:srgbClr val="F26B43"/>
          </p15:clr>
        </p15:guide>
        <p15:guide id="6" orient="horz" pos="686">
          <p15:clr>
            <a:srgbClr val="A4A3A4"/>
          </p15:clr>
        </p15:guide>
        <p15:guide id="8" orient="horz" pos="414">
          <p15:clr>
            <a:srgbClr val="F26B43"/>
          </p15:clr>
        </p15:guide>
        <p15:guide id="9" pos="1980">
          <p15:clr>
            <a:srgbClr val="A4A3A4"/>
          </p15:clr>
        </p15:guide>
        <p15:guide id="10" pos="5700">
          <p15:clr>
            <a:srgbClr val="A4A3A4"/>
          </p15:clr>
        </p15:guide>
        <p15:guide id="12" orient="horz" pos="2840">
          <p15:clr>
            <a:srgbClr val="A4A3A4"/>
          </p15:clr>
        </p15:guide>
        <p15:guide id="13" orient="horz" pos="1480">
          <p15:clr>
            <a:srgbClr val="A4A3A4"/>
          </p15:clr>
        </p15:guide>
        <p15:guide id="14" orient="horz" pos="2160">
          <p15:clr>
            <a:srgbClr val="547EBF"/>
          </p15:clr>
        </p15:guide>
        <p15:guide id="16" orient="horz" pos="595">
          <p15:clr>
            <a:srgbClr val="F26B43"/>
          </p15:clr>
        </p15:guide>
        <p15:guide id="17" orient="horz" pos="413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C084C-14EC-4159-92DE-89A71544F220}"/>
              </a:ext>
            </a:extLst>
          </p:cNvPr>
          <p:cNvSpPr>
            <a:spLocks noGrp="1"/>
          </p:cNvSpPr>
          <p:nvPr>
            <p:ph type="title"/>
          </p:nvPr>
        </p:nvSpPr>
        <p:spPr>
          <a:xfrm>
            <a:off x="192087" y="188913"/>
            <a:ext cx="11807826" cy="468312"/>
          </a:xfrm>
          <a:prstGeom prst="rect">
            <a:avLst/>
          </a:prstGeom>
        </p:spPr>
        <p:txBody>
          <a:bodyPr vert="horz" lIns="91440" tIns="45720" rIns="91440" bIns="45720" rtlCol="0" anchor="t">
            <a:noAutofit/>
          </a:bodyPr>
          <a:lstStyle/>
          <a:p>
            <a:r>
              <a:rPr lang="pl-PL" dirty="0"/>
              <a:t>TITLE LINE</a:t>
            </a:r>
            <a:endParaRPr lang="en-US" dirty="0"/>
          </a:p>
        </p:txBody>
      </p:sp>
      <p:sp>
        <p:nvSpPr>
          <p:cNvPr id="3" name="Text Placeholder 2">
            <a:extLst>
              <a:ext uri="{FF2B5EF4-FFF2-40B4-BE49-F238E27FC236}">
                <a16:creationId xmlns:a16="http://schemas.microsoft.com/office/drawing/2014/main" id="{9B58FB99-E23F-42CD-81EA-48664013ACBE}"/>
              </a:ext>
            </a:extLst>
          </p:cNvPr>
          <p:cNvSpPr>
            <a:spLocks noGrp="1"/>
          </p:cNvSpPr>
          <p:nvPr>
            <p:ph type="body" idx="1"/>
          </p:nvPr>
        </p:nvSpPr>
        <p:spPr>
          <a:xfrm>
            <a:off x="192084" y="1097732"/>
            <a:ext cx="11807826" cy="5294359"/>
          </a:xfrm>
          <a:prstGeom prst="rect">
            <a:avLst/>
          </a:prstGeom>
        </p:spPr>
        <p:txBody>
          <a:bodyPr vert="horz" lIns="91440" tIns="45720" rIns="91440" bIns="45720" rtlCol="0">
            <a:normAutofit/>
          </a:body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36101E1-EB44-4044-8DA2-B7E0E833E1CD}"/>
              </a:ext>
            </a:extLst>
          </p:cNvPr>
          <p:cNvSpPr>
            <a:spLocks noGrp="1"/>
          </p:cNvSpPr>
          <p:nvPr>
            <p:ph type="dt" sz="half" idx="2"/>
          </p:nvPr>
        </p:nvSpPr>
        <p:spPr>
          <a:xfrm>
            <a:off x="10187026" y="6558061"/>
            <a:ext cx="1260000" cy="215534"/>
          </a:xfrm>
          <a:prstGeom prst="rect">
            <a:avLst/>
          </a:prstGeom>
        </p:spPr>
        <p:txBody>
          <a:bodyPr vert="horz" lIns="91440" tIns="45720" rIns="91440" bIns="45720" rtlCol="0" anchor="ctr"/>
          <a:lstStyle>
            <a:lvl1pPr algn="l">
              <a:defRPr sz="1000">
                <a:solidFill>
                  <a:schemeClr val="accent4"/>
                </a:solidFill>
              </a:defRPr>
            </a:lvl1pPr>
          </a:lstStyle>
          <a:p>
            <a:endParaRPr lang="en-US" dirty="0"/>
          </a:p>
        </p:txBody>
      </p:sp>
      <p:sp>
        <p:nvSpPr>
          <p:cNvPr id="5" name="Footer Placeholder 4">
            <a:extLst>
              <a:ext uri="{FF2B5EF4-FFF2-40B4-BE49-F238E27FC236}">
                <a16:creationId xmlns:a16="http://schemas.microsoft.com/office/drawing/2014/main" id="{512CC274-4C59-4057-9E93-15DA8BC92D0C}"/>
              </a:ext>
            </a:extLst>
          </p:cNvPr>
          <p:cNvSpPr>
            <a:spLocks noGrp="1"/>
          </p:cNvSpPr>
          <p:nvPr>
            <p:ph type="ftr" sz="quarter" idx="3"/>
          </p:nvPr>
        </p:nvSpPr>
        <p:spPr>
          <a:xfrm>
            <a:off x="192088" y="6558060"/>
            <a:ext cx="9936000" cy="215535"/>
          </a:xfrm>
          <a:prstGeom prst="rect">
            <a:avLst/>
          </a:prstGeom>
        </p:spPr>
        <p:txBody>
          <a:bodyPr vert="horz" lIns="91440" tIns="45720" rIns="91440" bIns="45720" rtlCol="0" anchor="ctr"/>
          <a:lstStyle>
            <a:lvl1pPr algn="l">
              <a:defRPr sz="1050">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FB35549B-EB97-4BEC-868B-6D5B831ACAD5}"/>
              </a:ext>
            </a:extLst>
          </p:cNvPr>
          <p:cNvSpPr>
            <a:spLocks noGrp="1"/>
          </p:cNvSpPr>
          <p:nvPr>
            <p:ph type="sldNum" sz="quarter" idx="4"/>
          </p:nvPr>
        </p:nvSpPr>
        <p:spPr>
          <a:xfrm>
            <a:off x="11509131" y="6558062"/>
            <a:ext cx="493710" cy="215534"/>
          </a:xfrm>
          <a:prstGeom prst="rect">
            <a:avLst/>
          </a:prstGeom>
        </p:spPr>
        <p:txBody>
          <a:bodyPr vert="horz" lIns="91440" tIns="45720" rIns="91440" bIns="45720" rtlCol="0" anchor="b"/>
          <a:lstStyle>
            <a:lvl1pPr algn="r">
              <a:defRPr sz="1000">
                <a:solidFill>
                  <a:schemeClr val="accent4"/>
                </a:solidFill>
              </a:defRPr>
            </a:lvl1pPr>
          </a:lstStyle>
          <a:p>
            <a:r>
              <a:rPr lang="pl-PL" dirty="0"/>
              <a:t> </a:t>
            </a:r>
            <a:fld id="{EAF85914-95F6-4AE7-811A-3B93855CFDB5}" type="slidenum">
              <a:rPr lang="en-US" smtClean="0"/>
              <a:pPr/>
              <a:t>‹Nr.›</a:t>
            </a:fld>
            <a:endParaRPr lang="en-US" dirty="0"/>
          </a:p>
        </p:txBody>
      </p:sp>
    </p:spTree>
    <p:extLst>
      <p:ext uri="{BB962C8B-B14F-4D97-AF65-F5344CB8AC3E}">
        <p14:creationId xmlns:p14="http://schemas.microsoft.com/office/powerpoint/2010/main" val="2973007464"/>
      </p:ext>
    </p:extLst>
  </p:cSld>
  <p:clrMap bg1="lt1" tx1="dk1" bg2="lt2" tx2="dk2" accent1="accent1" accent2="accent2" accent3="accent3" accent4="accent4" accent5="accent5" accent6="accent6" hlink="hlink" folHlink="folHlink"/>
  <p:sldLayoutIdLst>
    <p:sldLayoutId id="2147483692" r:id="rId1"/>
    <p:sldLayoutId id="2147483691" r:id="rId2"/>
    <p:sldLayoutId id="2147483687" r:id="rId3"/>
    <p:sldLayoutId id="2147483690" r:id="rId4"/>
    <p:sldLayoutId id="2147483688" r:id="rId5"/>
    <p:sldLayoutId id="2147483689" r:id="rId6"/>
    <p:sldLayoutId id="2147483722" r:id="rId7"/>
  </p:sldLayoutIdLst>
  <p:hf sldNum="0" hdr="0" ftr="0"/>
  <p:txStyles>
    <p:titleStyle>
      <a:lvl1pPr algn="ctr"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14375" indent="-177800" algn="l" defTabSz="914400" rtl="0" eaLnBrk="1" latinLnBrk="0" hangingPunct="1">
        <a:lnSpc>
          <a:spcPct val="90000"/>
        </a:lnSpc>
        <a:spcBef>
          <a:spcPts val="500"/>
        </a:spcBef>
        <a:buFont typeface="Arial" panose="020B0604020202020204" pitchFamily="34" charset="0"/>
        <a:buChar char="•"/>
        <a:tabLst>
          <a:tab pos="357188" algn="l"/>
        </a:tabLst>
        <a:defRPr sz="1600" kern="1200">
          <a:solidFill>
            <a:schemeClr val="tx1"/>
          </a:solidFill>
          <a:latin typeface="+mn-lt"/>
          <a:ea typeface="+mn-ea"/>
          <a:cs typeface="+mn-cs"/>
        </a:defRPr>
      </a:lvl3pPr>
      <a:lvl4pPr marL="1079500" indent="-1619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43668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orient="horz" pos="4020">
          <p15:clr>
            <a:srgbClr val="A4A3A4"/>
          </p15:clr>
        </p15:guide>
        <p15:guide id="3" pos="3840">
          <p15:clr>
            <a:srgbClr val="547EBF"/>
          </p15:clr>
        </p15:guide>
        <p15:guide id="4" pos="121">
          <p15:clr>
            <a:srgbClr val="F26B43"/>
          </p15:clr>
        </p15:guide>
        <p15:guide id="5" pos="7559">
          <p15:clr>
            <a:srgbClr val="F26B43"/>
          </p15:clr>
        </p15:guide>
        <p15:guide id="6" orient="horz" pos="686">
          <p15:clr>
            <a:srgbClr val="A4A3A4"/>
          </p15:clr>
        </p15:guide>
        <p15:guide id="8" orient="horz" pos="414">
          <p15:clr>
            <a:srgbClr val="F26B43"/>
          </p15:clr>
        </p15:guide>
        <p15:guide id="9" pos="1980">
          <p15:clr>
            <a:srgbClr val="A4A3A4"/>
          </p15:clr>
        </p15:guide>
        <p15:guide id="10" pos="5700">
          <p15:clr>
            <a:srgbClr val="A4A3A4"/>
          </p15:clr>
        </p15:guide>
        <p15:guide id="12" orient="horz" pos="2840">
          <p15:clr>
            <a:srgbClr val="A4A3A4"/>
          </p15:clr>
        </p15:guide>
        <p15:guide id="13" orient="horz" pos="1480">
          <p15:clr>
            <a:srgbClr val="A4A3A4"/>
          </p15:clr>
        </p15:guide>
        <p15:guide id="14" orient="horz" pos="2160">
          <p15:clr>
            <a:srgbClr val="547EBF"/>
          </p15:clr>
        </p15:guide>
        <p15:guide id="16" orient="horz" pos="595">
          <p15:clr>
            <a:srgbClr val="F26B43"/>
          </p15:clr>
        </p15:guide>
        <p15:guide id="17" orient="horz" pos="413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C084C-14EC-4159-92DE-89A71544F220}"/>
              </a:ext>
            </a:extLst>
          </p:cNvPr>
          <p:cNvSpPr>
            <a:spLocks noGrp="1"/>
          </p:cNvSpPr>
          <p:nvPr>
            <p:ph type="title"/>
          </p:nvPr>
        </p:nvSpPr>
        <p:spPr>
          <a:xfrm>
            <a:off x="192087" y="188913"/>
            <a:ext cx="11807826" cy="468312"/>
          </a:xfrm>
          <a:prstGeom prst="rect">
            <a:avLst/>
          </a:prstGeom>
        </p:spPr>
        <p:txBody>
          <a:bodyPr vert="horz" lIns="91440" tIns="45720" rIns="91440" bIns="45720" rtlCol="0" anchor="t">
            <a:noAutofit/>
          </a:bodyPr>
          <a:lstStyle/>
          <a:p>
            <a:r>
              <a:rPr lang="pl-PL" dirty="0"/>
              <a:t>TITLE LINE</a:t>
            </a:r>
            <a:endParaRPr lang="en-US" dirty="0"/>
          </a:p>
        </p:txBody>
      </p:sp>
      <p:sp>
        <p:nvSpPr>
          <p:cNvPr id="3" name="Text Placeholder 2">
            <a:extLst>
              <a:ext uri="{FF2B5EF4-FFF2-40B4-BE49-F238E27FC236}">
                <a16:creationId xmlns:a16="http://schemas.microsoft.com/office/drawing/2014/main" id="{9B58FB99-E23F-42CD-81EA-48664013ACBE}"/>
              </a:ext>
            </a:extLst>
          </p:cNvPr>
          <p:cNvSpPr>
            <a:spLocks noGrp="1"/>
          </p:cNvSpPr>
          <p:nvPr>
            <p:ph type="body" idx="1"/>
          </p:nvPr>
        </p:nvSpPr>
        <p:spPr>
          <a:xfrm>
            <a:off x="192084" y="1097732"/>
            <a:ext cx="11807826" cy="5294359"/>
          </a:xfrm>
          <a:prstGeom prst="rect">
            <a:avLst/>
          </a:prstGeom>
        </p:spPr>
        <p:txBody>
          <a:bodyPr vert="horz" lIns="91440" tIns="45720" rIns="91440" bIns="45720" rtlCol="0">
            <a:normAutofit/>
          </a:body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36101E1-EB44-4044-8DA2-B7E0E833E1CD}"/>
              </a:ext>
            </a:extLst>
          </p:cNvPr>
          <p:cNvSpPr>
            <a:spLocks noGrp="1"/>
          </p:cNvSpPr>
          <p:nvPr>
            <p:ph type="dt" sz="half" idx="2"/>
          </p:nvPr>
        </p:nvSpPr>
        <p:spPr>
          <a:xfrm>
            <a:off x="10187026" y="6558061"/>
            <a:ext cx="1260000" cy="215534"/>
          </a:xfrm>
          <a:prstGeom prst="rect">
            <a:avLst/>
          </a:prstGeom>
        </p:spPr>
        <p:txBody>
          <a:bodyPr vert="horz" lIns="91440" tIns="45720" rIns="91440" bIns="45720" rtlCol="0" anchor="ctr"/>
          <a:lstStyle>
            <a:lvl1pPr algn="l">
              <a:defRPr sz="1000">
                <a:solidFill>
                  <a:schemeClr val="accent4"/>
                </a:solidFill>
              </a:defRPr>
            </a:lvl1pPr>
          </a:lstStyle>
          <a:p>
            <a:endParaRPr lang="en-US" dirty="0"/>
          </a:p>
        </p:txBody>
      </p:sp>
      <p:sp>
        <p:nvSpPr>
          <p:cNvPr id="5" name="Footer Placeholder 4">
            <a:extLst>
              <a:ext uri="{FF2B5EF4-FFF2-40B4-BE49-F238E27FC236}">
                <a16:creationId xmlns:a16="http://schemas.microsoft.com/office/drawing/2014/main" id="{512CC274-4C59-4057-9E93-15DA8BC92D0C}"/>
              </a:ext>
            </a:extLst>
          </p:cNvPr>
          <p:cNvSpPr>
            <a:spLocks noGrp="1"/>
          </p:cNvSpPr>
          <p:nvPr>
            <p:ph type="ftr" sz="quarter" idx="3"/>
          </p:nvPr>
        </p:nvSpPr>
        <p:spPr>
          <a:xfrm>
            <a:off x="192088" y="6558060"/>
            <a:ext cx="9936000" cy="215535"/>
          </a:xfrm>
          <a:prstGeom prst="rect">
            <a:avLst/>
          </a:prstGeom>
        </p:spPr>
        <p:txBody>
          <a:bodyPr vert="horz" lIns="91440" tIns="45720" rIns="91440" bIns="45720" rtlCol="0" anchor="ctr"/>
          <a:lstStyle>
            <a:lvl1pPr algn="l">
              <a:defRPr sz="1050">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FB35549B-EB97-4BEC-868B-6D5B831ACAD5}"/>
              </a:ext>
            </a:extLst>
          </p:cNvPr>
          <p:cNvSpPr>
            <a:spLocks noGrp="1"/>
          </p:cNvSpPr>
          <p:nvPr>
            <p:ph type="sldNum" sz="quarter" idx="4"/>
          </p:nvPr>
        </p:nvSpPr>
        <p:spPr>
          <a:xfrm>
            <a:off x="11509131" y="6558062"/>
            <a:ext cx="493710" cy="215534"/>
          </a:xfrm>
          <a:prstGeom prst="rect">
            <a:avLst/>
          </a:prstGeom>
        </p:spPr>
        <p:txBody>
          <a:bodyPr vert="horz" lIns="91440" tIns="45720" rIns="91440" bIns="45720" rtlCol="0" anchor="b"/>
          <a:lstStyle>
            <a:lvl1pPr algn="r">
              <a:defRPr sz="1000">
                <a:solidFill>
                  <a:schemeClr val="accent4"/>
                </a:solidFill>
              </a:defRPr>
            </a:lvl1pPr>
          </a:lstStyle>
          <a:p>
            <a:r>
              <a:rPr lang="pl-PL" dirty="0"/>
              <a:t> </a:t>
            </a:r>
            <a:fld id="{EAF85914-95F6-4AE7-811A-3B93855CFDB5}" type="slidenum">
              <a:rPr lang="en-US" smtClean="0"/>
              <a:pPr/>
              <a:t>‹Nr.›</a:t>
            </a:fld>
            <a:endParaRPr lang="en-US" dirty="0"/>
          </a:p>
        </p:txBody>
      </p:sp>
    </p:spTree>
    <p:extLst>
      <p:ext uri="{BB962C8B-B14F-4D97-AF65-F5344CB8AC3E}">
        <p14:creationId xmlns:p14="http://schemas.microsoft.com/office/powerpoint/2010/main" val="382576434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8" r:id="rId3"/>
    <p:sldLayoutId id="2147483739" r:id="rId4"/>
    <p:sldLayoutId id="2147483741" r:id="rId5"/>
  </p:sldLayoutIdLst>
  <p:hf sldNum="0" hdr="0" ftr="0"/>
  <p:txStyles>
    <p:titleStyle>
      <a:lvl1pPr algn="ctr"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14375" indent="-177800" algn="l" defTabSz="914400" rtl="0" eaLnBrk="1" latinLnBrk="0" hangingPunct="1">
        <a:lnSpc>
          <a:spcPct val="90000"/>
        </a:lnSpc>
        <a:spcBef>
          <a:spcPts val="500"/>
        </a:spcBef>
        <a:buFont typeface="Arial" panose="020B0604020202020204" pitchFamily="34" charset="0"/>
        <a:buChar char="•"/>
        <a:tabLst>
          <a:tab pos="357188" algn="l"/>
        </a:tabLst>
        <a:defRPr sz="1600" kern="1200">
          <a:solidFill>
            <a:schemeClr val="tx1"/>
          </a:solidFill>
          <a:latin typeface="+mn-lt"/>
          <a:ea typeface="+mn-ea"/>
          <a:cs typeface="+mn-cs"/>
        </a:defRPr>
      </a:lvl3pPr>
      <a:lvl4pPr marL="1079500" indent="-1619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43668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orient="horz" pos="4020">
          <p15:clr>
            <a:srgbClr val="A4A3A4"/>
          </p15:clr>
        </p15:guide>
        <p15:guide id="3" pos="3840">
          <p15:clr>
            <a:srgbClr val="547EBF"/>
          </p15:clr>
        </p15:guide>
        <p15:guide id="4" pos="121">
          <p15:clr>
            <a:srgbClr val="F26B43"/>
          </p15:clr>
        </p15:guide>
        <p15:guide id="5" pos="7559">
          <p15:clr>
            <a:srgbClr val="F26B43"/>
          </p15:clr>
        </p15:guide>
        <p15:guide id="6" orient="horz" pos="686">
          <p15:clr>
            <a:srgbClr val="A4A3A4"/>
          </p15:clr>
        </p15:guide>
        <p15:guide id="8" orient="horz" pos="414">
          <p15:clr>
            <a:srgbClr val="F26B43"/>
          </p15:clr>
        </p15:guide>
        <p15:guide id="9" pos="1980">
          <p15:clr>
            <a:srgbClr val="A4A3A4"/>
          </p15:clr>
        </p15:guide>
        <p15:guide id="10" pos="5700">
          <p15:clr>
            <a:srgbClr val="A4A3A4"/>
          </p15:clr>
        </p15:guide>
        <p15:guide id="12" orient="horz" pos="2840">
          <p15:clr>
            <a:srgbClr val="A4A3A4"/>
          </p15:clr>
        </p15:guide>
        <p15:guide id="13" orient="horz" pos="1480">
          <p15:clr>
            <a:srgbClr val="A4A3A4"/>
          </p15:clr>
        </p15:guide>
        <p15:guide id="14" orient="horz" pos="2160">
          <p15:clr>
            <a:srgbClr val="547EBF"/>
          </p15:clr>
        </p15:guide>
        <p15:guide id="16" orient="horz" pos="595">
          <p15:clr>
            <a:srgbClr val="F26B43"/>
          </p15:clr>
        </p15:guide>
        <p15:guide id="17" orient="horz" pos="413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64BF75-EEE9-40AE-A503-BB9E2897D6BA}"/>
              </a:ext>
            </a:extLst>
          </p:cNvPr>
          <p:cNvSpPr/>
          <p:nvPr userDrawn="1"/>
        </p:nvSpPr>
        <p:spPr>
          <a:xfrm>
            <a:off x="0" y="0"/>
            <a:ext cx="12192000" cy="6858000"/>
          </a:xfrm>
          <a:prstGeom prst="rect">
            <a:avLst/>
          </a:prstGeom>
          <a:gradFill flip="none" rotWithShape="1">
            <a:gsLst>
              <a:gs pos="100000">
                <a:srgbClr val="002663">
                  <a:alpha val="70000"/>
                </a:srgbClr>
              </a:gs>
              <a:gs pos="0">
                <a:srgbClr val="68ACE5">
                  <a:alpha val="8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5BC084C-14EC-4159-92DE-89A71544F220}"/>
              </a:ext>
            </a:extLst>
          </p:cNvPr>
          <p:cNvSpPr>
            <a:spLocks noGrp="1"/>
          </p:cNvSpPr>
          <p:nvPr>
            <p:ph type="title"/>
          </p:nvPr>
        </p:nvSpPr>
        <p:spPr>
          <a:xfrm>
            <a:off x="192087" y="188913"/>
            <a:ext cx="11807826" cy="468312"/>
          </a:xfrm>
          <a:prstGeom prst="rect">
            <a:avLst/>
          </a:prstGeom>
        </p:spPr>
        <p:txBody>
          <a:bodyPr vert="horz" lIns="91440" tIns="45720" rIns="91440" bIns="45720" rtlCol="0" anchor="ctr">
            <a:noAutofit/>
          </a:bodyPr>
          <a:lstStyle/>
          <a:p>
            <a:r>
              <a:rPr lang="pl-PL" dirty="0"/>
              <a:t>TITLE LINE</a:t>
            </a:r>
            <a:endParaRPr lang="en-US" dirty="0"/>
          </a:p>
        </p:txBody>
      </p:sp>
      <p:sp>
        <p:nvSpPr>
          <p:cNvPr id="3" name="Text Placeholder 2">
            <a:extLst>
              <a:ext uri="{FF2B5EF4-FFF2-40B4-BE49-F238E27FC236}">
                <a16:creationId xmlns:a16="http://schemas.microsoft.com/office/drawing/2014/main" id="{9B58FB99-E23F-42CD-81EA-48664013ACBE}"/>
              </a:ext>
            </a:extLst>
          </p:cNvPr>
          <p:cNvSpPr>
            <a:spLocks noGrp="1"/>
          </p:cNvSpPr>
          <p:nvPr>
            <p:ph type="body" idx="1"/>
          </p:nvPr>
        </p:nvSpPr>
        <p:spPr>
          <a:xfrm>
            <a:off x="192084" y="1097732"/>
            <a:ext cx="11807826" cy="5294359"/>
          </a:xfrm>
          <a:prstGeom prst="rect">
            <a:avLst/>
          </a:prstGeom>
        </p:spPr>
        <p:txBody>
          <a:bodyPr vert="horz" lIns="91440" tIns="45720" rIns="91440" bIns="45720" rtlCol="0">
            <a:normAutofit/>
          </a:body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36101E1-EB44-4044-8DA2-B7E0E833E1CD}"/>
              </a:ext>
            </a:extLst>
          </p:cNvPr>
          <p:cNvSpPr>
            <a:spLocks noGrp="1"/>
          </p:cNvSpPr>
          <p:nvPr>
            <p:ph type="dt" sz="half" idx="2"/>
          </p:nvPr>
        </p:nvSpPr>
        <p:spPr>
          <a:xfrm>
            <a:off x="10187026" y="6558061"/>
            <a:ext cx="1260000" cy="215534"/>
          </a:xfrm>
          <a:prstGeom prst="rect">
            <a:avLst/>
          </a:prstGeom>
        </p:spPr>
        <p:txBody>
          <a:bodyPr vert="horz" lIns="91440" tIns="45720" rIns="91440" bIns="45720" rtlCol="0" anchor="ctr"/>
          <a:lstStyle>
            <a:lvl1pPr algn="l">
              <a:defRPr sz="1000">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BBBBBB"/>
              </a:solidFill>
              <a:effectLst/>
              <a:uLnTx/>
              <a:uFillTx/>
              <a:latin typeface="Arial Narrow"/>
              <a:ea typeface="+mn-ea"/>
              <a:cs typeface="+mn-cs"/>
            </a:endParaRPr>
          </a:p>
        </p:txBody>
      </p:sp>
      <p:sp>
        <p:nvSpPr>
          <p:cNvPr id="5" name="Footer Placeholder 4">
            <a:extLst>
              <a:ext uri="{FF2B5EF4-FFF2-40B4-BE49-F238E27FC236}">
                <a16:creationId xmlns:a16="http://schemas.microsoft.com/office/drawing/2014/main" id="{512CC274-4C59-4057-9E93-15DA8BC92D0C}"/>
              </a:ext>
            </a:extLst>
          </p:cNvPr>
          <p:cNvSpPr>
            <a:spLocks noGrp="1"/>
          </p:cNvSpPr>
          <p:nvPr>
            <p:ph type="ftr" sz="quarter" idx="3"/>
          </p:nvPr>
        </p:nvSpPr>
        <p:spPr>
          <a:xfrm>
            <a:off x="192088" y="6558060"/>
            <a:ext cx="9936000" cy="215535"/>
          </a:xfrm>
          <a:prstGeom prst="rect">
            <a:avLst/>
          </a:prstGeom>
        </p:spPr>
        <p:txBody>
          <a:bodyPr vert="horz" lIns="91440" tIns="45720" rIns="91440" bIns="45720" rtlCol="0" anchor="ctr"/>
          <a:lstStyle>
            <a:lvl1pPr algn="l">
              <a:defRPr sz="1050">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BBBBBB"/>
              </a:solidFill>
              <a:effectLst/>
              <a:uLnTx/>
              <a:uFillTx/>
              <a:latin typeface="Arial Narrow"/>
              <a:ea typeface="+mn-ea"/>
              <a:cs typeface="+mn-cs"/>
            </a:endParaRPr>
          </a:p>
        </p:txBody>
      </p:sp>
      <p:sp>
        <p:nvSpPr>
          <p:cNvPr id="6" name="Slide Number Placeholder 5">
            <a:extLst>
              <a:ext uri="{FF2B5EF4-FFF2-40B4-BE49-F238E27FC236}">
                <a16:creationId xmlns:a16="http://schemas.microsoft.com/office/drawing/2014/main" id="{FB35549B-EB97-4BEC-868B-6D5B831ACAD5}"/>
              </a:ext>
            </a:extLst>
          </p:cNvPr>
          <p:cNvSpPr>
            <a:spLocks noGrp="1"/>
          </p:cNvSpPr>
          <p:nvPr>
            <p:ph type="sldNum" sz="quarter" idx="4"/>
          </p:nvPr>
        </p:nvSpPr>
        <p:spPr>
          <a:xfrm>
            <a:off x="11509131" y="6558062"/>
            <a:ext cx="493710" cy="215534"/>
          </a:xfrm>
          <a:prstGeom prst="rect">
            <a:avLst/>
          </a:prstGeom>
        </p:spPr>
        <p:txBody>
          <a:bodyPr vert="horz" lIns="91440" tIns="45720" rIns="91440" bIns="45720" rtlCol="0" anchor="b"/>
          <a:lstStyle>
            <a:lvl1pPr algn="r">
              <a:defRPr sz="1000">
                <a:solidFill>
                  <a:schemeClr val="accent4"/>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BBBBBB"/>
                </a:solidFill>
                <a:effectLst/>
                <a:uLnTx/>
                <a:uFillTx/>
                <a:latin typeface="Arial Narrow"/>
                <a:ea typeface="+mn-ea"/>
                <a:cs typeface="+mn-cs"/>
              </a:rPr>
              <a:t> </a:t>
            </a:r>
            <a:fld id="{EAF85914-95F6-4AE7-811A-3B93855CFDB5}" type="slidenum">
              <a:rPr kumimoji="0" lang="en-US" sz="1000" b="0" i="0" u="none" strike="noStrike" kern="1200" cap="none" spc="0" normalizeH="0" baseline="0" noProof="0" smtClean="0">
                <a:ln>
                  <a:noFill/>
                </a:ln>
                <a:solidFill>
                  <a:srgbClr val="BBBBBB"/>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000" b="0" i="0" u="none" strike="noStrike" kern="1200" cap="none" spc="0" normalizeH="0" baseline="0" noProof="0" dirty="0">
              <a:ln>
                <a:noFill/>
              </a:ln>
              <a:solidFill>
                <a:srgbClr val="BBBBBB"/>
              </a:solidFill>
              <a:effectLst/>
              <a:uLnTx/>
              <a:uFillTx/>
              <a:latin typeface="Arial Narrow"/>
              <a:ea typeface="+mn-ea"/>
              <a:cs typeface="+mn-cs"/>
            </a:endParaRPr>
          </a:p>
        </p:txBody>
      </p:sp>
    </p:spTree>
    <p:extLst>
      <p:ext uri="{BB962C8B-B14F-4D97-AF65-F5344CB8AC3E}">
        <p14:creationId xmlns:p14="http://schemas.microsoft.com/office/powerpoint/2010/main" val="37410660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3" r:id="rId3"/>
  </p:sldLayoutIdLst>
  <p:hf sldNum="0" hdr="0" ftr="0"/>
  <p:txStyles>
    <p:titleStyle>
      <a:lvl1pPr algn="ctr" defTabSz="914400" rtl="0" eaLnBrk="1" latinLnBrk="0" hangingPunct="1">
        <a:lnSpc>
          <a:spcPct val="100000"/>
        </a:lnSpc>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358775" indent="-176213"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714375" indent="-177800" algn="l" defTabSz="914400" rtl="0" eaLnBrk="1" latinLnBrk="0" hangingPunct="1">
        <a:lnSpc>
          <a:spcPct val="90000"/>
        </a:lnSpc>
        <a:spcBef>
          <a:spcPts val="500"/>
        </a:spcBef>
        <a:buFont typeface="Arial" panose="020B0604020202020204" pitchFamily="34" charset="0"/>
        <a:buChar char="•"/>
        <a:tabLst>
          <a:tab pos="357188" algn="l"/>
        </a:tabLst>
        <a:defRPr sz="1600" kern="1200">
          <a:solidFill>
            <a:schemeClr val="bg1"/>
          </a:solidFill>
          <a:latin typeface="+mn-lt"/>
          <a:ea typeface="+mn-ea"/>
          <a:cs typeface="+mn-cs"/>
        </a:defRPr>
      </a:lvl3pPr>
      <a:lvl4pPr marL="1079500" indent="-161925"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436688" indent="-1778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orient="horz" pos="4020">
          <p15:clr>
            <a:srgbClr val="A4A3A4"/>
          </p15:clr>
        </p15:guide>
        <p15:guide id="3" pos="3840">
          <p15:clr>
            <a:srgbClr val="547EBF"/>
          </p15:clr>
        </p15:guide>
        <p15:guide id="4" pos="121">
          <p15:clr>
            <a:srgbClr val="F26B43"/>
          </p15:clr>
        </p15:guide>
        <p15:guide id="5" pos="7559">
          <p15:clr>
            <a:srgbClr val="F26B43"/>
          </p15:clr>
        </p15:guide>
        <p15:guide id="6" orient="horz" pos="686">
          <p15:clr>
            <a:srgbClr val="A4A3A4"/>
          </p15:clr>
        </p15:guide>
        <p15:guide id="8" orient="horz" pos="414">
          <p15:clr>
            <a:srgbClr val="F26B43"/>
          </p15:clr>
        </p15:guide>
        <p15:guide id="9" pos="1980">
          <p15:clr>
            <a:srgbClr val="A4A3A4"/>
          </p15:clr>
        </p15:guide>
        <p15:guide id="10" pos="5700">
          <p15:clr>
            <a:srgbClr val="A4A3A4"/>
          </p15:clr>
        </p15:guide>
        <p15:guide id="12" orient="horz" pos="2840">
          <p15:clr>
            <a:srgbClr val="A4A3A4"/>
          </p15:clr>
        </p15:guide>
        <p15:guide id="13" orient="horz" pos="1480">
          <p15:clr>
            <a:srgbClr val="A4A3A4"/>
          </p15:clr>
        </p15:guide>
        <p15:guide id="14" orient="horz" pos="2160">
          <p15:clr>
            <a:srgbClr val="547EBF"/>
          </p15:clr>
        </p15:guide>
        <p15:guide id="16" orient="horz" pos="595">
          <p15:clr>
            <a:srgbClr val="F26B43"/>
          </p15:clr>
        </p15:guide>
        <p15:guide id="17" orient="horz" pos="413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C084C-14EC-4159-92DE-89A71544F220}"/>
              </a:ext>
            </a:extLst>
          </p:cNvPr>
          <p:cNvSpPr>
            <a:spLocks noGrp="1"/>
          </p:cNvSpPr>
          <p:nvPr>
            <p:ph type="title"/>
          </p:nvPr>
        </p:nvSpPr>
        <p:spPr>
          <a:xfrm>
            <a:off x="192087" y="188913"/>
            <a:ext cx="11807826" cy="468312"/>
          </a:xfrm>
          <a:prstGeom prst="rect">
            <a:avLst/>
          </a:prstGeom>
        </p:spPr>
        <p:txBody>
          <a:bodyPr vert="horz" lIns="91440" tIns="45720" rIns="91440" bIns="45720" rtlCol="0" anchor="t">
            <a:noAutofit/>
          </a:bodyPr>
          <a:lstStyle/>
          <a:p>
            <a:r>
              <a:rPr lang="pl-PL" dirty="0"/>
              <a:t>TITLE LINE</a:t>
            </a:r>
            <a:endParaRPr lang="en-US" dirty="0"/>
          </a:p>
        </p:txBody>
      </p:sp>
      <p:sp>
        <p:nvSpPr>
          <p:cNvPr id="3" name="Text Placeholder 2">
            <a:extLst>
              <a:ext uri="{FF2B5EF4-FFF2-40B4-BE49-F238E27FC236}">
                <a16:creationId xmlns:a16="http://schemas.microsoft.com/office/drawing/2014/main" id="{9B58FB99-E23F-42CD-81EA-48664013ACBE}"/>
              </a:ext>
            </a:extLst>
          </p:cNvPr>
          <p:cNvSpPr>
            <a:spLocks noGrp="1"/>
          </p:cNvSpPr>
          <p:nvPr>
            <p:ph type="body" idx="1"/>
          </p:nvPr>
        </p:nvSpPr>
        <p:spPr>
          <a:xfrm>
            <a:off x="192084" y="1097732"/>
            <a:ext cx="11807826" cy="5294359"/>
          </a:xfrm>
          <a:prstGeom prst="rect">
            <a:avLst/>
          </a:prstGeom>
        </p:spPr>
        <p:txBody>
          <a:bodyPr vert="horz" lIns="91440" tIns="45720" rIns="91440" bIns="45720" rtlCol="0">
            <a:normAutofit/>
          </a:bodyPr>
          <a:lstStyle/>
          <a:p>
            <a:pPr lvl="0"/>
            <a:r>
              <a:rPr lang="en-US" dirty="0"/>
              <a:t>CLICK TO EDIT</a:t>
            </a:r>
            <a:r>
              <a:rPr lang="pl-PL" dirty="0"/>
              <a:t> THE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36101E1-EB44-4044-8DA2-B7E0E833E1CD}"/>
              </a:ext>
            </a:extLst>
          </p:cNvPr>
          <p:cNvSpPr>
            <a:spLocks noGrp="1"/>
          </p:cNvSpPr>
          <p:nvPr>
            <p:ph type="dt" sz="half" idx="2"/>
          </p:nvPr>
        </p:nvSpPr>
        <p:spPr>
          <a:xfrm>
            <a:off x="10187026" y="6558061"/>
            <a:ext cx="1260000" cy="215534"/>
          </a:xfrm>
          <a:prstGeom prst="rect">
            <a:avLst/>
          </a:prstGeom>
        </p:spPr>
        <p:txBody>
          <a:bodyPr vert="horz" lIns="91440" tIns="45720" rIns="91440" bIns="45720" rtlCol="0" anchor="ctr"/>
          <a:lstStyle>
            <a:lvl1pPr algn="l">
              <a:defRPr sz="1000">
                <a:solidFill>
                  <a:schemeClr val="accent4"/>
                </a:solidFill>
              </a:defRPr>
            </a:lvl1pPr>
          </a:lstStyle>
          <a:p>
            <a:endParaRPr lang="en-US" dirty="0"/>
          </a:p>
        </p:txBody>
      </p:sp>
      <p:sp>
        <p:nvSpPr>
          <p:cNvPr id="5" name="Footer Placeholder 4">
            <a:extLst>
              <a:ext uri="{FF2B5EF4-FFF2-40B4-BE49-F238E27FC236}">
                <a16:creationId xmlns:a16="http://schemas.microsoft.com/office/drawing/2014/main" id="{512CC274-4C59-4057-9E93-15DA8BC92D0C}"/>
              </a:ext>
            </a:extLst>
          </p:cNvPr>
          <p:cNvSpPr>
            <a:spLocks noGrp="1"/>
          </p:cNvSpPr>
          <p:nvPr>
            <p:ph type="ftr" sz="quarter" idx="3"/>
          </p:nvPr>
        </p:nvSpPr>
        <p:spPr>
          <a:xfrm>
            <a:off x="192088" y="6558060"/>
            <a:ext cx="9936000" cy="215535"/>
          </a:xfrm>
          <a:prstGeom prst="rect">
            <a:avLst/>
          </a:prstGeom>
        </p:spPr>
        <p:txBody>
          <a:bodyPr vert="horz" lIns="91440" tIns="45720" rIns="91440" bIns="45720" rtlCol="0" anchor="ctr"/>
          <a:lstStyle>
            <a:lvl1pPr algn="l">
              <a:defRPr sz="1050">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FB35549B-EB97-4BEC-868B-6D5B831ACAD5}"/>
              </a:ext>
            </a:extLst>
          </p:cNvPr>
          <p:cNvSpPr>
            <a:spLocks noGrp="1"/>
          </p:cNvSpPr>
          <p:nvPr>
            <p:ph type="sldNum" sz="quarter" idx="4"/>
          </p:nvPr>
        </p:nvSpPr>
        <p:spPr>
          <a:xfrm>
            <a:off x="11509131" y="6558062"/>
            <a:ext cx="493710" cy="215534"/>
          </a:xfrm>
          <a:prstGeom prst="rect">
            <a:avLst/>
          </a:prstGeom>
        </p:spPr>
        <p:txBody>
          <a:bodyPr vert="horz" lIns="91440" tIns="45720" rIns="91440" bIns="45720" rtlCol="0" anchor="b"/>
          <a:lstStyle>
            <a:lvl1pPr algn="r">
              <a:defRPr sz="1000">
                <a:solidFill>
                  <a:schemeClr val="accent4"/>
                </a:solidFill>
              </a:defRPr>
            </a:lvl1pPr>
          </a:lstStyle>
          <a:p>
            <a:r>
              <a:rPr lang="pl-PL" dirty="0"/>
              <a:t> </a:t>
            </a:r>
            <a:fld id="{EAF85914-95F6-4AE7-811A-3B93855CFDB5}" type="slidenum">
              <a:rPr lang="en-US" smtClean="0"/>
              <a:pPr/>
              <a:t>‹Nr.›</a:t>
            </a:fld>
            <a:endParaRPr lang="en-US" dirty="0"/>
          </a:p>
        </p:txBody>
      </p:sp>
    </p:spTree>
    <p:extLst>
      <p:ext uri="{BB962C8B-B14F-4D97-AF65-F5344CB8AC3E}">
        <p14:creationId xmlns:p14="http://schemas.microsoft.com/office/powerpoint/2010/main" val="2141198407"/>
      </p:ext>
    </p:extLst>
  </p:cSld>
  <p:clrMap bg1="lt1" tx1="dk1" bg2="lt2" tx2="dk2" accent1="accent1" accent2="accent2" accent3="accent3" accent4="accent4" accent5="accent5" accent6="accent6" hlink="hlink" folHlink="folHlink"/>
  <p:sldLayoutIdLst>
    <p:sldLayoutId id="2147483709" r:id="rId1"/>
    <p:sldLayoutId id="2147483710" r:id="rId2"/>
  </p:sldLayoutIdLst>
  <p:hf sldNum="0" hdr="0" ftr="0"/>
  <p:txStyles>
    <p:titleStyle>
      <a:lvl1pPr algn="ctr"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14375" indent="-177800" algn="l" defTabSz="914400" rtl="0" eaLnBrk="1" latinLnBrk="0" hangingPunct="1">
        <a:lnSpc>
          <a:spcPct val="90000"/>
        </a:lnSpc>
        <a:spcBef>
          <a:spcPts val="500"/>
        </a:spcBef>
        <a:buFont typeface="Arial" panose="020B0604020202020204" pitchFamily="34" charset="0"/>
        <a:buChar char="•"/>
        <a:tabLst>
          <a:tab pos="357188" algn="l"/>
        </a:tabLst>
        <a:defRPr sz="1600" kern="1200">
          <a:solidFill>
            <a:schemeClr val="tx1"/>
          </a:solidFill>
          <a:latin typeface="+mn-lt"/>
          <a:ea typeface="+mn-ea"/>
          <a:cs typeface="+mn-cs"/>
        </a:defRPr>
      </a:lvl3pPr>
      <a:lvl4pPr marL="1079500" indent="-1619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43668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orient="horz" pos="4020">
          <p15:clr>
            <a:srgbClr val="A4A3A4"/>
          </p15:clr>
        </p15:guide>
        <p15:guide id="3" pos="3840">
          <p15:clr>
            <a:srgbClr val="547EBF"/>
          </p15:clr>
        </p15:guide>
        <p15:guide id="4" pos="121">
          <p15:clr>
            <a:srgbClr val="F26B43"/>
          </p15:clr>
        </p15:guide>
        <p15:guide id="5" pos="7559">
          <p15:clr>
            <a:srgbClr val="F26B43"/>
          </p15:clr>
        </p15:guide>
        <p15:guide id="6" orient="horz" pos="686">
          <p15:clr>
            <a:srgbClr val="A4A3A4"/>
          </p15:clr>
        </p15:guide>
        <p15:guide id="8" orient="horz" pos="414">
          <p15:clr>
            <a:srgbClr val="F26B43"/>
          </p15:clr>
        </p15:guide>
        <p15:guide id="9" pos="1980">
          <p15:clr>
            <a:srgbClr val="A4A3A4"/>
          </p15:clr>
        </p15:guide>
        <p15:guide id="10" pos="5700">
          <p15:clr>
            <a:srgbClr val="A4A3A4"/>
          </p15:clr>
        </p15:guide>
        <p15:guide id="12" orient="horz" pos="2840">
          <p15:clr>
            <a:srgbClr val="A4A3A4"/>
          </p15:clr>
        </p15:guide>
        <p15:guide id="13" orient="horz" pos="1480">
          <p15:clr>
            <a:srgbClr val="A4A3A4"/>
          </p15:clr>
        </p15:guide>
        <p15:guide id="14" orient="horz" pos="2160">
          <p15:clr>
            <a:srgbClr val="547EBF"/>
          </p15:clr>
        </p15:guide>
        <p15:guide id="16" orient="horz" pos="595">
          <p15:clr>
            <a:srgbClr val="F26B43"/>
          </p15:clr>
        </p15:guide>
        <p15:guide id="17" orient="horz" pos="41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1.png"/><Relationship Id="rId7" Type="http://schemas.openxmlformats.org/officeDocument/2006/relationships/image" Target="../media/image75.svg"/><Relationship Id="rId2" Type="http://schemas.openxmlformats.org/officeDocument/2006/relationships/image" Target="../media/image79.png"/><Relationship Id="rId1" Type="http://schemas.openxmlformats.org/officeDocument/2006/relationships/slideLayout" Target="../slideLayouts/slideLayout15.xml"/><Relationship Id="rId6" Type="http://schemas.openxmlformats.org/officeDocument/2006/relationships/image" Target="../media/image74.png"/><Relationship Id="rId5" Type="http://schemas.openxmlformats.org/officeDocument/2006/relationships/image" Target="../media/image73.svg"/><Relationship Id="rId10" Type="http://schemas.openxmlformats.org/officeDocument/2006/relationships/image" Target="../media/image82.jpg"/><Relationship Id="rId4" Type="http://schemas.openxmlformats.org/officeDocument/2006/relationships/image" Target="../media/image72.png"/><Relationship Id="rId9" Type="http://schemas.openxmlformats.org/officeDocument/2006/relationships/image" Target="../media/image8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image" Target="../media/image13.jpg"/><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19.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image" Target="../media/image38.emf"/><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svg"/></Relationships>
</file>

<file path=ppt/slides/_rels/slide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jpeg"/><Relationship Id="rId9" Type="http://schemas.openxmlformats.org/officeDocument/2006/relationships/image" Target="../media/image64.png"/></Relationships>
</file>

<file path=ppt/slides/_rels/slide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15.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 Id="rId9"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B02A-2799-48AF-9008-C8565CBD2032}"/>
              </a:ext>
            </a:extLst>
          </p:cNvPr>
          <p:cNvSpPr>
            <a:spLocks noGrp="1"/>
          </p:cNvSpPr>
          <p:nvPr>
            <p:ph type="ctrTitle"/>
          </p:nvPr>
        </p:nvSpPr>
        <p:spPr/>
        <p:txBody>
          <a:bodyPr/>
          <a:lstStyle/>
          <a:p>
            <a:r>
              <a:rPr lang="en-US" dirty="0"/>
              <a:t>Embracing Digital Disruption …</a:t>
            </a:r>
          </a:p>
        </p:txBody>
      </p:sp>
      <p:sp>
        <p:nvSpPr>
          <p:cNvPr id="3" name="Text Placeholder 2">
            <a:extLst>
              <a:ext uri="{FF2B5EF4-FFF2-40B4-BE49-F238E27FC236}">
                <a16:creationId xmlns:a16="http://schemas.microsoft.com/office/drawing/2014/main" id="{1BA7C491-2F6B-4795-9C45-98F02A5598C3}"/>
              </a:ext>
            </a:extLst>
          </p:cNvPr>
          <p:cNvSpPr>
            <a:spLocks noGrp="1"/>
          </p:cNvSpPr>
          <p:nvPr>
            <p:ph type="body" idx="13"/>
          </p:nvPr>
        </p:nvSpPr>
        <p:spPr>
          <a:xfrm>
            <a:off x="658816" y="4340708"/>
            <a:ext cx="5674872" cy="870250"/>
          </a:xfrm>
        </p:spPr>
        <p:txBody>
          <a:bodyPr/>
          <a:lstStyle/>
          <a:p>
            <a:r>
              <a:rPr lang="en-US" sz="3600" dirty="0"/>
              <a:t>…</a:t>
            </a:r>
            <a:r>
              <a:rPr lang="en-US" dirty="0"/>
              <a:t> </a:t>
            </a:r>
            <a:r>
              <a:rPr lang="en-US" sz="3600" dirty="0"/>
              <a:t>with Axxiome Digital</a:t>
            </a:r>
          </a:p>
        </p:txBody>
      </p:sp>
      <p:sp>
        <p:nvSpPr>
          <p:cNvPr id="4" name="Text Placeholder 3">
            <a:extLst>
              <a:ext uri="{FF2B5EF4-FFF2-40B4-BE49-F238E27FC236}">
                <a16:creationId xmlns:a16="http://schemas.microsoft.com/office/drawing/2014/main" id="{C20629EC-3591-48B3-962D-48163762FAD4}"/>
              </a:ext>
            </a:extLst>
          </p:cNvPr>
          <p:cNvSpPr>
            <a:spLocks noGrp="1"/>
          </p:cNvSpPr>
          <p:nvPr>
            <p:ph type="body" sz="quarter" idx="14"/>
          </p:nvPr>
        </p:nvSpPr>
        <p:spPr/>
        <p:txBody>
          <a:bodyPr/>
          <a:lstStyle/>
          <a:p>
            <a:r>
              <a:rPr lang="en-US" b="0" dirty="0">
                <a:latin typeface="Arial Narrow" panose="020B0606020202030204" pitchFamily="34" charset="0"/>
              </a:rPr>
              <a:t>Sofia, 3</a:t>
            </a:r>
            <a:r>
              <a:rPr lang="en-US" b="0" baseline="30000" dirty="0">
                <a:latin typeface="Arial Narrow" panose="020B0606020202030204" pitchFamily="34" charset="0"/>
              </a:rPr>
              <a:t>rd</a:t>
            </a:r>
            <a:r>
              <a:rPr lang="en-US" b="0" dirty="0">
                <a:latin typeface="Arial Narrow" panose="020B0606020202030204" pitchFamily="34" charset="0"/>
              </a:rPr>
              <a:t> of October 2019</a:t>
            </a:r>
          </a:p>
        </p:txBody>
      </p:sp>
    </p:spTree>
    <p:extLst>
      <p:ext uri="{BB962C8B-B14F-4D97-AF65-F5344CB8AC3E}">
        <p14:creationId xmlns:p14="http://schemas.microsoft.com/office/powerpoint/2010/main" val="289856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8295AF8-D9B7-481B-8A3C-44B78DB29F72}"/>
              </a:ext>
            </a:extLst>
          </p:cNvPr>
          <p:cNvPicPr>
            <a:picLocks noChangeAspect="1"/>
          </p:cNvPicPr>
          <p:nvPr/>
        </p:nvPicPr>
        <p:blipFill rotWithShape="1">
          <a:blip r:embed="rId2">
            <a:extLst>
              <a:ext uri="{28A0092B-C50C-407E-A947-70E740481C1C}">
                <a14:useLocalDpi xmlns:a14="http://schemas.microsoft.com/office/drawing/2010/main" val="0"/>
              </a:ext>
            </a:extLst>
          </a:blip>
          <a:srcRect t="26454" b="26304"/>
          <a:stretch/>
        </p:blipFill>
        <p:spPr>
          <a:xfrm>
            <a:off x="2844000" y="5868000"/>
            <a:ext cx="1905000" cy="900000"/>
          </a:xfrm>
          <a:prstGeom prst="rect">
            <a:avLst/>
          </a:prstGeom>
        </p:spPr>
      </p:pic>
      <p:pic>
        <p:nvPicPr>
          <p:cNvPr id="6" name="Picture 5">
            <a:extLst>
              <a:ext uri="{FF2B5EF4-FFF2-40B4-BE49-F238E27FC236}">
                <a16:creationId xmlns:a16="http://schemas.microsoft.com/office/drawing/2014/main" id="{854379F4-7FE3-4D3A-A61C-C5C7BC92F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9018" y="0"/>
            <a:ext cx="7192982" cy="6858000"/>
          </a:xfrm>
          <a:prstGeom prst="rect">
            <a:avLst/>
          </a:prstGeom>
        </p:spPr>
      </p:pic>
      <p:sp>
        <p:nvSpPr>
          <p:cNvPr id="7" name="Title 1">
            <a:extLst>
              <a:ext uri="{FF2B5EF4-FFF2-40B4-BE49-F238E27FC236}">
                <a16:creationId xmlns:a16="http://schemas.microsoft.com/office/drawing/2014/main" id="{E2393EAE-5C47-4035-80D0-95FDC7F45895}"/>
              </a:ext>
            </a:extLst>
          </p:cNvPr>
          <p:cNvSpPr>
            <a:spLocks noGrp="1"/>
          </p:cNvSpPr>
          <p:nvPr>
            <p:ph type="title"/>
          </p:nvPr>
        </p:nvSpPr>
        <p:spPr>
          <a:xfrm>
            <a:off x="720000" y="216000"/>
            <a:ext cx="5255157" cy="456455"/>
          </a:xfrm>
        </p:spPr>
        <p:txBody>
          <a:bodyPr/>
          <a:lstStyle/>
          <a:p>
            <a:r>
              <a:rPr lang="de-DE" dirty="0"/>
              <a:t>USE CASE</a:t>
            </a:r>
            <a:endParaRPr lang="en-GB" dirty="0"/>
          </a:p>
        </p:txBody>
      </p:sp>
      <p:sp>
        <p:nvSpPr>
          <p:cNvPr id="8" name="Text Placeholder 4">
            <a:extLst>
              <a:ext uri="{FF2B5EF4-FFF2-40B4-BE49-F238E27FC236}">
                <a16:creationId xmlns:a16="http://schemas.microsoft.com/office/drawing/2014/main" id="{8AF31F16-F3B2-4DF3-839D-33F425666767}"/>
              </a:ext>
            </a:extLst>
          </p:cNvPr>
          <p:cNvSpPr txBox="1">
            <a:spLocks/>
          </p:cNvSpPr>
          <p:nvPr/>
        </p:nvSpPr>
        <p:spPr>
          <a:xfrm>
            <a:off x="720000" y="720000"/>
            <a:ext cx="4148471" cy="1152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68ACE5"/>
                </a:solidFill>
                <a:latin typeface="+mn-lt"/>
                <a:ea typeface="+mn-ea"/>
                <a:cs typeface="+mn-cs"/>
              </a:defRPr>
            </a:lvl1pPr>
            <a:lvl2pPr marL="358775" indent="-1762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14375" indent="-177800" algn="l" defTabSz="914400" rtl="0" eaLnBrk="1" latinLnBrk="0" hangingPunct="1">
              <a:lnSpc>
                <a:spcPct val="90000"/>
              </a:lnSpc>
              <a:spcBef>
                <a:spcPts val="500"/>
              </a:spcBef>
              <a:buFont typeface="Arial" panose="020B0604020202020204" pitchFamily="34" charset="0"/>
              <a:buChar char="•"/>
              <a:tabLst>
                <a:tab pos="357188" algn="l"/>
              </a:tabLst>
              <a:defRPr sz="1600" kern="1200">
                <a:solidFill>
                  <a:schemeClr val="tx1"/>
                </a:solidFill>
                <a:latin typeface="+mn-lt"/>
                <a:ea typeface="+mn-ea"/>
                <a:cs typeface="+mn-cs"/>
              </a:defRPr>
            </a:lvl3pPr>
            <a:lvl4pPr marL="1079500" indent="-1619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43668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dirty="0">
                <a:latin typeface="Arial Narrow" panose="020B0606020202030204" pitchFamily="34" charset="0"/>
              </a:rPr>
              <a:t>MEED – FINTECH | USA</a:t>
            </a:r>
            <a:r>
              <a:rPr lang="pl-PL" dirty="0">
                <a:latin typeface="Arial Narrow" panose="020B0606020202030204" pitchFamily="34" charset="0"/>
              </a:rPr>
              <a:t>:</a:t>
            </a:r>
            <a:br>
              <a:rPr lang="de-DE" dirty="0">
                <a:latin typeface="Arial Narrow" panose="020B0606020202030204" pitchFamily="34" charset="0"/>
              </a:rPr>
            </a:br>
            <a:r>
              <a:rPr lang="en-CA" b="0" i="1" dirty="0">
                <a:latin typeface="Arial Narrow" panose="020B0606020202030204" pitchFamily="34" charset="0"/>
              </a:rPr>
              <a:t>Banking made surprisingly</a:t>
            </a:r>
            <a:r>
              <a:rPr lang="pl-PL" b="0" i="1" dirty="0">
                <a:latin typeface="Arial Narrow" panose="020B0606020202030204" pitchFamily="34" charset="0"/>
              </a:rPr>
              <a:t> </a:t>
            </a:r>
            <a:r>
              <a:rPr lang="en-CA" b="0" i="1" dirty="0">
                <a:latin typeface="Arial Narrow" panose="020B0606020202030204" pitchFamily="34" charset="0"/>
              </a:rPr>
              <a:t>simple, with </a:t>
            </a:r>
            <a:r>
              <a:rPr lang="pl-PL" b="0" i="1" dirty="0">
                <a:latin typeface="Arial Narrow" panose="020B0606020202030204" pitchFamily="34" charset="0"/>
              </a:rPr>
              <a:t>A</a:t>
            </a:r>
            <a:r>
              <a:rPr lang="en-CA" b="0" i="1" dirty="0">
                <a:latin typeface="Arial Narrow" panose="020B0606020202030204" pitchFamily="34" charset="0"/>
              </a:rPr>
              <a:t>xxiome and </a:t>
            </a:r>
            <a:r>
              <a:rPr lang="pl-PL" b="0" i="1" dirty="0">
                <a:latin typeface="Arial Narrow" panose="020B0606020202030204" pitchFamily="34" charset="0"/>
              </a:rPr>
              <a:t>SAP</a:t>
            </a:r>
            <a:endParaRPr lang="en-US" sz="2400" b="0" i="1" dirty="0">
              <a:latin typeface="Arial Narrow" panose="020B0606020202030204" pitchFamily="34" charset="0"/>
            </a:endParaRPr>
          </a:p>
        </p:txBody>
      </p:sp>
      <p:cxnSp>
        <p:nvCxnSpPr>
          <p:cNvPr id="10" name="Straight Connector 9">
            <a:extLst>
              <a:ext uri="{FF2B5EF4-FFF2-40B4-BE49-F238E27FC236}">
                <a16:creationId xmlns:a16="http://schemas.microsoft.com/office/drawing/2014/main" id="{0D5F42F8-7885-49F1-80EE-CA5A77EF3099}"/>
              </a:ext>
            </a:extLst>
          </p:cNvPr>
          <p:cNvCxnSpPr>
            <a:cxnSpLocks/>
          </p:cNvCxnSpPr>
          <p:nvPr/>
        </p:nvCxnSpPr>
        <p:spPr>
          <a:xfrm>
            <a:off x="4971298" y="-17466"/>
            <a:ext cx="0" cy="6892931"/>
          </a:xfrm>
          <a:prstGeom prst="line">
            <a:avLst/>
          </a:prstGeom>
          <a:ln w="57150">
            <a:gradFill>
              <a:gsLst>
                <a:gs pos="0">
                  <a:srgbClr val="FFC000"/>
                </a:gs>
                <a:gs pos="100000">
                  <a:srgbClr val="E2362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1B602D2-BBC7-4339-AC4B-82107D30E718}"/>
              </a:ext>
            </a:extLst>
          </p:cNvPr>
          <p:cNvGrpSpPr/>
          <p:nvPr/>
        </p:nvGrpSpPr>
        <p:grpSpPr>
          <a:xfrm>
            <a:off x="206097" y="200770"/>
            <a:ext cx="540000" cy="540000"/>
            <a:chOff x="206097" y="200770"/>
            <a:chExt cx="540000" cy="540000"/>
          </a:xfrm>
        </p:grpSpPr>
        <p:sp>
          <p:nvSpPr>
            <p:cNvPr id="16" name="Oval 15">
              <a:extLst>
                <a:ext uri="{FF2B5EF4-FFF2-40B4-BE49-F238E27FC236}">
                  <a16:creationId xmlns:a16="http://schemas.microsoft.com/office/drawing/2014/main" id="{82A2C783-BDF8-4475-A538-69E1C8F30605}"/>
                </a:ext>
              </a:extLst>
            </p:cNvPr>
            <p:cNvSpPr/>
            <p:nvPr/>
          </p:nvSpPr>
          <p:spPr>
            <a:xfrm>
              <a:off x="206097" y="200770"/>
              <a:ext cx="540000" cy="540000"/>
            </a:xfrm>
            <a:prstGeom prst="ellipse">
              <a:avLst/>
            </a:prstGeom>
            <a:solidFill>
              <a:srgbClr val="00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Graphic 27" descr="Trophy">
              <a:extLst>
                <a:ext uri="{FF2B5EF4-FFF2-40B4-BE49-F238E27FC236}">
                  <a16:creationId xmlns:a16="http://schemas.microsoft.com/office/drawing/2014/main" id="{ADD2BB66-0FD9-4F8A-94F0-CBD0CBEB55DC}"/>
                </a:ext>
              </a:extLst>
            </p:cNvPr>
            <p:cNvSpPr/>
            <p:nvPr/>
          </p:nvSpPr>
          <p:spPr>
            <a:xfrm>
              <a:off x="332981" y="308770"/>
              <a:ext cx="288000" cy="324000"/>
            </a:xfrm>
            <a:custGeom>
              <a:avLst/>
              <a:gdLst>
                <a:gd name="connsiteX0" fmla="*/ 363622 w 424934"/>
                <a:gd name="connsiteY0" fmla="*/ 230679 h 473498"/>
                <a:gd name="connsiteX1" fmla="*/ 278635 w 424934"/>
                <a:gd name="connsiteY1" fmla="*/ 271351 h 473498"/>
                <a:gd name="connsiteX2" fmla="*/ 315058 w 424934"/>
                <a:gd name="connsiteY2" fmla="*/ 234321 h 473498"/>
                <a:gd name="connsiteX3" fmla="*/ 329021 w 424934"/>
                <a:gd name="connsiteY3" fmla="*/ 216109 h 473498"/>
                <a:gd name="connsiteX4" fmla="*/ 345411 w 424934"/>
                <a:gd name="connsiteY4" fmla="*/ 158440 h 473498"/>
                <a:gd name="connsiteX5" fmla="*/ 345411 w 424934"/>
                <a:gd name="connsiteY5" fmla="*/ 79523 h 473498"/>
                <a:gd name="connsiteX6" fmla="*/ 387904 w 424934"/>
                <a:gd name="connsiteY6" fmla="*/ 79523 h 473498"/>
                <a:gd name="connsiteX7" fmla="*/ 387904 w 424934"/>
                <a:gd name="connsiteY7" fmla="*/ 171795 h 473498"/>
                <a:gd name="connsiteX8" fmla="*/ 363622 w 424934"/>
                <a:gd name="connsiteY8" fmla="*/ 230679 h 473498"/>
                <a:gd name="connsiteX9" fmla="*/ 61919 w 424934"/>
                <a:gd name="connsiteY9" fmla="*/ 230679 h 473498"/>
                <a:gd name="connsiteX10" fmla="*/ 36423 w 424934"/>
                <a:gd name="connsiteY10" fmla="*/ 171795 h 473498"/>
                <a:gd name="connsiteX11" fmla="*/ 36423 w 424934"/>
                <a:gd name="connsiteY11" fmla="*/ 78916 h 473498"/>
                <a:gd name="connsiteX12" fmla="*/ 78916 w 424934"/>
                <a:gd name="connsiteY12" fmla="*/ 78916 h 473498"/>
                <a:gd name="connsiteX13" fmla="*/ 78916 w 424934"/>
                <a:gd name="connsiteY13" fmla="*/ 157833 h 473498"/>
                <a:gd name="connsiteX14" fmla="*/ 95307 w 424934"/>
                <a:gd name="connsiteY14" fmla="*/ 215502 h 473498"/>
                <a:gd name="connsiteX15" fmla="*/ 109269 w 424934"/>
                <a:gd name="connsiteY15" fmla="*/ 233714 h 473498"/>
                <a:gd name="connsiteX16" fmla="*/ 145692 w 424934"/>
                <a:gd name="connsiteY16" fmla="*/ 270744 h 473498"/>
                <a:gd name="connsiteX17" fmla="*/ 61919 w 424934"/>
                <a:gd name="connsiteY17" fmla="*/ 230679 h 473498"/>
                <a:gd name="connsiteX18" fmla="*/ 424934 w 424934"/>
                <a:gd name="connsiteY18" fmla="*/ 169974 h 473498"/>
                <a:gd name="connsiteX19" fmla="*/ 424934 w 424934"/>
                <a:gd name="connsiteY19" fmla="*/ 42493 h 473498"/>
                <a:gd name="connsiteX20" fmla="*/ 346018 w 424934"/>
                <a:gd name="connsiteY20" fmla="*/ 42493 h 473498"/>
                <a:gd name="connsiteX21" fmla="*/ 346018 w 424934"/>
                <a:gd name="connsiteY21" fmla="*/ 0 h 473498"/>
                <a:gd name="connsiteX22" fmla="*/ 212467 w 424934"/>
                <a:gd name="connsiteY22" fmla="*/ 0 h 473498"/>
                <a:gd name="connsiteX23" fmla="*/ 78916 w 424934"/>
                <a:gd name="connsiteY23" fmla="*/ 0 h 473498"/>
                <a:gd name="connsiteX24" fmla="*/ 78916 w 424934"/>
                <a:gd name="connsiteY24" fmla="*/ 42493 h 473498"/>
                <a:gd name="connsiteX25" fmla="*/ 0 w 424934"/>
                <a:gd name="connsiteY25" fmla="*/ 42493 h 473498"/>
                <a:gd name="connsiteX26" fmla="*/ 0 w 424934"/>
                <a:gd name="connsiteY26" fmla="*/ 169367 h 473498"/>
                <a:gd name="connsiteX27" fmla="*/ 34602 w 424934"/>
                <a:gd name="connsiteY27" fmla="*/ 254354 h 473498"/>
                <a:gd name="connsiteX28" fmla="*/ 179686 w 424934"/>
                <a:gd name="connsiteY28" fmla="*/ 308988 h 473498"/>
                <a:gd name="connsiteX29" fmla="*/ 188185 w 424934"/>
                <a:gd name="connsiteY29" fmla="*/ 339340 h 473498"/>
                <a:gd name="connsiteX30" fmla="*/ 188185 w 424934"/>
                <a:gd name="connsiteY30" fmla="*/ 418257 h 473498"/>
                <a:gd name="connsiteX31" fmla="*/ 157833 w 424934"/>
                <a:gd name="connsiteY31" fmla="*/ 418257 h 473498"/>
                <a:gd name="connsiteX32" fmla="*/ 133551 w 424934"/>
                <a:gd name="connsiteY32" fmla="*/ 442539 h 473498"/>
                <a:gd name="connsiteX33" fmla="*/ 103198 w 424934"/>
                <a:gd name="connsiteY33" fmla="*/ 442539 h 473498"/>
                <a:gd name="connsiteX34" fmla="*/ 78916 w 424934"/>
                <a:gd name="connsiteY34" fmla="*/ 466821 h 473498"/>
                <a:gd name="connsiteX35" fmla="*/ 78916 w 424934"/>
                <a:gd name="connsiteY35" fmla="*/ 478962 h 473498"/>
                <a:gd name="connsiteX36" fmla="*/ 346018 w 424934"/>
                <a:gd name="connsiteY36" fmla="*/ 478962 h 473498"/>
                <a:gd name="connsiteX37" fmla="*/ 346018 w 424934"/>
                <a:gd name="connsiteY37" fmla="*/ 466821 h 473498"/>
                <a:gd name="connsiteX38" fmla="*/ 321736 w 424934"/>
                <a:gd name="connsiteY38" fmla="*/ 442539 h 473498"/>
                <a:gd name="connsiteX39" fmla="*/ 291384 w 424934"/>
                <a:gd name="connsiteY39" fmla="*/ 442539 h 473498"/>
                <a:gd name="connsiteX40" fmla="*/ 267102 w 424934"/>
                <a:gd name="connsiteY40" fmla="*/ 418257 h 473498"/>
                <a:gd name="connsiteX41" fmla="*/ 236749 w 424934"/>
                <a:gd name="connsiteY41" fmla="*/ 418257 h 473498"/>
                <a:gd name="connsiteX42" fmla="*/ 236749 w 424934"/>
                <a:gd name="connsiteY42" fmla="*/ 339947 h 473498"/>
                <a:gd name="connsiteX43" fmla="*/ 245248 w 424934"/>
                <a:gd name="connsiteY43" fmla="*/ 309595 h 473498"/>
                <a:gd name="connsiteX44" fmla="*/ 390333 w 424934"/>
                <a:gd name="connsiteY44" fmla="*/ 254961 h 473498"/>
                <a:gd name="connsiteX45" fmla="*/ 424934 w 424934"/>
                <a:gd name="connsiteY45" fmla="*/ 169974 h 4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24934" h="473498">
                  <a:moveTo>
                    <a:pt x="363622" y="230679"/>
                  </a:moveTo>
                  <a:cubicBezTo>
                    <a:pt x="342376" y="252532"/>
                    <a:pt x="322343" y="266495"/>
                    <a:pt x="278635" y="271351"/>
                  </a:cubicBezTo>
                  <a:cubicBezTo>
                    <a:pt x="290169" y="259817"/>
                    <a:pt x="303524" y="248283"/>
                    <a:pt x="315058" y="234321"/>
                  </a:cubicBezTo>
                  <a:cubicBezTo>
                    <a:pt x="319915" y="228857"/>
                    <a:pt x="329021" y="216716"/>
                    <a:pt x="329021" y="216109"/>
                  </a:cubicBezTo>
                  <a:cubicBezTo>
                    <a:pt x="339340" y="199112"/>
                    <a:pt x="345411" y="179686"/>
                    <a:pt x="345411" y="158440"/>
                  </a:cubicBezTo>
                  <a:lnTo>
                    <a:pt x="345411" y="79523"/>
                  </a:lnTo>
                  <a:lnTo>
                    <a:pt x="387904" y="79523"/>
                  </a:lnTo>
                  <a:lnTo>
                    <a:pt x="387904" y="171795"/>
                  </a:lnTo>
                  <a:cubicBezTo>
                    <a:pt x="388511" y="173009"/>
                    <a:pt x="389725" y="203361"/>
                    <a:pt x="363622" y="230679"/>
                  </a:cubicBezTo>
                  <a:close/>
                  <a:moveTo>
                    <a:pt x="61919" y="230679"/>
                  </a:moveTo>
                  <a:cubicBezTo>
                    <a:pt x="35209" y="203361"/>
                    <a:pt x="36423" y="173009"/>
                    <a:pt x="36423" y="171795"/>
                  </a:cubicBezTo>
                  <a:lnTo>
                    <a:pt x="36423" y="78916"/>
                  </a:lnTo>
                  <a:lnTo>
                    <a:pt x="78916" y="78916"/>
                  </a:lnTo>
                  <a:lnTo>
                    <a:pt x="78916" y="157833"/>
                  </a:lnTo>
                  <a:cubicBezTo>
                    <a:pt x="78916" y="179079"/>
                    <a:pt x="84987" y="198505"/>
                    <a:pt x="95307" y="215502"/>
                  </a:cubicBezTo>
                  <a:cubicBezTo>
                    <a:pt x="95307" y="216109"/>
                    <a:pt x="104412" y="228857"/>
                    <a:pt x="109269" y="233714"/>
                  </a:cubicBezTo>
                  <a:cubicBezTo>
                    <a:pt x="121410" y="247676"/>
                    <a:pt x="134158" y="259210"/>
                    <a:pt x="145692" y="270744"/>
                  </a:cubicBezTo>
                  <a:cubicBezTo>
                    <a:pt x="103198" y="265887"/>
                    <a:pt x="82559" y="251925"/>
                    <a:pt x="61919" y="230679"/>
                  </a:cubicBezTo>
                  <a:close/>
                  <a:moveTo>
                    <a:pt x="424934" y="169974"/>
                  </a:moveTo>
                  <a:lnTo>
                    <a:pt x="424934" y="42493"/>
                  </a:lnTo>
                  <a:lnTo>
                    <a:pt x="346018" y="42493"/>
                  </a:lnTo>
                  <a:lnTo>
                    <a:pt x="346018" y="0"/>
                  </a:lnTo>
                  <a:lnTo>
                    <a:pt x="212467" y="0"/>
                  </a:lnTo>
                  <a:lnTo>
                    <a:pt x="78916" y="0"/>
                  </a:lnTo>
                  <a:lnTo>
                    <a:pt x="78916" y="42493"/>
                  </a:lnTo>
                  <a:lnTo>
                    <a:pt x="0" y="42493"/>
                  </a:lnTo>
                  <a:lnTo>
                    <a:pt x="0" y="169367"/>
                  </a:lnTo>
                  <a:cubicBezTo>
                    <a:pt x="0" y="175437"/>
                    <a:pt x="0" y="217324"/>
                    <a:pt x="34602" y="254354"/>
                  </a:cubicBezTo>
                  <a:cubicBezTo>
                    <a:pt x="67989" y="289562"/>
                    <a:pt x="108662" y="307774"/>
                    <a:pt x="179686" y="308988"/>
                  </a:cubicBezTo>
                  <a:cubicBezTo>
                    <a:pt x="185150" y="318094"/>
                    <a:pt x="188185" y="328413"/>
                    <a:pt x="188185" y="339340"/>
                  </a:cubicBezTo>
                  <a:lnTo>
                    <a:pt x="188185" y="418257"/>
                  </a:lnTo>
                  <a:lnTo>
                    <a:pt x="157833" y="418257"/>
                  </a:lnTo>
                  <a:cubicBezTo>
                    <a:pt x="144478" y="418257"/>
                    <a:pt x="133551" y="429184"/>
                    <a:pt x="133551" y="442539"/>
                  </a:cubicBezTo>
                  <a:lnTo>
                    <a:pt x="103198" y="442539"/>
                  </a:lnTo>
                  <a:cubicBezTo>
                    <a:pt x="89843" y="442539"/>
                    <a:pt x="78916" y="453466"/>
                    <a:pt x="78916" y="466821"/>
                  </a:cubicBezTo>
                  <a:lnTo>
                    <a:pt x="78916" y="478962"/>
                  </a:lnTo>
                  <a:lnTo>
                    <a:pt x="346018" y="478962"/>
                  </a:lnTo>
                  <a:lnTo>
                    <a:pt x="346018" y="466821"/>
                  </a:lnTo>
                  <a:cubicBezTo>
                    <a:pt x="346018" y="453466"/>
                    <a:pt x="335091" y="442539"/>
                    <a:pt x="321736" y="442539"/>
                  </a:cubicBezTo>
                  <a:lnTo>
                    <a:pt x="291384" y="442539"/>
                  </a:lnTo>
                  <a:cubicBezTo>
                    <a:pt x="291384" y="429184"/>
                    <a:pt x="280457" y="418257"/>
                    <a:pt x="267102" y="418257"/>
                  </a:cubicBezTo>
                  <a:lnTo>
                    <a:pt x="236749" y="418257"/>
                  </a:lnTo>
                  <a:lnTo>
                    <a:pt x="236749" y="339947"/>
                  </a:lnTo>
                  <a:cubicBezTo>
                    <a:pt x="236749" y="329021"/>
                    <a:pt x="239784" y="318701"/>
                    <a:pt x="245248" y="309595"/>
                  </a:cubicBezTo>
                  <a:cubicBezTo>
                    <a:pt x="316273" y="308381"/>
                    <a:pt x="356945" y="289562"/>
                    <a:pt x="390333" y="254961"/>
                  </a:cubicBezTo>
                  <a:cubicBezTo>
                    <a:pt x="424934" y="218538"/>
                    <a:pt x="424934" y="176044"/>
                    <a:pt x="424934" y="169974"/>
                  </a:cubicBezTo>
                  <a:close/>
                </a:path>
              </a:pathLst>
            </a:custGeom>
            <a:solidFill>
              <a:srgbClr val="FFC000"/>
            </a:solidFill>
            <a:ln w="5358" cap="flat">
              <a:noFill/>
              <a:prstDash val="solid"/>
              <a:miter/>
            </a:ln>
          </p:spPr>
          <p:txBody>
            <a:bodyPr rtlCol="0" anchor="ctr"/>
            <a:lstStyle/>
            <a:p>
              <a:endParaRPr lang="en-US"/>
            </a:p>
          </p:txBody>
        </p:sp>
      </p:grpSp>
      <p:sp>
        <p:nvSpPr>
          <p:cNvPr id="11" name="Oval 17">
            <a:extLst>
              <a:ext uri="{FF2B5EF4-FFF2-40B4-BE49-F238E27FC236}">
                <a16:creationId xmlns:a16="http://schemas.microsoft.com/office/drawing/2014/main" id="{4ADE7731-6B15-42B6-8291-2F567E3D8EA2}"/>
              </a:ext>
            </a:extLst>
          </p:cNvPr>
          <p:cNvSpPr/>
          <p:nvPr/>
        </p:nvSpPr>
        <p:spPr>
          <a:xfrm flipH="1">
            <a:off x="4706140" y="1957692"/>
            <a:ext cx="540000" cy="540000"/>
          </a:xfrm>
          <a:prstGeom prst="ellipse">
            <a:avLst/>
          </a:prstGeom>
          <a:solidFill>
            <a:schemeClr val="bg1"/>
          </a:solidFill>
          <a:ln w="3810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grpSp>
        <p:nvGrpSpPr>
          <p:cNvPr id="12" name="Group 18">
            <a:extLst>
              <a:ext uri="{FF2B5EF4-FFF2-40B4-BE49-F238E27FC236}">
                <a16:creationId xmlns:a16="http://schemas.microsoft.com/office/drawing/2014/main" id="{CEE939E4-486E-4B92-B113-CA384D8E0617}"/>
              </a:ext>
            </a:extLst>
          </p:cNvPr>
          <p:cNvGrpSpPr/>
          <p:nvPr/>
        </p:nvGrpSpPr>
        <p:grpSpPr>
          <a:xfrm>
            <a:off x="4706140" y="335185"/>
            <a:ext cx="540000" cy="540000"/>
            <a:chOff x="4638932" y="189754"/>
            <a:chExt cx="612000" cy="612000"/>
          </a:xfrm>
        </p:grpSpPr>
        <p:sp>
          <p:nvSpPr>
            <p:cNvPr id="13" name="Oval 19">
              <a:extLst>
                <a:ext uri="{FF2B5EF4-FFF2-40B4-BE49-F238E27FC236}">
                  <a16:creationId xmlns:a16="http://schemas.microsoft.com/office/drawing/2014/main" id="{D85A2BB9-7CCB-4AD1-B2A8-DACA6121E4FE}"/>
                </a:ext>
              </a:extLst>
            </p:cNvPr>
            <p:cNvSpPr/>
            <p:nvPr/>
          </p:nvSpPr>
          <p:spPr>
            <a:xfrm flipH="1">
              <a:off x="4638932" y="189754"/>
              <a:ext cx="612000" cy="612000"/>
            </a:xfrm>
            <a:prstGeom prst="ellipse">
              <a:avLst/>
            </a:prstGeom>
            <a:solidFill>
              <a:schemeClr val="bg1"/>
            </a:solidFill>
            <a:ln w="3810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20" descr="Office worker">
              <a:extLst>
                <a:ext uri="{FF2B5EF4-FFF2-40B4-BE49-F238E27FC236}">
                  <a16:creationId xmlns:a16="http://schemas.microsoft.com/office/drawing/2014/main" id="{749B7BB6-F43E-493E-8BC8-1BEAFD50EB2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83203" y="213240"/>
              <a:ext cx="540000" cy="540000"/>
            </a:xfrm>
            <a:prstGeom prst="rect">
              <a:avLst/>
            </a:prstGeom>
          </p:spPr>
        </p:pic>
      </p:grpSp>
      <p:grpSp>
        <p:nvGrpSpPr>
          <p:cNvPr id="19" name="Group 21">
            <a:extLst>
              <a:ext uri="{FF2B5EF4-FFF2-40B4-BE49-F238E27FC236}">
                <a16:creationId xmlns:a16="http://schemas.microsoft.com/office/drawing/2014/main" id="{56628345-2E74-450D-B5AC-31F0AC68330F}"/>
              </a:ext>
            </a:extLst>
          </p:cNvPr>
          <p:cNvGrpSpPr/>
          <p:nvPr/>
        </p:nvGrpSpPr>
        <p:grpSpPr>
          <a:xfrm>
            <a:off x="4706140" y="3580199"/>
            <a:ext cx="540000" cy="540000"/>
            <a:chOff x="4640159" y="3509368"/>
            <a:chExt cx="685608" cy="685608"/>
          </a:xfrm>
        </p:grpSpPr>
        <p:sp>
          <p:nvSpPr>
            <p:cNvPr id="20" name="Oval 22">
              <a:extLst>
                <a:ext uri="{FF2B5EF4-FFF2-40B4-BE49-F238E27FC236}">
                  <a16:creationId xmlns:a16="http://schemas.microsoft.com/office/drawing/2014/main" id="{A4DBE049-0639-47BA-9812-2746EBF4AC63}"/>
                </a:ext>
              </a:extLst>
            </p:cNvPr>
            <p:cNvSpPr/>
            <p:nvPr/>
          </p:nvSpPr>
          <p:spPr>
            <a:xfrm flipH="1">
              <a:off x="4640159" y="3509368"/>
              <a:ext cx="685608" cy="685608"/>
            </a:xfrm>
            <a:prstGeom prst="ellipse">
              <a:avLst/>
            </a:prstGeom>
            <a:solidFill>
              <a:schemeClr val="bg1"/>
            </a:solidFill>
            <a:ln w="3810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Graphic 23" descr="Wrench">
              <a:extLst>
                <a:ext uri="{FF2B5EF4-FFF2-40B4-BE49-F238E27FC236}">
                  <a16:creationId xmlns:a16="http://schemas.microsoft.com/office/drawing/2014/main" id="{FA58397E-387E-401D-88E4-87037F9F114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47736" y="3618172"/>
              <a:ext cx="468000" cy="468000"/>
            </a:xfrm>
            <a:prstGeom prst="rect">
              <a:avLst/>
            </a:prstGeom>
          </p:spPr>
        </p:pic>
      </p:grpSp>
      <p:sp>
        <p:nvSpPr>
          <p:cNvPr id="22" name="Rectangle 8">
            <a:extLst>
              <a:ext uri="{FF2B5EF4-FFF2-40B4-BE49-F238E27FC236}">
                <a16:creationId xmlns:a16="http://schemas.microsoft.com/office/drawing/2014/main" id="{60E9524F-4D71-4916-8825-16CDB5EB02E9}"/>
              </a:ext>
            </a:extLst>
          </p:cNvPr>
          <p:cNvSpPr/>
          <p:nvPr/>
        </p:nvSpPr>
        <p:spPr>
          <a:xfrm>
            <a:off x="5381556" y="331304"/>
            <a:ext cx="6743769" cy="1600438"/>
          </a:xfrm>
          <a:prstGeom prst="rect">
            <a:avLst/>
          </a:prstGeom>
        </p:spPr>
        <p:txBody>
          <a:bodyPr wrap="square">
            <a:spAutoFit/>
          </a:bodyPr>
          <a:lstStyle/>
          <a:p>
            <a:pPr lvl="0">
              <a:defRPr/>
            </a:pPr>
            <a:r>
              <a:rPr lang="pl-PL" b="1" dirty="0">
                <a:solidFill>
                  <a:srgbClr val="FFC000"/>
                </a:solidFill>
                <a:latin typeface="Arial Narrow"/>
              </a:rPr>
              <a:t>THE CLIENT</a:t>
            </a:r>
          </a:p>
          <a:p>
            <a:pPr marL="285750" lvl="0" indent="-285750">
              <a:buClr>
                <a:srgbClr val="FFC000"/>
              </a:buClr>
              <a:buFont typeface="Arial" panose="020B0604020202020204" pitchFamily="34" charset="0"/>
              <a:buChar char="•"/>
              <a:defRPr/>
            </a:pPr>
            <a:r>
              <a:rPr lang="en-US" sz="1600" dirty="0">
                <a:solidFill>
                  <a:schemeClr val="bg1"/>
                </a:solidFill>
              </a:rPr>
              <a:t>Headquartered in Santa Monica, CA, Meed is on a mission to make financial services more affordable, convenient and aligned with the needs and behaviors of digital consumers</a:t>
            </a:r>
          </a:p>
          <a:p>
            <a:pPr marL="285750" lvl="0" indent="-285750">
              <a:buClr>
                <a:srgbClr val="FFC000"/>
              </a:buClr>
              <a:buFont typeface="Arial" panose="020B0604020202020204" pitchFamily="34" charset="0"/>
              <a:buChar char="•"/>
              <a:defRPr/>
            </a:pPr>
            <a:r>
              <a:rPr lang="en-US" sz="1600" dirty="0">
                <a:solidFill>
                  <a:schemeClr val="bg1"/>
                </a:solidFill>
              </a:rPr>
              <a:t>Meed provides a new global platform for a community of networked Member Banks, Corporate Members and individual users</a:t>
            </a:r>
            <a:endParaRPr lang="en-CA" sz="1600" dirty="0">
              <a:solidFill>
                <a:schemeClr val="bg1"/>
              </a:solidFill>
              <a:latin typeface="Arial Narrow"/>
            </a:endParaRPr>
          </a:p>
        </p:txBody>
      </p:sp>
      <p:sp>
        <p:nvSpPr>
          <p:cNvPr id="23" name="Rectangle 10">
            <a:extLst>
              <a:ext uri="{FF2B5EF4-FFF2-40B4-BE49-F238E27FC236}">
                <a16:creationId xmlns:a16="http://schemas.microsoft.com/office/drawing/2014/main" id="{4693CCED-FE76-4BC3-97EB-E03C9DF43070}"/>
              </a:ext>
            </a:extLst>
          </p:cNvPr>
          <p:cNvSpPr/>
          <p:nvPr/>
        </p:nvSpPr>
        <p:spPr>
          <a:xfrm>
            <a:off x="5381556" y="2003674"/>
            <a:ext cx="6743769" cy="1107996"/>
          </a:xfrm>
          <a:prstGeom prst="rect">
            <a:avLst/>
          </a:prstGeom>
        </p:spPr>
        <p:txBody>
          <a:bodyPr wrap="square">
            <a:spAutoFit/>
          </a:bodyPr>
          <a:lstStyle/>
          <a:p>
            <a:pPr lvl="0">
              <a:defRPr/>
            </a:pPr>
            <a:r>
              <a:rPr lang="pl-PL" b="1" dirty="0">
                <a:solidFill>
                  <a:srgbClr val="FFC000"/>
                </a:solidFill>
                <a:latin typeface="Arial Narrow"/>
              </a:rPr>
              <a:t>THE WHYS</a:t>
            </a:r>
          </a:p>
          <a:p>
            <a:pPr marL="285750" lvl="0" indent="-285750">
              <a:buClr>
                <a:srgbClr val="FFC000"/>
              </a:buClr>
              <a:buFont typeface="Arial" panose="020B0604020202020204" pitchFamily="34" charset="0"/>
              <a:buChar char="•"/>
              <a:defRPr/>
            </a:pPr>
            <a:r>
              <a:rPr lang="en-US" sz="1600" dirty="0">
                <a:solidFill>
                  <a:schemeClr val="bg1"/>
                </a:solidFill>
              </a:rPr>
              <a:t>Deliver a digital banking experience to Meed with no requirement for branch interaction</a:t>
            </a:r>
          </a:p>
          <a:p>
            <a:pPr marL="285750" lvl="0" indent="-285750">
              <a:buClr>
                <a:srgbClr val="FFC000"/>
              </a:buClr>
              <a:buFont typeface="Arial" panose="020B0604020202020204" pitchFamily="34" charset="0"/>
              <a:buChar char="•"/>
              <a:defRPr/>
            </a:pPr>
            <a:endParaRPr lang="en-US" sz="1600" dirty="0">
              <a:solidFill>
                <a:schemeClr val="bg1"/>
              </a:solidFill>
            </a:endParaRPr>
          </a:p>
        </p:txBody>
      </p:sp>
      <p:sp>
        <p:nvSpPr>
          <p:cNvPr id="24" name="Rectangle 11">
            <a:extLst>
              <a:ext uri="{FF2B5EF4-FFF2-40B4-BE49-F238E27FC236}">
                <a16:creationId xmlns:a16="http://schemas.microsoft.com/office/drawing/2014/main" id="{55990262-9B1D-4607-876B-0A7A6E3DD870}"/>
              </a:ext>
            </a:extLst>
          </p:cNvPr>
          <p:cNvSpPr/>
          <p:nvPr/>
        </p:nvSpPr>
        <p:spPr>
          <a:xfrm>
            <a:off x="5381556" y="3676044"/>
            <a:ext cx="6743769" cy="3077766"/>
          </a:xfrm>
          <a:prstGeom prst="rect">
            <a:avLst/>
          </a:prstGeom>
        </p:spPr>
        <p:txBody>
          <a:bodyPr wrap="square">
            <a:spAutoFit/>
          </a:bodyPr>
          <a:lstStyle/>
          <a:p>
            <a:pPr lvl="0">
              <a:defRPr/>
            </a:pPr>
            <a:r>
              <a:rPr lang="pl-PL" b="1" dirty="0">
                <a:solidFill>
                  <a:srgbClr val="FFC000"/>
                </a:solidFill>
                <a:latin typeface="Arial Narrow"/>
              </a:rPr>
              <a:t>THE SOLUTION</a:t>
            </a:r>
            <a:endParaRPr lang="en-US" b="1" dirty="0">
              <a:solidFill>
                <a:srgbClr val="FFC000"/>
              </a:solidFill>
              <a:latin typeface="Arial Narrow"/>
            </a:endParaRPr>
          </a:p>
          <a:p>
            <a:pPr marL="285750" lvl="0" indent="-285750">
              <a:buClr>
                <a:srgbClr val="FFC000"/>
              </a:buClr>
              <a:buFont typeface="Arial" panose="020B0604020202020204" pitchFamily="34" charset="0"/>
              <a:buChar char="•"/>
              <a:defRPr/>
            </a:pPr>
            <a:r>
              <a:rPr lang="en-US" sz="1600" dirty="0">
                <a:solidFill>
                  <a:schemeClr val="bg1"/>
                </a:solidFill>
              </a:rPr>
              <a:t>Linked checking, savings and credit accounts</a:t>
            </a:r>
          </a:p>
          <a:p>
            <a:pPr marL="285750" lvl="0" indent="-285750">
              <a:buClr>
                <a:srgbClr val="FFC000"/>
              </a:buClr>
              <a:buFont typeface="Arial" panose="020B0604020202020204" pitchFamily="34" charset="0"/>
              <a:buChar char="•"/>
              <a:defRPr/>
            </a:pPr>
            <a:r>
              <a:rPr lang="en-US" sz="1600" dirty="0">
                <a:solidFill>
                  <a:schemeClr val="bg1"/>
                </a:solidFill>
              </a:rPr>
              <a:t>Domestic and international transfers</a:t>
            </a:r>
          </a:p>
          <a:p>
            <a:pPr marL="285750" lvl="0" indent="-285750">
              <a:buClr>
                <a:srgbClr val="FFC000"/>
              </a:buClr>
              <a:buFont typeface="Arial" panose="020B0604020202020204" pitchFamily="34" charset="0"/>
              <a:buChar char="•"/>
              <a:defRPr/>
            </a:pPr>
            <a:r>
              <a:rPr lang="en-US" sz="1600" dirty="0">
                <a:solidFill>
                  <a:schemeClr val="bg1"/>
                </a:solidFill>
              </a:rPr>
              <a:t>Unique income-building </a:t>
            </a:r>
            <a:r>
              <a:rPr lang="en-US" sz="1600" dirty="0" err="1">
                <a:solidFill>
                  <a:schemeClr val="bg1"/>
                </a:solidFill>
              </a:rPr>
              <a:t>SocialBoost</a:t>
            </a:r>
            <a:r>
              <a:rPr lang="en-US" sz="1600" dirty="0">
                <a:solidFill>
                  <a:schemeClr val="bg1"/>
                </a:solidFill>
              </a:rPr>
              <a:t>™ program</a:t>
            </a:r>
          </a:p>
          <a:p>
            <a:pPr marL="285750" lvl="0" indent="-285750">
              <a:buClr>
                <a:srgbClr val="FFC000"/>
              </a:buClr>
              <a:buFont typeface="Arial" panose="020B0604020202020204" pitchFamily="34" charset="0"/>
              <a:buChar char="•"/>
              <a:defRPr/>
            </a:pPr>
            <a:endParaRPr lang="en-US" sz="1600" dirty="0">
              <a:solidFill>
                <a:schemeClr val="bg1"/>
              </a:solidFill>
            </a:endParaRPr>
          </a:p>
          <a:p>
            <a:pPr lvl="0">
              <a:buClr>
                <a:srgbClr val="FFC000"/>
              </a:buClr>
              <a:defRPr/>
            </a:pPr>
            <a:endParaRPr lang="en-US" sz="1600" dirty="0">
              <a:solidFill>
                <a:schemeClr val="bg1"/>
              </a:solidFill>
            </a:endParaRPr>
          </a:p>
          <a:p>
            <a:pPr lvl="0">
              <a:buClr>
                <a:srgbClr val="FFC000"/>
              </a:buClr>
              <a:defRPr/>
            </a:pPr>
            <a:endParaRPr lang="en-US" sz="1600" dirty="0">
              <a:solidFill>
                <a:schemeClr val="bg1"/>
              </a:solidFill>
            </a:endParaRPr>
          </a:p>
          <a:p>
            <a:pPr lvl="0">
              <a:buClr>
                <a:srgbClr val="FFC000"/>
              </a:buClr>
              <a:defRPr/>
            </a:pPr>
            <a:r>
              <a:rPr lang="en-US" sz="1600" dirty="0">
                <a:solidFill>
                  <a:schemeClr val="bg1"/>
                </a:solidFill>
              </a:rPr>
              <a:t>Since many US Banks are struggling with old Architecture</a:t>
            </a:r>
          </a:p>
          <a:p>
            <a:pPr lvl="0">
              <a:buClr>
                <a:srgbClr val="FFC000"/>
              </a:buClr>
              <a:defRPr/>
            </a:pPr>
            <a:r>
              <a:rPr lang="en-US" sz="1600" dirty="0">
                <a:solidFill>
                  <a:schemeClr val="bg1"/>
                </a:solidFill>
              </a:rPr>
              <a:t>and technology limiting their ability to integrate to new</a:t>
            </a:r>
          </a:p>
          <a:p>
            <a:pPr lvl="0">
              <a:buClr>
                <a:srgbClr val="FFC000"/>
              </a:buClr>
              <a:defRPr/>
            </a:pPr>
            <a:r>
              <a:rPr lang="en-US" sz="1600" dirty="0">
                <a:solidFill>
                  <a:schemeClr val="bg1"/>
                </a:solidFill>
              </a:rPr>
              <a:t>services/FinTechs, this full End-to-End banking</a:t>
            </a:r>
          </a:p>
          <a:p>
            <a:pPr lvl="0">
              <a:buClr>
                <a:srgbClr val="FFC000"/>
              </a:buClr>
              <a:defRPr/>
            </a:pPr>
            <a:r>
              <a:rPr lang="en-US" sz="1600" dirty="0">
                <a:solidFill>
                  <a:schemeClr val="bg1"/>
                </a:solidFill>
              </a:rPr>
              <a:t>transformation will be ground breaking in the US with</a:t>
            </a:r>
          </a:p>
          <a:p>
            <a:pPr lvl="0">
              <a:buClr>
                <a:srgbClr val="FFC000"/>
              </a:buClr>
              <a:defRPr/>
            </a:pPr>
            <a:r>
              <a:rPr lang="en-US" sz="1600" dirty="0">
                <a:solidFill>
                  <a:schemeClr val="bg1"/>
                </a:solidFill>
              </a:rPr>
              <a:t>huge potential for similar projects in the future </a:t>
            </a:r>
          </a:p>
        </p:txBody>
      </p:sp>
      <p:pic>
        <p:nvPicPr>
          <p:cNvPr id="26" name="Picture 13">
            <a:extLst>
              <a:ext uri="{FF2B5EF4-FFF2-40B4-BE49-F238E27FC236}">
                <a16:creationId xmlns:a16="http://schemas.microsoft.com/office/drawing/2014/main" id="{28517ACC-CD22-447B-B37F-6EA34B476F6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21211746">
            <a:off x="394712" y="3096000"/>
            <a:ext cx="3863160" cy="2858246"/>
          </a:xfrm>
          <a:prstGeom prst="rect">
            <a:avLst/>
          </a:prstGeom>
          <a:ln w="19050">
            <a:noFill/>
          </a:ln>
          <a:effectLst>
            <a:outerShdw blurRad="50800" dist="38100" dir="2700000" algn="tl" rotWithShape="0">
              <a:prstClr val="black">
                <a:alpha val="40000"/>
              </a:prstClr>
            </a:outerShdw>
          </a:effectLst>
        </p:spPr>
      </p:pic>
      <p:pic>
        <p:nvPicPr>
          <p:cNvPr id="3" name="Grafik 2" descr="Ein Bild, das Monitor, Mobiltelefon, Telefon, Screenshot enthält.&#10;&#10;Automatisch generierte Beschreibung">
            <a:extLst>
              <a:ext uri="{FF2B5EF4-FFF2-40B4-BE49-F238E27FC236}">
                <a16:creationId xmlns:a16="http://schemas.microsoft.com/office/drawing/2014/main" id="{F0307777-0750-4D42-A733-4C2A3441E6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88000" y="3384000"/>
            <a:ext cx="3312000" cy="3505200"/>
          </a:xfrm>
          <a:prstGeom prst="rect">
            <a:avLst/>
          </a:prstGeom>
        </p:spPr>
      </p:pic>
      <p:pic>
        <p:nvPicPr>
          <p:cNvPr id="27" name="Grafik 26" descr="Ein Bild, das Zeichnung enthält.&#10;&#10;Automatisch generierte Beschreibung">
            <a:extLst>
              <a:ext uri="{FF2B5EF4-FFF2-40B4-BE49-F238E27FC236}">
                <a16:creationId xmlns:a16="http://schemas.microsoft.com/office/drawing/2014/main" id="{5CF9DCE7-D3F0-4191-A4DE-96A2DFF19262}"/>
              </a:ext>
            </a:extLst>
          </p:cNvPr>
          <p:cNvPicPr>
            <a:picLocks noChangeAspect="1"/>
          </p:cNvPicPr>
          <p:nvPr/>
        </p:nvPicPr>
        <p:blipFill rotWithShape="1">
          <a:blip r:embed="rId10">
            <a:extLst>
              <a:ext uri="{28A0092B-C50C-407E-A947-70E740481C1C}">
                <a14:useLocalDpi xmlns:a14="http://schemas.microsoft.com/office/drawing/2010/main" val="0"/>
              </a:ext>
            </a:extLst>
          </a:blip>
          <a:srcRect l="2533" t="14545" r="2456" b="12718"/>
          <a:stretch/>
        </p:blipFill>
        <p:spPr>
          <a:xfrm>
            <a:off x="756000" y="1800000"/>
            <a:ext cx="2700000" cy="1080000"/>
          </a:xfrm>
          <a:prstGeom prst="rect">
            <a:avLst/>
          </a:prstGeom>
        </p:spPr>
      </p:pic>
    </p:spTree>
    <p:extLst>
      <p:ext uri="{BB962C8B-B14F-4D97-AF65-F5344CB8AC3E}">
        <p14:creationId xmlns:p14="http://schemas.microsoft.com/office/powerpoint/2010/main" val="125438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57844A-FFB3-4DEC-8719-A6D175D500C1}"/>
              </a:ext>
            </a:extLst>
          </p:cNvPr>
          <p:cNvSpPr>
            <a:spLocks noGrp="1"/>
          </p:cNvSpPr>
          <p:nvPr>
            <p:ph type="title"/>
          </p:nvPr>
        </p:nvSpPr>
        <p:spPr>
          <a:xfrm>
            <a:off x="6287589" y="2967686"/>
            <a:ext cx="5364486" cy="662078"/>
          </a:xfrm>
        </p:spPr>
        <p:txBody>
          <a:bodyPr/>
          <a:lstStyle/>
          <a:p>
            <a:r>
              <a:rPr lang="pl-PL" dirty="0"/>
              <a:t>THANK YOU</a:t>
            </a:r>
            <a:endParaRPr lang="en-GB" dirty="0"/>
          </a:p>
        </p:txBody>
      </p:sp>
      <p:sp>
        <p:nvSpPr>
          <p:cNvPr id="10" name="Text Placeholder 2">
            <a:extLst>
              <a:ext uri="{FF2B5EF4-FFF2-40B4-BE49-F238E27FC236}">
                <a16:creationId xmlns:a16="http://schemas.microsoft.com/office/drawing/2014/main" id="{998A7DA2-8863-4235-89CB-EE09E2C9F64D}"/>
              </a:ext>
            </a:extLst>
          </p:cNvPr>
          <p:cNvSpPr>
            <a:spLocks noGrp="1"/>
          </p:cNvSpPr>
          <p:nvPr>
            <p:ph type="body" sz="quarter" idx="10"/>
          </p:nvPr>
        </p:nvSpPr>
        <p:spPr>
          <a:xfrm>
            <a:off x="7768127" y="3901341"/>
            <a:ext cx="3849658" cy="451998"/>
          </a:xfrm>
        </p:spPr>
        <p:txBody>
          <a:bodyPr/>
          <a:lstStyle/>
          <a:p>
            <a:r>
              <a:rPr lang="de-DE" dirty="0"/>
              <a:t>Bruno Canettoli</a:t>
            </a:r>
            <a:endParaRPr lang="en-GB" dirty="0"/>
          </a:p>
        </p:txBody>
      </p:sp>
      <p:sp>
        <p:nvSpPr>
          <p:cNvPr id="12" name="Text Placeholder 4">
            <a:extLst>
              <a:ext uri="{FF2B5EF4-FFF2-40B4-BE49-F238E27FC236}">
                <a16:creationId xmlns:a16="http://schemas.microsoft.com/office/drawing/2014/main" id="{D936A73B-EBFA-4A9E-B3AF-78DDDFA100AE}"/>
              </a:ext>
            </a:extLst>
          </p:cNvPr>
          <p:cNvSpPr>
            <a:spLocks noGrp="1"/>
          </p:cNvSpPr>
          <p:nvPr>
            <p:ph type="body" sz="quarter" idx="12"/>
          </p:nvPr>
        </p:nvSpPr>
        <p:spPr>
          <a:xfrm>
            <a:off x="7768127" y="4397814"/>
            <a:ext cx="3849658" cy="307975"/>
          </a:xfrm>
        </p:spPr>
        <p:txBody>
          <a:bodyPr>
            <a:normAutofit lnSpcReduction="10000"/>
          </a:bodyPr>
          <a:lstStyle/>
          <a:p>
            <a:r>
              <a:rPr lang="de-DE" dirty="0" err="1"/>
              <a:t>bruno</a:t>
            </a:r>
            <a:r>
              <a:rPr lang="pl-PL" dirty="0"/>
              <a:t>.</a:t>
            </a:r>
            <a:r>
              <a:rPr lang="de-DE" dirty="0" err="1"/>
              <a:t>canettoli</a:t>
            </a:r>
            <a:r>
              <a:rPr lang="pl-PL" dirty="0"/>
              <a:t>@axxiome.com</a:t>
            </a:r>
            <a:endParaRPr lang="en-GB" dirty="0"/>
          </a:p>
        </p:txBody>
      </p:sp>
    </p:spTree>
    <p:extLst>
      <p:ext uri="{BB962C8B-B14F-4D97-AF65-F5344CB8AC3E}">
        <p14:creationId xmlns:p14="http://schemas.microsoft.com/office/powerpoint/2010/main" val="38042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ECD1-F414-414C-A9FC-C1C447D64B26}"/>
              </a:ext>
            </a:extLst>
          </p:cNvPr>
          <p:cNvSpPr>
            <a:spLocks noGrp="1"/>
          </p:cNvSpPr>
          <p:nvPr>
            <p:ph type="title"/>
          </p:nvPr>
        </p:nvSpPr>
        <p:spPr/>
        <p:txBody>
          <a:bodyPr/>
          <a:lstStyle/>
          <a:p>
            <a:r>
              <a:rPr lang="en-GB" dirty="0"/>
              <a:t>GLOBAL NETWORK, GLOBAL EXPERIENCE</a:t>
            </a:r>
          </a:p>
        </p:txBody>
      </p:sp>
      <p:grpSp>
        <p:nvGrpSpPr>
          <p:cNvPr id="7" name="Group 363">
            <a:extLst>
              <a:ext uri="{FF2B5EF4-FFF2-40B4-BE49-F238E27FC236}">
                <a16:creationId xmlns:a16="http://schemas.microsoft.com/office/drawing/2014/main" id="{4DB72E9A-274C-4BDC-A0EC-BE4332B6BC21}"/>
              </a:ext>
            </a:extLst>
          </p:cNvPr>
          <p:cNvGrpSpPr/>
          <p:nvPr/>
        </p:nvGrpSpPr>
        <p:grpSpPr>
          <a:xfrm>
            <a:off x="958593" y="972000"/>
            <a:ext cx="9828723" cy="5708363"/>
            <a:chOff x="1027203" y="903038"/>
            <a:chExt cx="10137595" cy="5887751"/>
          </a:xfrm>
        </p:grpSpPr>
        <p:grpSp>
          <p:nvGrpSpPr>
            <p:cNvPr id="8" name="Group 364">
              <a:extLst>
                <a:ext uri="{FF2B5EF4-FFF2-40B4-BE49-F238E27FC236}">
                  <a16:creationId xmlns:a16="http://schemas.microsoft.com/office/drawing/2014/main" id="{8BFDDDDA-A1B4-412A-A4A1-9B407CF3F0DD}"/>
                </a:ext>
              </a:extLst>
            </p:cNvPr>
            <p:cNvGrpSpPr/>
            <p:nvPr/>
          </p:nvGrpSpPr>
          <p:grpSpPr>
            <a:xfrm>
              <a:off x="1530333" y="903038"/>
              <a:ext cx="9634465" cy="5887751"/>
              <a:chOff x="1530333" y="903038"/>
              <a:chExt cx="9634465" cy="5887751"/>
            </a:xfrm>
          </p:grpSpPr>
          <p:sp>
            <p:nvSpPr>
              <p:cNvPr id="53" name="Freeform 339">
                <a:extLst>
                  <a:ext uri="{FF2B5EF4-FFF2-40B4-BE49-F238E27FC236}">
                    <a16:creationId xmlns:a16="http://schemas.microsoft.com/office/drawing/2014/main" id="{A0C1FFEC-9433-4F56-B1F7-87E5F1507A86}"/>
                  </a:ext>
                </a:extLst>
              </p:cNvPr>
              <p:cNvSpPr>
                <a:spLocks/>
              </p:cNvSpPr>
              <p:nvPr/>
            </p:nvSpPr>
            <p:spPr bwMode="gray">
              <a:xfrm>
                <a:off x="8441713" y="3874190"/>
                <a:ext cx="88121" cy="40915"/>
              </a:xfrm>
              <a:custGeom>
                <a:avLst/>
                <a:gdLst>
                  <a:gd name="T0" fmla="*/ 32 w 41"/>
                  <a:gd name="T1" fmla="*/ 0 h 17"/>
                  <a:gd name="T2" fmla="*/ 32 w 41"/>
                  <a:gd name="T3" fmla="*/ 0 h 17"/>
                  <a:gd name="T4" fmla="*/ 8 w 41"/>
                  <a:gd name="T5" fmla="*/ 0 h 17"/>
                  <a:gd name="T6" fmla="*/ 0 w 41"/>
                  <a:gd name="T7" fmla="*/ 8 h 17"/>
                  <a:gd name="T8" fmla="*/ 0 w 41"/>
                  <a:gd name="T9" fmla="*/ 16 h 17"/>
                  <a:gd name="T10" fmla="*/ 32 w 41"/>
                  <a:gd name="T11" fmla="*/ 16 h 17"/>
                  <a:gd name="T12" fmla="*/ 40 w 41"/>
                  <a:gd name="T13" fmla="*/ 16 h 17"/>
                  <a:gd name="T14" fmla="*/ 32 w 41"/>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7">
                    <a:moveTo>
                      <a:pt x="32" y="0"/>
                    </a:moveTo>
                    <a:lnTo>
                      <a:pt x="32" y="0"/>
                    </a:lnTo>
                    <a:lnTo>
                      <a:pt x="8" y="0"/>
                    </a:lnTo>
                    <a:lnTo>
                      <a:pt x="0" y="8"/>
                    </a:lnTo>
                    <a:lnTo>
                      <a:pt x="0" y="16"/>
                    </a:lnTo>
                    <a:lnTo>
                      <a:pt x="32" y="16"/>
                    </a:lnTo>
                    <a:lnTo>
                      <a:pt x="40" y="16"/>
                    </a:lnTo>
                    <a:lnTo>
                      <a:pt x="32"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54" name="Freeform 340">
                <a:extLst>
                  <a:ext uri="{FF2B5EF4-FFF2-40B4-BE49-F238E27FC236}">
                    <a16:creationId xmlns:a16="http://schemas.microsoft.com/office/drawing/2014/main" id="{1EBFFA20-CAFE-43CB-811D-D5C1BD6980F5}"/>
                  </a:ext>
                </a:extLst>
              </p:cNvPr>
              <p:cNvSpPr>
                <a:spLocks/>
              </p:cNvSpPr>
              <p:nvPr/>
            </p:nvSpPr>
            <p:spPr bwMode="gray">
              <a:xfrm>
                <a:off x="8033943" y="2839644"/>
                <a:ext cx="1634541" cy="1285876"/>
              </a:xfrm>
              <a:custGeom>
                <a:avLst/>
                <a:gdLst>
                  <a:gd name="T0" fmla="*/ 176 w 769"/>
                  <a:gd name="T1" fmla="*/ 88 h 537"/>
                  <a:gd name="T2" fmla="*/ 216 w 769"/>
                  <a:gd name="T3" fmla="*/ 128 h 537"/>
                  <a:gd name="T4" fmla="*/ 288 w 769"/>
                  <a:gd name="T5" fmla="*/ 200 h 537"/>
                  <a:gd name="T6" fmla="*/ 392 w 769"/>
                  <a:gd name="T7" fmla="*/ 224 h 537"/>
                  <a:gd name="T8" fmla="*/ 480 w 769"/>
                  <a:gd name="T9" fmla="*/ 184 h 537"/>
                  <a:gd name="T10" fmla="*/ 504 w 769"/>
                  <a:gd name="T11" fmla="*/ 168 h 537"/>
                  <a:gd name="T12" fmla="*/ 576 w 769"/>
                  <a:gd name="T13" fmla="*/ 136 h 537"/>
                  <a:gd name="T14" fmla="*/ 544 w 769"/>
                  <a:gd name="T15" fmla="*/ 120 h 537"/>
                  <a:gd name="T16" fmla="*/ 536 w 769"/>
                  <a:gd name="T17" fmla="*/ 72 h 537"/>
                  <a:gd name="T18" fmla="*/ 584 w 769"/>
                  <a:gd name="T19" fmla="*/ 40 h 537"/>
                  <a:gd name="T20" fmla="*/ 584 w 769"/>
                  <a:gd name="T21" fmla="*/ 24 h 537"/>
                  <a:gd name="T22" fmla="*/ 648 w 769"/>
                  <a:gd name="T23" fmla="*/ 8 h 537"/>
                  <a:gd name="T24" fmla="*/ 696 w 769"/>
                  <a:gd name="T25" fmla="*/ 80 h 537"/>
                  <a:gd name="T26" fmla="*/ 736 w 769"/>
                  <a:gd name="T27" fmla="*/ 112 h 537"/>
                  <a:gd name="T28" fmla="*/ 744 w 769"/>
                  <a:gd name="T29" fmla="*/ 168 h 537"/>
                  <a:gd name="T30" fmla="*/ 728 w 769"/>
                  <a:gd name="T31" fmla="*/ 192 h 537"/>
                  <a:gd name="T32" fmla="*/ 696 w 769"/>
                  <a:gd name="T33" fmla="*/ 216 h 537"/>
                  <a:gd name="T34" fmla="*/ 672 w 769"/>
                  <a:gd name="T35" fmla="*/ 224 h 537"/>
                  <a:gd name="T36" fmla="*/ 624 w 769"/>
                  <a:gd name="T37" fmla="*/ 256 h 537"/>
                  <a:gd name="T38" fmla="*/ 600 w 769"/>
                  <a:gd name="T39" fmla="*/ 256 h 537"/>
                  <a:gd name="T40" fmla="*/ 576 w 769"/>
                  <a:gd name="T41" fmla="*/ 256 h 537"/>
                  <a:gd name="T42" fmla="*/ 552 w 769"/>
                  <a:gd name="T43" fmla="*/ 272 h 537"/>
                  <a:gd name="T44" fmla="*/ 616 w 769"/>
                  <a:gd name="T45" fmla="*/ 296 h 537"/>
                  <a:gd name="T46" fmla="*/ 592 w 769"/>
                  <a:gd name="T47" fmla="*/ 304 h 537"/>
                  <a:gd name="T48" fmla="*/ 592 w 769"/>
                  <a:gd name="T49" fmla="*/ 368 h 537"/>
                  <a:gd name="T50" fmla="*/ 608 w 769"/>
                  <a:gd name="T51" fmla="*/ 392 h 537"/>
                  <a:gd name="T52" fmla="*/ 600 w 769"/>
                  <a:gd name="T53" fmla="*/ 432 h 537"/>
                  <a:gd name="T54" fmla="*/ 576 w 769"/>
                  <a:gd name="T55" fmla="*/ 464 h 537"/>
                  <a:gd name="T56" fmla="*/ 560 w 769"/>
                  <a:gd name="T57" fmla="*/ 488 h 537"/>
                  <a:gd name="T58" fmla="*/ 512 w 769"/>
                  <a:gd name="T59" fmla="*/ 512 h 537"/>
                  <a:gd name="T60" fmla="*/ 496 w 769"/>
                  <a:gd name="T61" fmla="*/ 512 h 537"/>
                  <a:gd name="T62" fmla="*/ 456 w 769"/>
                  <a:gd name="T63" fmla="*/ 520 h 537"/>
                  <a:gd name="T64" fmla="*/ 416 w 769"/>
                  <a:gd name="T65" fmla="*/ 520 h 537"/>
                  <a:gd name="T66" fmla="*/ 368 w 769"/>
                  <a:gd name="T67" fmla="*/ 512 h 537"/>
                  <a:gd name="T68" fmla="*/ 352 w 769"/>
                  <a:gd name="T69" fmla="*/ 512 h 537"/>
                  <a:gd name="T70" fmla="*/ 344 w 769"/>
                  <a:gd name="T71" fmla="*/ 520 h 537"/>
                  <a:gd name="T72" fmla="*/ 320 w 769"/>
                  <a:gd name="T73" fmla="*/ 504 h 537"/>
                  <a:gd name="T74" fmla="*/ 304 w 769"/>
                  <a:gd name="T75" fmla="*/ 488 h 537"/>
                  <a:gd name="T76" fmla="*/ 296 w 769"/>
                  <a:gd name="T77" fmla="*/ 432 h 537"/>
                  <a:gd name="T78" fmla="*/ 224 w 769"/>
                  <a:gd name="T79" fmla="*/ 432 h 537"/>
                  <a:gd name="T80" fmla="*/ 184 w 769"/>
                  <a:gd name="T81" fmla="*/ 432 h 537"/>
                  <a:gd name="T82" fmla="*/ 136 w 769"/>
                  <a:gd name="T83" fmla="*/ 424 h 537"/>
                  <a:gd name="T84" fmla="*/ 104 w 769"/>
                  <a:gd name="T85" fmla="*/ 400 h 537"/>
                  <a:gd name="T86" fmla="*/ 56 w 769"/>
                  <a:gd name="T87" fmla="*/ 368 h 537"/>
                  <a:gd name="T88" fmla="*/ 80 w 769"/>
                  <a:gd name="T89" fmla="*/ 336 h 537"/>
                  <a:gd name="T90" fmla="*/ 48 w 769"/>
                  <a:gd name="T91" fmla="*/ 320 h 537"/>
                  <a:gd name="T92" fmla="*/ 8 w 769"/>
                  <a:gd name="T93" fmla="*/ 296 h 537"/>
                  <a:gd name="T94" fmla="*/ 0 w 769"/>
                  <a:gd name="T95" fmla="*/ 272 h 537"/>
                  <a:gd name="T96" fmla="*/ 32 w 769"/>
                  <a:gd name="T97" fmla="*/ 240 h 537"/>
                  <a:gd name="T98" fmla="*/ 80 w 769"/>
                  <a:gd name="T99" fmla="*/ 216 h 537"/>
                  <a:gd name="T100" fmla="*/ 80 w 769"/>
                  <a:gd name="T101" fmla="*/ 160 h 537"/>
                  <a:gd name="T102" fmla="*/ 136 w 769"/>
                  <a:gd name="T103" fmla="*/ 128 h 537"/>
                  <a:gd name="T104" fmla="*/ 160 w 769"/>
                  <a:gd name="T105" fmla="*/ 9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9" h="537">
                    <a:moveTo>
                      <a:pt x="160" y="96"/>
                    </a:moveTo>
                    <a:lnTo>
                      <a:pt x="160" y="96"/>
                    </a:lnTo>
                    <a:lnTo>
                      <a:pt x="176" y="88"/>
                    </a:lnTo>
                    <a:lnTo>
                      <a:pt x="192" y="112"/>
                    </a:lnTo>
                    <a:lnTo>
                      <a:pt x="208" y="112"/>
                    </a:lnTo>
                    <a:lnTo>
                      <a:pt x="216" y="128"/>
                    </a:lnTo>
                    <a:lnTo>
                      <a:pt x="216" y="160"/>
                    </a:lnTo>
                    <a:lnTo>
                      <a:pt x="264" y="176"/>
                    </a:lnTo>
                    <a:lnTo>
                      <a:pt x="288" y="200"/>
                    </a:lnTo>
                    <a:lnTo>
                      <a:pt x="336" y="200"/>
                    </a:lnTo>
                    <a:lnTo>
                      <a:pt x="360" y="216"/>
                    </a:lnTo>
                    <a:lnTo>
                      <a:pt x="392" y="224"/>
                    </a:lnTo>
                    <a:lnTo>
                      <a:pt x="424" y="208"/>
                    </a:lnTo>
                    <a:lnTo>
                      <a:pt x="456" y="208"/>
                    </a:lnTo>
                    <a:lnTo>
                      <a:pt x="480" y="184"/>
                    </a:lnTo>
                    <a:lnTo>
                      <a:pt x="472" y="176"/>
                    </a:lnTo>
                    <a:lnTo>
                      <a:pt x="488" y="160"/>
                    </a:lnTo>
                    <a:lnTo>
                      <a:pt x="504" y="168"/>
                    </a:lnTo>
                    <a:lnTo>
                      <a:pt x="528" y="152"/>
                    </a:lnTo>
                    <a:lnTo>
                      <a:pt x="544" y="136"/>
                    </a:lnTo>
                    <a:lnTo>
                      <a:pt x="576" y="136"/>
                    </a:lnTo>
                    <a:lnTo>
                      <a:pt x="568" y="120"/>
                    </a:lnTo>
                    <a:lnTo>
                      <a:pt x="560" y="112"/>
                    </a:lnTo>
                    <a:lnTo>
                      <a:pt x="544" y="120"/>
                    </a:lnTo>
                    <a:lnTo>
                      <a:pt x="528" y="120"/>
                    </a:lnTo>
                    <a:lnTo>
                      <a:pt x="528" y="88"/>
                    </a:lnTo>
                    <a:lnTo>
                      <a:pt x="536" y="72"/>
                    </a:lnTo>
                    <a:lnTo>
                      <a:pt x="552" y="80"/>
                    </a:lnTo>
                    <a:lnTo>
                      <a:pt x="576" y="72"/>
                    </a:lnTo>
                    <a:lnTo>
                      <a:pt x="584" y="40"/>
                    </a:lnTo>
                    <a:lnTo>
                      <a:pt x="592" y="32"/>
                    </a:lnTo>
                    <a:lnTo>
                      <a:pt x="592" y="24"/>
                    </a:lnTo>
                    <a:lnTo>
                      <a:pt x="584" y="24"/>
                    </a:lnTo>
                    <a:lnTo>
                      <a:pt x="592" y="8"/>
                    </a:lnTo>
                    <a:lnTo>
                      <a:pt x="624" y="0"/>
                    </a:lnTo>
                    <a:lnTo>
                      <a:pt x="648" y="8"/>
                    </a:lnTo>
                    <a:lnTo>
                      <a:pt x="664" y="24"/>
                    </a:lnTo>
                    <a:lnTo>
                      <a:pt x="680" y="80"/>
                    </a:lnTo>
                    <a:lnTo>
                      <a:pt x="696" y="80"/>
                    </a:lnTo>
                    <a:lnTo>
                      <a:pt x="720" y="96"/>
                    </a:lnTo>
                    <a:lnTo>
                      <a:pt x="720" y="112"/>
                    </a:lnTo>
                    <a:lnTo>
                      <a:pt x="736" y="112"/>
                    </a:lnTo>
                    <a:lnTo>
                      <a:pt x="768" y="104"/>
                    </a:lnTo>
                    <a:lnTo>
                      <a:pt x="768" y="120"/>
                    </a:lnTo>
                    <a:lnTo>
                      <a:pt x="744" y="168"/>
                    </a:lnTo>
                    <a:lnTo>
                      <a:pt x="736" y="160"/>
                    </a:lnTo>
                    <a:lnTo>
                      <a:pt x="720" y="168"/>
                    </a:lnTo>
                    <a:lnTo>
                      <a:pt x="728" y="192"/>
                    </a:lnTo>
                    <a:lnTo>
                      <a:pt x="720" y="208"/>
                    </a:lnTo>
                    <a:lnTo>
                      <a:pt x="712" y="208"/>
                    </a:lnTo>
                    <a:lnTo>
                      <a:pt x="696" y="216"/>
                    </a:lnTo>
                    <a:lnTo>
                      <a:pt x="688" y="216"/>
                    </a:lnTo>
                    <a:lnTo>
                      <a:pt x="680" y="224"/>
                    </a:lnTo>
                    <a:lnTo>
                      <a:pt x="672" y="224"/>
                    </a:lnTo>
                    <a:lnTo>
                      <a:pt x="640" y="248"/>
                    </a:lnTo>
                    <a:lnTo>
                      <a:pt x="640" y="256"/>
                    </a:lnTo>
                    <a:lnTo>
                      <a:pt x="624" y="256"/>
                    </a:lnTo>
                    <a:lnTo>
                      <a:pt x="600" y="272"/>
                    </a:lnTo>
                    <a:lnTo>
                      <a:pt x="600" y="264"/>
                    </a:lnTo>
                    <a:lnTo>
                      <a:pt x="600" y="256"/>
                    </a:lnTo>
                    <a:lnTo>
                      <a:pt x="608" y="240"/>
                    </a:lnTo>
                    <a:lnTo>
                      <a:pt x="600" y="232"/>
                    </a:lnTo>
                    <a:lnTo>
                      <a:pt x="576" y="256"/>
                    </a:lnTo>
                    <a:lnTo>
                      <a:pt x="568" y="264"/>
                    </a:lnTo>
                    <a:lnTo>
                      <a:pt x="560" y="264"/>
                    </a:lnTo>
                    <a:lnTo>
                      <a:pt x="552" y="272"/>
                    </a:lnTo>
                    <a:lnTo>
                      <a:pt x="576" y="296"/>
                    </a:lnTo>
                    <a:lnTo>
                      <a:pt x="592" y="288"/>
                    </a:lnTo>
                    <a:lnTo>
                      <a:pt x="616" y="296"/>
                    </a:lnTo>
                    <a:lnTo>
                      <a:pt x="616" y="304"/>
                    </a:lnTo>
                    <a:lnTo>
                      <a:pt x="608" y="296"/>
                    </a:lnTo>
                    <a:lnTo>
                      <a:pt x="592" y="304"/>
                    </a:lnTo>
                    <a:lnTo>
                      <a:pt x="576" y="328"/>
                    </a:lnTo>
                    <a:lnTo>
                      <a:pt x="584" y="336"/>
                    </a:lnTo>
                    <a:lnTo>
                      <a:pt x="592" y="368"/>
                    </a:lnTo>
                    <a:lnTo>
                      <a:pt x="608" y="376"/>
                    </a:lnTo>
                    <a:lnTo>
                      <a:pt x="600" y="376"/>
                    </a:lnTo>
                    <a:lnTo>
                      <a:pt x="608" y="392"/>
                    </a:lnTo>
                    <a:lnTo>
                      <a:pt x="584" y="400"/>
                    </a:lnTo>
                    <a:lnTo>
                      <a:pt x="608" y="400"/>
                    </a:lnTo>
                    <a:lnTo>
                      <a:pt x="600" y="432"/>
                    </a:lnTo>
                    <a:lnTo>
                      <a:pt x="584" y="448"/>
                    </a:lnTo>
                    <a:lnTo>
                      <a:pt x="576" y="448"/>
                    </a:lnTo>
                    <a:lnTo>
                      <a:pt x="576" y="464"/>
                    </a:lnTo>
                    <a:lnTo>
                      <a:pt x="568" y="480"/>
                    </a:lnTo>
                    <a:lnTo>
                      <a:pt x="560" y="480"/>
                    </a:lnTo>
                    <a:lnTo>
                      <a:pt x="560" y="488"/>
                    </a:lnTo>
                    <a:lnTo>
                      <a:pt x="536" y="504"/>
                    </a:lnTo>
                    <a:lnTo>
                      <a:pt x="512" y="504"/>
                    </a:lnTo>
                    <a:lnTo>
                      <a:pt x="512" y="512"/>
                    </a:lnTo>
                    <a:lnTo>
                      <a:pt x="504" y="504"/>
                    </a:lnTo>
                    <a:lnTo>
                      <a:pt x="504" y="512"/>
                    </a:lnTo>
                    <a:lnTo>
                      <a:pt x="496" y="512"/>
                    </a:lnTo>
                    <a:lnTo>
                      <a:pt x="464" y="528"/>
                    </a:lnTo>
                    <a:lnTo>
                      <a:pt x="456" y="536"/>
                    </a:lnTo>
                    <a:lnTo>
                      <a:pt x="456" y="520"/>
                    </a:lnTo>
                    <a:lnTo>
                      <a:pt x="440" y="520"/>
                    </a:lnTo>
                    <a:lnTo>
                      <a:pt x="432" y="520"/>
                    </a:lnTo>
                    <a:lnTo>
                      <a:pt x="416" y="520"/>
                    </a:lnTo>
                    <a:lnTo>
                      <a:pt x="416" y="504"/>
                    </a:lnTo>
                    <a:lnTo>
                      <a:pt x="400" y="504"/>
                    </a:lnTo>
                    <a:lnTo>
                      <a:pt x="368" y="512"/>
                    </a:lnTo>
                    <a:lnTo>
                      <a:pt x="360" y="504"/>
                    </a:lnTo>
                    <a:lnTo>
                      <a:pt x="360" y="512"/>
                    </a:lnTo>
                    <a:lnTo>
                      <a:pt x="352" y="512"/>
                    </a:lnTo>
                    <a:lnTo>
                      <a:pt x="352" y="528"/>
                    </a:lnTo>
                    <a:lnTo>
                      <a:pt x="344" y="528"/>
                    </a:lnTo>
                    <a:lnTo>
                      <a:pt x="344" y="520"/>
                    </a:lnTo>
                    <a:lnTo>
                      <a:pt x="336" y="520"/>
                    </a:lnTo>
                    <a:lnTo>
                      <a:pt x="320" y="512"/>
                    </a:lnTo>
                    <a:lnTo>
                      <a:pt x="320" y="504"/>
                    </a:lnTo>
                    <a:lnTo>
                      <a:pt x="320" y="496"/>
                    </a:lnTo>
                    <a:lnTo>
                      <a:pt x="312" y="488"/>
                    </a:lnTo>
                    <a:lnTo>
                      <a:pt x="304" y="488"/>
                    </a:lnTo>
                    <a:lnTo>
                      <a:pt x="312" y="448"/>
                    </a:lnTo>
                    <a:lnTo>
                      <a:pt x="304" y="432"/>
                    </a:lnTo>
                    <a:lnTo>
                      <a:pt x="296" y="432"/>
                    </a:lnTo>
                    <a:lnTo>
                      <a:pt x="280" y="416"/>
                    </a:lnTo>
                    <a:lnTo>
                      <a:pt x="264" y="416"/>
                    </a:lnTo>
                    <a:lnTo>
                      <a:pt x="224" y="432"/>
                    </a:lnTo>
                    <a:lnTo>
                      <a:pt x="200" y="432"/>
                    </a:lnTo>
                    <a:lnTo>
                      <a:pt x="192" y="440"/>
                    </a:lnTo>
                    <a:lnTo>
                      <a:pt x="184" y="432"/>
                    </a:lnTo>
                    <a:lnTo>
                      <a:pt x="176" y="432"/>
                    </a:lnTo>
                    <a:lnTo>
                      <a:pt x="152" y="432"/>
                    </a:lnTo>
                    <a:lnTo>
                      <a:pt x="136" y="424"/>
                    </a:lnTo>
                    <a:lnTo>
                      <a:pt x="128" y="416"/>
                    </a:lnTo>
                    <a:lnTo>
                      <a:pt x="120" y="416"/>
                    </a:lnTo>
                    <a:lnTo>
                      <a:pt x="104" y="400"/>
                    </a:lnTo>
                    <a:lnTo>
                      <a:pt x="88" y="400"/>
                    </a:lnTo>
                    <a:lnTo>
                      <a:pt x="64" y="392"/>
                    </a:lnTo>
                    <a:lnTo>
                      <a:pt x="56" y="368"/>
                    </a:lnTo>
                    <a:lnTo>
                      <a:pt x="72" y="368"/>
                    </a:lnTo>
                    <a:lnTo>
                      <a:pt x="64" y="352"/>
                    </a:lnTo>
                    <a:lnTo>
                      <a:pt x="80" y="336"/>
                    </a:lnTo>
                    <a:lnTo>
                      <a:pt x="80" y="320"/>
                    </a:lnTo>
                    <a:lnTo>
                      <a:pt x="72" y="312"/>
                    </a:lnTo>
                    <a:lnTo>
                      <a:pt x="48" y="320"/>
                    </a:lnTo>
                    <a:lnTo>
                      <a:pt x="32" y="312"/>
                    </a:lnTo>
                    <a:lnTo>
                      <a:pt x="24" y="304"/>
                    </a:lnTo>
                    <a:lnTo>
                      <a:pt x="8" y="296"/>
                    </a:lnTo>
                    <a:lnTo>
                      <a:pt x="16" y="296"/>
                    </a:lnTo>
                    <a:lnTo>
                      <a:pt x="16" y="272"/>
                    </a:lnTo>
                    <a:lnTo>
                      <a:pt x="0" y="272"/>
                    </a:lnTo>
                    <a:lnTo>
                      <a:pt x="0" y="248"/>
                    </a:lnTo>
                    <a:lnTo>
                      <a:pt x="16" y="240"/>
                    </a:lnTo>
                    <a:lnTo>
                      <a:pt x="32" y="240"/>
                    </a:lnTo>
                    <a:lnTo>
                      <a:pt x="40" y="232"/>
                    </a:lnTo>
                    <a:lnTo>
                      <a:pt x="56" y="232"/>
                    </a:lnTo>
                    <a:lnTo>
                      <a:pt x="80" y="216"/>
                    </a:lnTo>
                    <a:lnTo>
                      <a:pt x="88" y="200"/>
                    </a:lnTo>
                    <a:lnTo>
                      <a:pt x="80" y="168"/>
                    </a:lnTo>
                    <a:lnTo>
                      <a:pt x="80" y="160"/>
                    </a:lnTo>
                    <a:lnTo>
                      <a:pt x="104" y="160"/>
                    </a:lnTo>
                    <a:lnTo>
                      <a:pt x="112" y="128"/>
                    </a:lnTo>
                    <a:lnTo>
                      <a:pt x="136" y="128"/>
                    </a:lnTo>
                    <a:lnTo>
                      <a:pt x="144" y="128"/>
                    </a:lnTo>
                    <a:lnTo>
                      <a:pt x="152" y="104"/>
                    </a:lnTo>
                    <a:lnTo>
                      <a:pt x="160" y="9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55" name="Freeform 341">
                <a:extLst>
                  <a:ext uri="{FF2B5EF4-FFF2-40B4-BE49-F238E27FC236}">
                    <a16:creationId xmlns:a16="http://schemas.microsoft.com/office/drawing/2014/main" id="{65B21D1F-3ECB-43E3-91BA-1CE20D66A26D}"/>
                  </a:ext>
                </a:extLst>
              </p:cNvPr>
              <p:cNvSpPr>
                <a:spLocks/>
              </p:cNvSpPr>
              <p:nvPr/>
            </p:nvSpPr>
            <p:spPr bwMode="gray">
              <a:xfrm>
                <a:off x="7881893" y="3587790"/>
                <a:ext cx="782714" cy="921545"/>
              </a:xfrm>
              <a:custGeom>
                <a:avLst/>
                <a:gdLst>
                  <a:gd name="T0" fmla="*/ 336 w 369"/>
                  <a:gd name="T1" fmla="*/ 104 h 385"/>
                  <a:gd name="T2" fmla="*/ 368 w 369"/>
                  <a:gd name="T3" fmla="*/ 120 h 385"/>
                  <a:gd name="T4" fmla="*/ 352 w 369"/>
                  <a:gd name="T5" fmla="*/ 136 h 385"/>
                  <a:gd name="T6" fmla="*/ 328 w 369"/>
                  <a:gd name="T7" fmla="*/ 176 h 385"/>
                  <a:gd name="T8" fmla="*/ 312 w 369"/>
                  <a:gd name="T9" fmla="*/ 200 h 385"/>
                  <a:gd name="T10" fmla="*/ 304 w 369"/>
                  <a:gd name="T11" fmla="*/ 184 h 385"/>
                  <a:gd name="T12" fmla="*/ 296 w 369"/>
                  <a:gd name="T13" fmla="*/ 184 h 385"/>
                  <a:gd name="T14" fmla="*/ 288 w 369"/>
                  <a:gd name="T15" fmla="*/ 176 h 385"/>
                  <a:gd name="T16" fmla="*/ 272 w 369"/>
                  <a:gd name="T17" fmla="*/ 160 h 385"/>
                  <a:gd name="T18" fmla="*/ 264 w 369"/>
                  <a:gd name="T19" fmla="*/ 144 h 385"/>
                  <a:gd name="T20" fmla="*/ 256 w 369"/>
                  <a:gd name="T21" fmla="*/ 152 h 385"/>
                  <a:gd name="T22" fmla="*/ 256 w 369"/>
                  <a:gd name="T23" fmla="*/ 168 h 385"/>
                  <a:gd name="T24" fmla="*/ 256 w 369"/>
                  <a:gd name="T25" fmla="*/ 208 h 385"/>
                  <a:gd name="T26" fmla="*/ 240 w 369"/>
                  <a:gd name="T27" fmla="*/ 208 h 385"/>
                  <a:gd name="T28" fmla="*/ 216 w 369"/>
                  <a:gd name="T29" fmla="*/ 240 h 385"/>
                  <a:gd name="T30" fmla="*/ 176 w 369"/>
                  <a:gd name="T31" fmla="*/ 280 h 385"/>
                  <a:gd name="T32" fmla="*/ 160 w 369"/>
                  <a:gd name="T33" fmla="*/ 288 h 385"/>
                  <a:gd name="T34" fmla="*/ 152 w 369"/>
                  <a:gd name="T35" fmla="*/ 296 h 385"/>
                  <a:gd name="T36" fmla="*/ 144 w 369"/>
                  <a:gd name="T37" fmla="*/ 336 h 385"/>
                  <a:gd name="T38" fmla="*/ 136 w 369"/>
                  <a:gd name="T39" fmla="*/ 368 h 385"/>
                  <a:gd name="T40" fmla="*/ 120 w 369"/>
                  <a:gd name="T41" fmla="*/ 384 h 385"/>
                  <a:gd name="T42" fmla="*/ 80 w 369"/>
                  <a:gd name="T43" fmla="*/ 304 h 385"/>
                  <a:gd name="T44" fmla="*/ 56 w 369"/>
                  <a:gd name="T45" fmla="*/ 232 h 385"/>
                  <a:gd name="T46" fmla="*/ 48 w 369"/>
                  <a:gd name="T47" fmla="*/ 216 h 385"/>
                  <a:gd name="T48" fmla="*/ 8 w 369"/>
                  <a:gd name="T49" fmla="*/ 200 h 385"/>
                  <a:gd name="T50" fmla="*/ 24 w 369"/>
                  <a:gd name="T51" fmla="*/ 192 h 385"/>
                  <a:gd name="T52" fmla="*/ 0 w 369"/>
                  <a:gd name="T53" fmla="*/ 184 h 385"/>
                  <a:gd name="T54" fmla="*/ 32 w 369"/>
                  <a:gd name="T55" fmla="*/ 176 h 385"/>
                  <a:gd name="T56" fmla="*/ 32 w 369"/>
                  <a:gd name="T57" fmla="*/ 152 h 385"/>
                  <a:gd name="T58" fmla="*/ 24 w 369"/>
                  <a:gd name="T59" fmla="*/ 144 h 385"/>
                  <a:gd name="T60" fmla="*/ 16 w 369"/>
                  <a:gd name="T61" fmla="*/ 128 h 385"/>
                  <a:gd name="T62" fmla="*/ 32 w 369"/>
                  <a:gd name="T63" fmla="*/ 128 h 385"/>
                  <a:gd name="T64" fmla="*/ 88 w 369"/>
                  <a:gd name="T65" fmla="*/ 72 h 385"/>
                  <a:gd name="T66" fmla="*/ 88 w 369"/>
                  <a:gd name="T67" fmla="*/ 64 h 385"/>
                  <a:gd name="T68" fmla="*/ 72 w 369"/>
                  <a:gd name="T69" fmla="*/ 48 h 385"/>
                  <a:gd name="T70" fmla="*/ 72 w 369"/>
                  <a:gd name="T71" fmla="*/ 24 h 385"/>
                  <a:gd name="T72" fmla="*/ 96 w 369"/>
                  <a:gd name="T73" fmla="*/ 24 h 385"/>
                  <a:gd name="T74" fmla="*/ 120 w 369"/>
                  <a:gd name="T75" fmla="*/ 8 h 385"/>
                  <a:gd name="T76" fmla="*/ 152 w 369"/>
                  <a:gd name="T77" fmla="*/ 8 h 385"/>
                  <a:gd name="T78" fmla="*/ 136 w 369"/>
                  <a:gd name="T79" fmla="*/ 40 h 385"/>
                  <a:gd name="T80" fmla="*/ 128 w 369"/>
                  <a:gd name="T81" fmla="*/ 56 h 385"/>
                  <a:gd name="T82" fmla="*/ 160 w 369"/>
                  <a:gd name="T83" fmla="*/ 88 h 385"/>
                  <a:gd name="T84" fmla="*/ 168 w 369"/>
                  <a:gd name="T85" fmla="*/ 120 h 385"/>
                  <a:gd name="T86" fmla="*/ 248 w 369"/>
                  <a:gd name="T87" fmla="*/ 144 h 385"/>
                  <a:gd name="T88" fmla="*/ 248 w 369"/>
                  <a:gd name="T89" fmla="*/ 120 h 385"/>
                  <a:gd name="T90" fmla="*/ 264 w 369"/>
                  <a:gd name="T91" fmla="*/ 128 h 385"/>
                  <a:gd name="T92" fmla="*/ 296 w 369"/>
                  <a:gd name="T93" fmla="*/ 136 h 385"/>
                  <a:gd name="T94" fmla="*/ 296 w 369"/>
                  <a:gd name="T95" fmla="*/ 12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9" h="385">
                    <a:moveTo>
                      <a:pt x="336" y="104"/>
                    </a:moveTo>
                    <a:lnTo>
                      <a:pt x="336" y="104"/>
                    </a:lnTo>
                    <a:lnTo>
                      <a:pt x="352" y="104"/>
                    </a:lnTo>
                    <a:lnTo>
                      <a:pt x="368" y="120"/>
                    </a:lnTo>
                    <a:lnTo>
                      <a:pt x="368" y="136"/>
                    </a:lnTo>
                    <a:lnTo>
                      <a:pt x="352" y="136"/>
                    </a:lnTo>
                    <a:lnTo>
                      <a:pt x="344" y="144"/>
                    </a:lnTo>
                    <a:lnTo>
                      <a:pt x="328" y="176"/>
                    </a:lnTo>
                    <a:lnTo>
                      <a:pt x="320" y="184"/>
                    </a:lnTo>
                    <a:lnTo>
                      <a:pt x="312" y="200"/>
                    </a:lnTo>
                    <a:lnTo>
                      <a:pt x="312" y="208"/>
                    </a:lnTo>
                    <a:lnTo>
                      <a:pt x="304" y="184"/>
                    </a:lnTo>
                    <a:lnTo>
                      <a:pt x="304" y="176"/>
                    </a:lnTo>
                    <a:lnTo>
                      <a:pt x="296" y="184"/>
                    </a:lnTo>
                    <a:lnTo>
                      <a:pt x="288" y="184"/>
                    </a:lnTo>
                    <a:lnTo>
                      <a:pt x="288" y="176"/>
                    </a:lnTo>
                    <a:lnTo>
                      <a:pt x="304" y="160"/>
                    </a:lnTo>
                    <a:lnTo>
                      <a:pt x="272" y="160"/>
                    </a:lnTo>
                    <a:lnTo>
                      <a:pt x="272" y="144"/>
                    </a:lnTo>
                    <a:lnTo>
                      <a:pt x="264" y="144"/>
                    </a:lnTo>
                    <a:lnTo>
                      <a:pt x="256" y="144"/>
                    </a:lnTo>
                    <a:lnTo>
                      <a:pt x="256" y="152"/>
                    </a:lnTo>
                    <a:lnTo>
                      <a:pt x="248" y="168"/>
                    </a:lnTo>
                    <a:lnTo>
                      <a:pt x="256" y="168"/>
                    </a:lnTo>
                    <a:lnTo>
                      <a:pt x="264" y="208"/>
                    </a:lnTo>
                    <a:lnTo>
                      <a:pt x="256" y="208"/>
                    </a:lnTo>
                    <a:lnTo>
                      <a:pt x="256" y="200"/>
                    </a:lnTo>
                    <a:lnTo>
                      <a:pt x="240" y="208"/>
                    </a:lnTo>
                    <a:lnTo>
                      <a:pt x="232" y="232"/>
                    </a:lnTo>
                    <a:lnTo>
                      <a:pt x="216" y="240"/>
                    </a:lnTo>
                    <a:lnTo>
                      <a:pt x="176" y="272"/>
                    </a:lnTo>
                    <a:lnTo>
                      <a:pt x="176" y="280"/>
                    </a:lnTo>
                    <a:lnTo>
                      <a:pt x="168" y="280"/>
                    </a:lnTo>
                    <a:lnTo>
                      <a:pt x="160" y="288"/>
                    </a:lnTo>
                    <a:lnTo>
                      <a:pt x="152" y="288"/>
                    </a:lnTo>
                    <a:lnTo>
                      <a:pt x="152" y="296"/>
                    </a:lnTo>
                    <a:lnTo>
                      <a:pt x="152" y="320"/>
                    </a:lnTo>
                    <a:lnTo>
                      <a:pt x="144" y="336"/>
                    </a:lnTo>
                    <a:lnTo>
                      <a:pt x="144" y="360"/>
                    </a:lnTo>
                    <a:lnTo>
                      <a:pt x="136" y="368"/>
                    </a:lnTo>
                    <a:lnTo>
                      <a:pt x="128" y="376"/>
                    </a:lnTo>
                    <a:lnTo>
                      <a:pt x="120" y="384"/>
                    </a:lnTo>
                    <a:lnTo>
                      <a:pt x="104" y="376"/>
                    </a:lnTo>
                    <a:lnTo>
                      <a:pt x="80" y="304"/>
                    </a:lnTo>
                    <a:lnTo>
                      <a:pt x="64" y="280"/>
                    </a:lnTo>
                    <a:lnTo>
                      <a:pt x="56" y="232"/>
                    </a:lnTo>
                    <a:lnTo>
                      <a:pt x="56" y="200"/>
                    </a:lnTo>
                    <a:lnTo>
                      <a:pt x="48" y="216"/>
                    </a:lnTo>
                    <a:lnTo>
                      <a:pt x="32" y="224"/>
                    </a:lnTo>
                    <a:lnTo>
                      <a:pt x="8" y="200"/>
                    </a:lnTo>
                    <a:lnTo>
                      <a:pt x="24" y="200"/>
                    </a:lnTo>
                    <a:lnTo>
                      <a:pt x="24" y="192"/>
                    </a:lnTo>
                    <a:lnTo>
                      <a:pt x="16" y="192"/>
                    </a:lnTo>
                    <a:lnTo>
                      <a:pt x="0" y="184"/>
                    </a:lnTo>
                    <a:lnTo>
                      <a:pt x="8" y="176"/>
                    </a:lnTo>
                    <a:lnTo>
                      <a:pt x="32" y="176"/>
                    </a:lnTo>
                    <a:lnTo>
                      <a:pt x="32" y="168"/>
                    </a:lnTo>
                    <a:lnTo>
                      <a:pt x="32" y="152"/>
                    </a:lnTo>
                    <a:lnTo>
                      <a:pt x="24" y="152"/>
                    </a:lnTo>
                    <a:lnTo>
                      <a:pt x="24" y="144"/>
                    </a:lnTo>
                    <a:lnTo>
                      <a:pt x="16" y="144"/>
                    </a:lnTo>
                    <a:lnTo>
                      <a:pt x="16" y="128"/>
                    </a:lnTo>
                    <a:lnTo>
                      <a:pt x="24" y="120"/>
                    </a:lnTo>
                    <a:lnTo>
                      <a:pt x="32" y="128"/>
                    </a:lnTo>
                    <a:lnTo>
                      <a:pt x="48" y="120"/>
                    </a:lnTo>
                    <a:lnTo>
                      <a:pt x="88" y="72"/>
                    </a:lnTo>
                    <a:lnTo>
                      <a:pt x="80" y="64"/>
                    </a:lnTo>
                    <a:lnTo>
                      <a:pt x="88" y="64"/>
                    </a:lnTo>
                    <a:lnTo>
                      <a:pt x="88" y="56"/>
                    </a:lnTo>
                    <a:lnTo>
                      <a:pt x="72" y="48"/>
                    </a:lnTo>
                    <a:lnTo>
                      <a:pt x="80" y="32"/>
                    </a:lnTo>
                    <a:lnTo>
                      <a:pt x="72" y="24"/>
                    </a:lnTo>
                    <a:lnTo>
                      <a:pt x="80" y="16"/>
                    </a:lnTo>
                    <a:lnTo>
                      <a:pt x="96" y="24"/>
                    </a:lnTo>
                    <a:lnTo>
                      <a:pt x="112" y="16"/>
                    </a:lnTo>
                    <a:lnTo>
                      <a:pt x="120" y="8"/>
                    </a:lnTo>
                    <a:lnTo>
                      <a:pt x="144" y="0"/>
                    </a:lnTo>
                    <a:lnTo>
                      <a:pt x="152" y="8"/>
                    </a:lnTo>
                    <a:lnTo>
                      <a:pt x="152" y="24"/>
                    </a:lnTo>
                    <a:lnTo>
                      <a:pt x="136" y="40"/>
                    </a:lnTo>
                    <a:lnTo>
                      <a:pt x="144" y="56"/>
                    </a:lnTo>
                    <a:lnTo>
                      <a:pt x="128" y="56"/>
                    </a:lnTo>
                    <a:lnTo>
                      <a:pt x="136" y="80"/>
                    </a:lnTo>
                    <a:lnTo>
                      <a:pt x="160" y="88"/>
                    </a:lnTo>
                    <a:lnTo>
                      <a:pt x="152" y="112"/>
                    </a:lnTo>
                    <a:lnTo>
                      <a:pt x="168" y="120"/>
                    </a:lnTo>
                    <a:lnTo>
                      <a:pt x="240" y="144"/>
                    </a:lnTo>
                    <a:lnTo>
                      <a:pt x="248" y="144"/>
                    </a:lnTo>
                    <a:lnTo>
                      <a:pt x="248" y="136"/>
                    </a:lnTo>
                    <a:lnTo>
                      <a:pt x="248" y="120"/>
                    </a:lnTo>
                    <a:lnTo>
                      <a:pt x="256" y="120"/>
                    </a:lnTo>
                    <a:lnTo>
                      <a:pt x="264" y="128"/>
                    </a:lnTo>
                    <a:lnTo>
                      <a:pt x="264" y="136"/>
                    </a:lnTo>
                    <a:lnTo>
                      <a:pt x="296" y="136"/>
                    </a:lnTo>
                    <a:lnTo>
                      <a:pt x="304" y="136"/>
                    </a:lnTo>
                    <a:lnTo>
                      <a:pt x="296" y="120"/>
                    </a:lnTo>
                    <a:lnTo>
                      <a:pt x="336" y="10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56" name="Freeform 342">
                <a:extLst>
                  <a:ext uri="{FF2B5EF4-FFF2-40B4-BE49-F238E27FC236}">
                    <a16:creationId xmlns:a16="http://schemas.microsoft.com/office/drawing/2014/main" id="{AC7A44F2-DC15-4BF9-88B2-52150D2ECFFA}"/>
                  </a:ext>
                </a:extLst>
              </p:cNvPr>
              <p:cNvSpPr>
                <a:spLocks/>
              </p:cNvSpPr>
              <p:nvPr/>
            </p:nvSpPr>
            <p:spPr bwMode="gray">
              <a:xfrm>
                <a:off x="4021885" y="5292550"/>
                <a:ext cx="222892" cy="1402774"/>
              </a:xfrm>
              <a:custGeom>
                <a:avLst/>
                <a:gdLst>
                  <a:gd name="T0" fmla="*/ 64 w 105"/>
                  <a:gd name="T1" fmla="*/ 8 h 585"/>
                  <a:gd name="T2" fmla="*/ 88 w 105"/>
                  <a:gd name="T3" fmla="*/ 24 h 585"/>
                  <a:gd name="T4" fmla="*/ 96 w 105"/>
                  <a:gd name="T5" fmla="*/ 72 h 585"/>
                  <a:gd name="T6" fmla="*/ 104 w 105"/>
                  <a:gd name="T7" fmla="*/ 88 h 585"/>
                  <a:gd name="T8" fmla="*/ 96 w 105"/>
                  <a:gd name="T9" fmla="*/ 120 h 585"/>
                  <a:gd name="T10" fmla="*/ 64 w 105"/>
                  <a:gd name="T11" fmla="*/ 192 h 585"/>
                  <a:gd name="T12" fmla="*/ 64 w 105"/>
                  <a:gd name="T13" fmla="*/ 248 h 585"/>
                  <a:gd name="T14" fmla="*/ 56 w 105"/>
                  <a:gd name="T15" fmla="*/ 272 h 585"/>
                  <a:gd name="T16" fmla="*/ 48 w 105"/>
                  <a:gd name="T17" fmla="*/ 320 h 585"/>
                  <a:gd name="T18" fmla="*/ 48 w 105"/>
                  <a:gd name="T19" fmla="*/ 368 h 585"/>
                  <a:gd name="T20" fmla="*/ 56 w 105"/>
                  <a:gd name="T21" fmla="*/ 400 h 585"/>
                  <a:gd name="T22" fmla="*/ 48 w 105"/>
                  <a:gd name="T23" fmla="*/ 408 h 585"/>
                  <a:gd name="T24" fmla="*/ 48 w 105"/>
                  <a:gd name="T25" fmla="*/ 440 h 585"/>
                  <a:gd name="T26" fmla="*/ 40 w 105"/>
                  <a:gd name="T27" fmla="*/ 472 h 585"/>
                  <a:gd name="T28" fmla="*/ 32 w 105"/>
                  <a:gd name="T29" fmla="*/ 512 h 585"/>
                  <a:gd name="T30" fmla="*/ 40 w 105"/>
                  <a:gd name="T31" fmla="*/ 512 h 585"/>
                  <a:gd name="T32" fmla="*/ 48 w 105"/>
                  <a:gd name="T33" fmla="*/ 544 h 585"/>
                  <a:gd name="T34" fmla="*/ 88 w 105"/>
                  <a:gd name="T35" fmla="*/ 544 h 585"/>
                  <a:gd name="T36" fmla="*/ 80 w 105"/>
                  <a:gd name="T37" fmla="*/ 544 h 585"/>
                  <a:gd name="T38" fmla="*/ 64 w 105"/>
                  <a:gd name="T39" fmla="*/ 560 h 585"/>
                  <a:gd name="T40" fmla="*/ 56 w 105"/>
                  <a:gd name="T41" fmla="*/ 584 h 585"/>
                  <a:gd name="T42" fmla="*/ 56 w 105"/>
                  <a:gd name="T43" fmla="*/ 568 h 585"/>
                  <a:gd name="T44" fmla="*/ 40 w 105"/>
                  <a:gd name="T45" fmla="*/ 568 h 585"/>
                  <a:gd name="T46" fmla="*/ 32 w 105"/>
                  <a:gd name="T47" fmla="*/ 552 h 585"/>
                  <a:gd name="T48" fmla="*/ 16 w 105"/>
                  <a:gd name="T49" fmla="*/ 544 h 585"/>
                  <a:gd name="T50" fmla="*/ 8 w 105"/>
                  <a:gd name="T51" fmla="*/ 544 h 585"/>
                  <a:gd name="T52" fmla="*/ 16 w 105"/>
                  <a:gd name="T53" fmla="*/ 536 h 585"/>
                  <a:gd name="T54" fmla="*/ 16 w 105"/>
                  <a:gd name="T55" fmla="*/ 520 h 585"/>
                  <a:gd name="T56" fmla="*/ 8 w 105"/>
                  <a:gd name="T57" fmla="*/ 536 h 585"/>
                  <a:gd name="T58" fmla="*/ 16 w 105"/>
                  <a:gd name="T59" fmla="*/ 520 h 585"/>
                  <a:gd name="T60" fmla="*/ 8 w 105"/>
                  <a:gd name="T61" fmla="*/ 520 h 585"/>
                  <a:gd name="T62" fmla="*/ 0 w 105"/>
                  <a:gd name="T63" fmla="*/ 496 h 585"/>
                  <a:gd name="T64" fmla="*/ 8 w 105"/>
                  <a:gd name="T65" fmla="*/ 464 h 585"/>
                  <a:gd name="T66" fmla="*/ 16 w 105"/>
                  <a:gd name="T67" fmla="*/ 472 h 585"/>
                  <a:gd name="T68" fmla="*/ 8 w 105"/>
                  <a:gd name="T69" fmla="*/ 440 h 585"/>
                  <a:gd name="T70" fmla="*/ 16 w 105"/>
                  <a:gd name="T71" fmla="*/ 432 h 585"/>
                  <a:gd name="T72" fmla="*/ 16 w 105"/>
                  <a:gd name="T73" fmla="*/ 424 h 585"/>
                  <a:gd name="T74" fmla="*/ 24 w 105"/>
                  <a:gd name="T75" fmla="*/ 392 h 585"/>
                  <a:gd name="T76" fmla="*/ 24 w 105"/>
                  <a:gd name="T77" fmla="*/ 408 h 585"/>
                  <a:gd name="T78" fmla="*/ 40 w 105"/>
                  <a:gd name="T79" fmla="*/ 360 h 585"/>
                  <a:gd name="T80" fmla="*/ 32 w 105"/>
                  <a:gd name="T81" fmla="*/ 352 h 585"/>
                  <a:gd name="T82" fmla="*/ 24 w 105"/>
                  <a:gd name="T83" fmla="*/ 320 h 585"/>
                  <a:gd name="T84" fmla="*/ 24 w 105"/>
                  <a:gd name="T85" fmla="*/ 288 h 585"/>
                  <a:gd name="T86" fmla="*/ 56 w 105"/>
                  <a:gd name="T87" fmla="*/ 208 h 585"/>
                  <a:gd name="T88" fmla="*/ 56 w 105"/>
                  <a:gd name="T89" fmla="*/ 168 h 585"/>
                  <a:gd name="T90" fmla="*/ 64 w 105"/>
                  <a:gd name="T91" fmla="*/ 120 h 585"/>
                  <a:gd name="T92" fmla="*/ 72 w 105"/>
                  <a:gd name="T93" fmla="*/ 4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585">
                    <a:moveTo>
                      <a:pt x="64" y="8"/>
                    </a:moveTo>
                    <a:lnTo>
                      <a:pt x="64" y="8"/>
                    </a:lnTo>
                    <a:lnTo>
                      <a:pt x="80" y="0"/>
                    </a:lnTo>
                    <a:lnTo>
                      <a:pt x="88" y="24"/>
                    </a:lnTo>
                    <a:lnTo>
                      <a:pt x="88" y="32"/>
                    </a:lnTo>
                    <a:lnTo>
                      <a:pt x="96" y="72"/>
                    </a:lnTo>
                    <a:lnTo>
                      <a:pt x="104" y="72"/>
                    </a:lnTo>
                    <a:lnTo>
                      <a:pt x="104" y="88"/>
                    </a:lnTo>
                    <a:lnTo>
                      <a:pt x="88" y="96"/>
                    </a:lnTo>
                    <a:lnTo>
                      <a:pt x="96" y="120"/>
                    </a:lnTo>
                    <a:lnTo>
                      <a:pt x="80" y="144"/>
                    </a:lnTo>
                    <a:lnTo>
                      <a:pt x="64" y="192"/>
                    </a:lnTo>
                    <a:lnTo>
                      <a:pt x="72" y="224"/>
                    </a:lnTo>
                    <a:lnTo>
                      <a:pt x="64" y="248"/>
                    </a:lnTo>
                    <a:lnTo>
                      <a:pt x="64" y="264"/>
                    </a:lnTo>
                    <a:lnTo>
                      <a:pt x="56" y="272"/>
                    </a:lnTo>
                    <a:lnTo>
                      <a:pt x="56" y="304"/>
                    </a:lnTo>
                    <a:lnTo>
                      <a:pt x="48" y="320"/>
                    </a:lnTo>
                    <a:lnTo>
                      <a:pt x="48" y="352"/>
                    </a:lnTo>
                    <a:lnTo>
                      <a:pt x="48" y="368"/>
                    </a:lnTo>
                    <a:lnTo>
                      <a:pt x="48" y="400"/>
                    </a:lnTo>
                    <a:lnTo>
                      <a:pt x="56" y="400"/>
                    </a:lnTo>
                    <a:lnTo>
                      <a:pt x="56" y="408"/>
                    </a:lnTo>
                    <a:lnTo>
                      <a:pt x="48" y="408"/>
                    </a:lnTo>
                    <a:lnTo>
                      <a:pt x="56" y="408"/>
                    </a:lnTo>
                    <a:lnTo>
                      <a:pt x="48" y="440"/>
                    </a:lnTo>
                    <a:lnTo>
                      <a:pt x="40" y="456"/>
                    </a:lnTo>
                    <a:lnTo>
                      <a:pt x="40" y="472"/>
                    </a:lnTo>
                    <a:lnTo>
                      <a:pt x="32" y="496"/>
                    </a:lnTo>
                    <a:lnTo>
                      <a:pt x="32" y="512"/>
                    </a:lnTo>
                    <a:lnTo>
                      <a:pt x="32" y="520"/>
                    </a:lnTo>
                    <a:lnTo>
                      <a:pt x="40" y="512"/>
                    </a:lnTo>
                    <a:lnTo>
                      <a:pt x="40" y="536"/>
                    </a:lnTo>
                    <a:lnTo>
                      <a:pt x="48" y="544"/>
                    </a:lnTo>
                    <a:lnTo>
                      <a:pt x="72" y="544"/>
                    </a:lnTo>
                    <a:lnTo>
                      <a:pt x="88" y="544"/>
                    </a:lnTo>
                    <a:lnTo>
                      <a:pt x="88" y="552"/>
                    </a:lnTo>
                    <a:lnTo>
                      <a:pt x="80" y="544"/>
                    </a:lnTo>
                    <a:lnTo>
                      <a:pt x="80" y="552"/>
                    </a:lnTo>
                    <a:lnTo>
                      <a:pt x="64" y="560"/>
                    </a:lnTo>
                    <a:lnTo>
                      <a:pt x="64" y="576"/>
                    </a:lnTo>
                    <a:lnTo>
                      <a:pt x="56" y="584"/>
                    </a:lnTo>
                    <a:lnTo>
                      <a:pt x="48" y="568"/>
                    </a:lnTo>
                    <a:lnTo>
                      <a:pt x="56" y="568"/>
                    </a:lnTo>
                    <a:lnTo>
                      <a:pt x="56" y="560"/>
                    </a:lnTo>
                    <a:lnTo>
                      <a:pt x="40" y="568"/>
                    </a:lnTo>
                    <a:lnTo>
                      <a:pt x="32" y="560"/>
                    </a:lnTo>
                    <a:lnTo>
                      <a:pt x="32" y="552"/>
                    </a:lnTo>
                    <a:lnTo>
                      <a:pt x="24" y="552"/>
                    </a:lnTo>
                    <a:lnTo>
                      <a:pt x="16" y="544"/>
                    </a:lnTo>
                    <a:lnTo>
                      <a:pt x="16" y="552"/>
                    </a:lnTo>
                    <a:lnTo>
                      <a:pt x="8" y="544"/>
                    </a:lnTo>
                    <a:lnTo>
                      <a:pt x="8" y="536"/>
                    </a:lnTo>
                    <a:lnTo>
                      <a:pt x="16" y="536"/>
                    </a:lnTo>
                    <a:lnTo>
                      <a:pt x="16" y="528"/>
                    </a:lnTo>
                    <a:lnTo>
                      <a:pt x="16" y="520"/>
                    </a:lnTo>
                    <a:lnTo>
                      <a:pt x="16" y="528"/>
                    </a:lnTo>
                    <a:lnTo>
                      <a:pt x="8" y="536"/>
                    </a:lnTo>
                    <a:lnTo>
                      <a:pt x="8" y="512"/>
                    </a:lnTo>
                    <a:lnTo>
                      <a:pt x="16" y="520"/>
                    </a:lnTo>
                    <a:lnTo>
                      <a:pt x="16" y="504"/>
                    </a:lnTo>
                    <a:lnTo>
                      <a:pt x="8" y="520"/>
                    </a:lnTo>
                    <a:lnTo>
                      <a:pt x="8" y="504"/>
                    </a:lnTo>
                    <a:lnTo>
                      <a:pt x="0" y="496"/>
                    </a:lnTo>
                    <a:lnTo>
                      <a:pt x="0" y="488"/>
                    </a:lnTo>
                    <a:lnTo>
                      <a:pt x="8" y="464"/>
                    </a:lnTo>
                    <a:lnTo>
                      <a:pt x="8" y="456"/>
                    </a:lnTo>
                    <a:lnTo>
                      <a:pt x="16" y="472"/>
                    </a:lnTo>
                    <a:lnTo>
                      <a:pt x="24" y="440"/>
                    </a:lnTo>
                    <a:lnTo>
                      <a:pt x="8" y="440"/>
                    </a:lnTo>
                    <a:lnTo>
                      <a:pt x="0" y="440"/>
                    </a:lnTo>
                    <a:lnTo>
                      <a:pt x="16" y="432"/>
                    </a:lnTo>
                    <a:lnTo>
                      <a:pt x="8" y="424"/>
                    </a:lnTo>
                    <a:lnTo>
                      <a:pt x="16" y="424"/>
                    </a:lnTo>
                    <a:lnTo>
                      <a:pt x="16" y="400"/>
                    </a:lnTo>
                    <a:lnTo>
                      <a:pt x="24" y="392"/>
                    </a:lnTo>
                    <a:lnTo>
                      <a:pt x="32" y="392"/>
                    </a:lnTo>
                    <a:lnTo>
                      <a:pt x="24" y="408"/>
                    </a:lnTo>
                    <a:lnTo>
                      <a:pt x="24" y="416"/>
                    </a:lnTo>
                    <a:lnTo>
                      <a:pt x="40" y="360"/>
                    </a:lnTo>
                    <a:lnTo>
                      <a:pt x="40" y="352"/>
                    </a:lnTo>
                    <a:lnTo>
                      <a:pt x="32" y="352"/>
                    </a:lnTo>
                    <a:lnTo>
                      <a:pt x="24" y="344"/>
                    </a:lnTo>
                    <a:lnTo>
                      <a:pt x="24" y="320"/>
                    </a:lnTo>
                    <a:lnTo>
                      <a:pt x="32" y="312"/>
                    </a:lnTo>
                    <a:lnTo>
                      <a:pt x="24" y="288"/>
                    </a:lnTo>
                    <a:lnTo>
                      <a:pt x="32" y="280"/>
                    </a:lnTo>
                    <a:lnTo>
                      <a:pt x="56" y="208"/>
                    </a:lnTo>
                    <a:lnTo>
                      <a:pt x="48" y="184"/>
                    </a:lnTo>
                    <a:lnTo>
                      <a:pt x="56" y="168"/>
                    </a:lnTo>
                    <a:lnTo>
                      <a:pt x="56" y="152"/>
                    </a:lnTo>
                    <a:lnTo>
                      <a:pt x="64" y="120"/>
                    </a:lnTo>
                    <a:lnTo>
                      <a:pt x="64" y="72"/>
                    </a:lnTo>
                    <a:lnTo>
                      <a:pt x="72" y="48"/>
                    </a:lnTo>
                    <a:lnTo>
                      <a:pt x="64"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57" name="Freeform 343">
                <a:extLst>
                  <a:ext uri="{FF2B5EF4-FFF2-40B4-BE49-F238E27FC236}">
                    <a16:creationId xmlns:a16="http://schemas.microsoft.com/office/drawing/2014/main" id="{35F98680-D775-4C00-B011-F48F839BCB68}"/>
                  </a:ext>
                </a:extLst>
              </p:cNvPr>
              <p:cNvSpPr>
                <a:spLocks/>
              </p:cNvSpPr>
              <p:nvPr/>
            </p:nvSpPr>
            <p:spPr bwMode="gray">
              <a:xfrm>
                <a:off x="8408885" y="2915628"/>
                <a:ext cx="851827" cy="463695"/>
              </a:xfrm>
              <a:custGeom>
                <a:avLst/>
                <a:gdLst>
                  <a:gd name="T0" fmla="*/ 264 w 401"/>
                  <a:gd name="T1" fmla="*/ 48 h 193"/>
                  <a:gd name="T2" fmla="*/ 264 w 401"/>
                  <a:gd name="T3" fmla="*/ 48 h 193"/>
                  <a:gd name="T4" fmla="*/ 216 w 401"/>
                  <a:gd name="T5" fmla="*/ 24 h 193"/>
                  <a:gd name="T6" fmla="*/ 200 w 401"/>
                  <a:gd name="T7" fmla="*/ 32 h 193"/>
                  <a:gd name="T8" fmla="*/ 192 w 401"/>
                  <a:gd name="T9" fmla="*/ 32 h 193"/>
                  <a:gd name="T10" fmla="*/ 176 w 401"/>
                  <a:gd name="T11" fmla="*/ 8 h 193"/>
                  <a:gd name="T12" fmla="*/ 144 w 401"/>
                  <a:gd name="T13" fmla="*/ 0 h 193"/>
                  <a:gd name="T14" fmla="*/ 128 w 401"/>
                  <a:gd name="T15" fmla="*/ 8 h 193"/>
                  <a:gd name="T16" fmla="*/ 128 w 401"/>
                  <a:gd name="T17" fmla="*/ 24 h 193"/>
                  <a:gd name="T18" fmla="*/ 128 w 401"/>
                  <a:gd name="T19" fmla="*/ 40 h 193"/>
                  <a:gd name="T20" fmla="*/ 96 w 401"/>
                  <a:gd name="T21" fmla="*/ 40 h 193"/>
                  <a:gd name="T22" fmla="*/ 80 w 401"/>
                  <a:gd name="T23" fmla="*/ 32 h 193"/>
                  <a:gd name="T24" fmla="*/ 48 w 401"/>
                  <a:gd name="T25" fmla="*/ 24 h 193"/>
                  <a:gd name="T26" fmla="*/ 8 w 401"/>
                  <a:gd name="T27" fmla="*/ 48 h 193"/>
                  <a:gd name="T28" fmla="*/ 0 w 401"/>
                  <a:gd name="T29" fmla="*/ 56 h 193"/>
                  <a:gd name="T30" fmla="*/ 16 w 401"/>
                  <a:gd name="T31" fmla="*/ 80 h 193"/>
                  <a:gd name="T32" fmla="*/ 32 w 401"/>
                  <a:gd name="T33" fmla="*/ 80 h 193"/>
                  <a:gd name="T34" fmla="*/ 40 w 401"/>
                  <a:gd name="T35" fmla="*/ 96 h 193"/>
                  <a:gd name="T36" fmla="*/ 40 w 401"/>
                  <a:gd name="T37" fmla="*/ 128 h 193"/>
                  <a:gd name="T38" fmla="*/ 88 w 401"/>
                  <a:gd name="T39" fmla="*/ 144 h 193"/>
                  <a:gd name="T40" fmla="*/ 112 w 401"/>
                  <a:gd name="T41" fmla="*/ 168 h 193"/>
                  <a:gd name="T42" fmla="*/ 160 w 401"/>
                  <a:gd name="T43" fmla="*/ 168 h 193"/>
                  <a:gd name="T44" fmla="*/ 184 w 401"/>
                  <a:gd name="T45" fmla="*/ 184 h 193"/>
                  <a:gd name="T46" fmla="*/ 216 w 401"/>
                  <a:gd name="T47" fmla="*/ 192 h 193"/>
                  <a:gd name="T48" fmla="*/ 248 w 401"/>
                  <a:gd name="T49" fmla="*/ 176 h 193"/>
                  <a:gd name="T50" fmla="*/ 280 w 401"/>
                  <a:gd name="T51" fmla="*/ 176 h 193"/>
                  <a:gd name="T52" fmla="*/ 304 w 401"/>
                  <a:gd name="T53" fmla="*/ 152 h 193"/>
                  <a:gd name="T54" fmla="*/ 296 w 401"/>
                  <a:gd name="T55" fmla="*/ 144 h 193"/>
                  <a:gd name="T56" fmla="*/ 312 w 401"/>
                  <a:gd name="T57" fmla="*/ 128 h 193"/>
                  <a:gd name="T58" fmla="*/ 328 w 401"/>
                  <a:gd name="T59" fmla="*/ 136 h 193"/>
                  <a:gd name="T60" fmla="*/ 352 w 401"/>
                  <a:gd name="T61" fmla="*/ 120 h 193"/>
                  <a:gd name="T62" fmla="*/ 368 w 401"/>
                  <a:gd name="T63" fmla="*/ 104 h 193"/>
                  <a:gd name="T64" fmla="*/ 400 w 401"/>
                  <a:gd name="T65" fmla="*/ 104 h 193"/>
                  <a:gd name="T66" fmla="*/ 392 w 401"/>
                  <a:gd name="T67" fmla="*/ 88 h 193"/>
                  <a:gd name="T68" fmla="*/ 384 w 401"/>
                  <a:gd name="T69" fmla="*/ 80 h 193"/>
                  <a:gd name="T70" fmla="*/ 368 w 401"/>
                  <a:gd name="T71" fmla="*/ 88 h 193"/>
                  <a:gd name="T72" fmla="*/ 352 w 401"/>
                  <a:gd name="T73" fmla="*/ 88 h 193"/>
                  <a:gd name="T74" fmla="*/ 352 w 401"/>
                  <a:gd name="T75" fmla="*/ 56 h 193"/>
                  <a:gd name="T76" fmla="*/ 360 w 401"/>
                  <a:gd name="T77" fmla="*/ 40 h 193"/>
                  <a:gd name="T78" fmla="*/ 336 w 401"/>
                  <a:gd name="T79" fmla="*/ 32 h 193"/>
                  <a:gd name="T80" fmla="*/ 320 w 401"/>
                  <a:gd name="T81" fmla="*/ 48 h 193"/>
                  <a:gd name="T82" fmla="*/ 288 w 401"/>
                  <a:gd name="T83" fmla="*/ 56 h 193"/>
                  <a:gd name="T84" fmla="*/ 264 w 401"/>
                  <a:gd name="T85" fmla="*/ 4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1" h="193">
                    <a:moveTo>
                      <a:pt x="264" y="48"/>
                    </a:moveTo>
                    <a:lnTo>
                      <a:pt x="264" y="48"/>
                    </a:lnTo>
                    <a:lnTo>
                      <a:pt x="216" y="24"/>
                    </a:lnTo>
                    <a:lnTo>
                      <a:pt x="200" y="32"/>
                    </a:lnTo>
                    <a:lnTo>
                      <a:pt x="192" y="32"/>
                    </a:lnTo>
                    <a:lnTo>
                      <a:pt x="176" y="8"/>
                    </a:lnTo>
                    <a:lnTo>
                      <a:pt x="144" y="0"/>
                    </a:lnTo>
                    <a:lnTo>
                      <a:pt x="128" y="8"/>
                    </a:lnTo>
                    <a:lnTo>
                      <a:pt x="128" y="24"/>
                    </a:lnTo>
                    <a:lnTo>
                      <a:pt x="128" y="40"/>
                    </a:lnTo>
                    <a:lnTo>
                      <a:pt x="96" y="40"/>
                    </a:lnTo>
                    <a:lnTo>
                      <a:pt x="80" y="32"/>
                    </a:lnTo>
                    <a:lnTo>
                      <a:pt x="48" y="24"/>
                    </a:lnTo>
                    <a:lnTo>
                      <a:pt x="8" y="48"/>
                    </a:lnTo>
                    <a:lnTo>
                      <a:pt x="0" y="56"/>
                    </a:lnTo>
                    <a:lnTo>
                      <a:pt x="16" y="80"/>
                    </a:lnTo>
                    <a:lnTo>
                      <a:pt x="32" y="80"/>
                    </a:lnTo>
                    <a:lnTo>
                      <a:pt x="40" y="96"/>
                    </a:lnTo>
                    <a:lnTo>
                      <a:pt x="40" y="128"/>
                    </a:lnTo>
                    <a:lnTo>
                      <a:pt x="88" y="144"/>
                    </a:lnTo>
                    <a:lnTo>
                      <a:pt x="112" y="168"/>
                    </a:lnTo>
                    <a:lnTo>
                      <a:pt x="160" y="168"/>
                    </a:lnTo>
                    <a:lnTo>
                      <a:pt x="184" y="184"/>
                    </a:lnTo>
                    <a:lnTo>
                      <a:pt x="216" y="192"/>
                    </a:lnTo>
                    <a:lnTo>
                      <a:pt x="248" y="176"/>
                    </a:lnTo>
                    <a:lnTo>
                      <a:pt x="280" y="176"/>
                    </a:lnTo>
                    <a:lnTo>
                      <a:pt x="304" y="152"/>
                    </a:lnTo>
                    <a:lnTo>
                      <a:pt x="296" y="144"/>
                    </a:lnTo>
                    <a:lnTo>
                      <a:pt x="312" y="128"/>
                    </a:lnTo>
                    <a:lnTo>
                      <a:pt x="328" y="136"/>
                    </a:lnTo>
                    <a:lnTo>
                      <a:pt x="352" y="120"/>
                    </a:lnTo>
                    <a:lnTo>
                      <a:pt x="368" y="104"/>
                    </a:lnTo>
                    <a:lnTo>
                      <a:pt x="400" y="104"/>
                    </a:lnTo>
                    <a:lnTo>
                      <a:pt x="392" y="88"/>
                    </a:lnTo>
                    <a:lnTo>
                      <a:pt x="384" y="80"/>
                    </a:lnTo>
                    <a:lnTo>
                      <a:pt x="368" y="88"/>
                    </a:lnTo>
                    <a:lnTo>
                      <a:pt x="352" y="88"/>
                    </a:lnTo>
                    <a:lnTo>
                      <a:pt x="352" y="56"/>
                    </a:lnTo>
                    <a:lnTo>
                      <a:pt x="360" y="40"/>
                    </a:lnTo>
                    <a:lnTo>
                      <a:pt x="336" y="32"/>
                    </a:lnTo>
                    <a:lnTo>
                      <a:pt x="320" y="48"/>
                    </a:lnTo>
                    <a:lnTo>
                      <a:pt x="288" y="56"/>
                    </a:lnTo>
                    <a:lnTo>
                      <a:pt x="264" y="4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58" name="Freeform 344">
                <a:extLst>
                  <a:ext uri="{FF2B5EF4-FFF2-40B4-BE49-F238E27FC236}">
                    <a16:creationId xmlns:a16="http://schemas.microsoft.com/office/drawing/2014/main" id="{C65CCC80-EA41-4288-9A95-C8ACE8729BA9}"/>
                  </a:ext>
                </a:extLst>
              </p:cNvPr>
              <p:cNvSpPr>
                <a:spLocks/>
              </p:cNvSpPr>
              <p:nvPr/>
            </p:nvSpPr>
            <p:spPr bwMode="gray">
              <a:xfrm>
                <a:off x="6605015" y="1746651"/>
                <a:ext cx="292006" cy="730611"/>
              </a:xfrm>
              <a:custGeom>
                <a:avLst/>
                <a:gdLst>
                  <a:gd name="T0" fmla="*/ 104 w 137"/>
                  <a:gd name="T1" fmla="*/ 40 h 305"/>
                  <a:gd name="T2" fmla="*/ 104 w 137"/>
                  <a:gd name="T3" fmla="*/ 40 h 305"/>
                  <a:gd name="T4" fmla="*/ 104 w 137"/>
                  <a:gd name="T5" fmla="*/ 64 h 305"/>
                  <a:gd name="T6" fmla="*/ 120 w 137"/>
                  <a:gd name="T7" fmla="*/ 80 h 305"/>
                  <a:gd name="T8" fmla="*/ 112 w 137"/>
                  <a:gd name="T9" fmla="*/ 104 h 305"/>
                  <a:gd name="T10" fmla="*/ 120 w 137"/>
                  <a:gd name="T11" fmla="*/ 144 h 305"/>
                  <a:gd name="T12" fmla="*/ 112 w 137"/>
                  <a:gd name="T13" fmla="*/ 168 h 305"/>
                  <a:gd name="T14" fmla="*/ 128 w 137"/>
                  <a:gd name="T15" fmla="*/ 192 h 305"/>
                  <a:gd name="T16" fmla="*/ 120 w 137"/>
                  <a:gd name="T17" fmla="*/ 208 h 305"/>
                  <a:gd name="T18" fmla="*/ 136 w 137"/>
                  <a:gd name="T19" fmla="*/ 224 h 305"/>
                  <a:gd name="T20" fmla="*/ 136 w 137"/>
                  <a:gd name="T21" fmla="*/ 232 h 305"/>
                  <a:gd name="T22" fmla="*/ 112 w 137"/>
                  <a:gd name="T23" fmla="*/ 272 h 305"/>
                  <a:gd name="T24" fmla="*/ 88 w 137"/>
                  <a:gd name="T25" fmla="*/ 288 h 305"/>
                  <a:gd name="T26" fmla="*/ 80 w 137"/>
                  <a:gd name="T27" fmla="*/ 288 h 305"/>
                  <a:gd name="T28" fmla="*/ 40 w 137"/>
                  <a:gd name="T29" fmla="*/ 304 h 305"/>
                  <a:gd name="T30" fmla="*/ 8 w 137"/>
                  <a:gd name="T31" fmla="*/ 288 h 305"/>
                  <a:gd name="T32" fmla="*/ 16 w 137"/>
                  <a:gd name="T33" fmla="*/ 264 h 305"/>
                  <a:gd name="T34" fmla="*/ 8 w 137"/>
                  <a:gd name="T35" fmla="*/ 240 h 305"/>
                  <a:gd name="T36" fmla="*/ 16 w 137"/>
                  <a:gd name="T37" fmla="*/ 224 h 305"/>
                  <a:gd name="T38" fmla="*/ 48 w 137"/>
                  <a:gd name="T39" fmla="*/ 176 h 305"/>
                  <a:gd name="T40" fmla="*/ 56 w 137"/>
                  <a:gd name="T41" fmla="*/ 168 h 305"/>
                  <a:gd name="T42" fmla="*/ 56 w 137"/>
                  <a:gd name="T43" fmla="*/ 152 h 305"/>
                  <a:gd name="T44" fmla="*/ 48 w 137"/>
                  <a:gd name="T45" fmla="*/ 144 h 305"/>
                  <a:gd name="T46" fmla="*/ 40 w 137"/>
                  <a:gd name="T47" fmla="*/ 144 h 305"/>
                  <a:gd name="T48" fmla="*/ 32 w 137"/>
                  <a:gd name="T49" fmla="*/ 72 h 305"/>
                  <a:gd name="T50" fmla="*/ 0 w 137"/>
                  <a:gd name="T51" fmla="*/ 40 h 305"/>
                  <a:gd name="T52" fmla="*/ 8 w 137"/>
                  <a:gd name="T53" fmla="*/ 32 h 305"/>
                  <a:gd name="T54" fmla="*/ 24 w 137"/>
                  <a:gd name="T55" fmla="*/ 48 h 305"/>
                  <a:gd name="T56" fmla="*/ 32 w 137"/>
                  <a:gd name="T57" fmla="*/ 48 h 305"/>
                  <a:gd name="T58" fmla="*/ 40 w 137"/>
                  <a:gd name="T59" fmla="*/ 48 h 305"/>
                  <a:gd name="T60" fmla="*/ 56 w 137"/>
                  <a:gd name="T61" fmla="*/ 48 h 305"/>
                  <a:gd name="T62" fmla="*/ 64 w 137"/>
                  <a:gd name="T63" fmla="*/ 40 h 305"/>
                  <a:gd name="T64" fmla="*/ 72 w 137"/>
                  <a:gd name="T65" fmla="*/ 8 h 305"/>
                  <a:gd name="T66" fmla="*/ 88 w 137"/>
                  <a:gd name="T67" fmla="*/ 0 h 305"/>
                  <a:gd name="T68" fmla="*/ 112 w 137"/>
                  <a:gd name="T69" fmla="*/ 16 h 305"/>
                  <a:gd name="T70" fmla="*/ 104 w 137"/>
                  <a:gd name="T71" fmla="*/ 4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 h="305">
                    <a:moveTo>
                      <a:pt x="104" y="40"/>
                    </a:moveTo>
                    <a:lnTo>
                      <a:pt x="104" y="40"/>
                    </a:lnTo>
                    <a:lnTo>
                      <a:pt x="104" y="64"/>
                    </a:lnTo>
                    <a:lnTo>
                      <a:pt x="120" y="80"/>
                    </a:lnTo>
                    <a:lnTo>
                      <a:pt x="112" y="104"/>
                    </a:lnTo>
                    <a:lnTo>
                      <a:pt x="120" y="144"/>
                    </a:lnTo>
                    <a:lnTo>
                      <a:pt x="112" y="168"/>
                    </a:lnTo>
                    <a:lnTo>
                      <a:pt x="128" y="192"/>
                    </a:lnTo>
                    <a:lnTo>
                      <a:pt x="120" y="208"/>
                    </a:lnTo>
                    <a:lnTo>
                      <a:pt x="136" y="224"/>
                    </a:lnTo>
                    <a:lnTo>
                      <a:pt x="136" y="232"/>
                    </a:lnTo>
                    <a:lnTo>
                      <a:pt x="112" y="272"/>
                    </a:lnTo>
                    <a:lnTo>
                      <a:pt x="88" y="288"/>
                    </a:lnTo>
                    <a:lnTo>
                      <a:pt x="80" y="288"/>
                    </a:lnTo>
                    <a:lnTo>
                      <a:pt x="40" y="304"/>
                    </a:lnTo>
                    <a:lnTo>
                      <a:pt x="8" y="288"/>
                    </a:lnTo>
                    <a:lnTo>
                      <a:pt x="16" y="264"/>
                    </a:lnTo>
                    <a:lnTo>
                      <a:pt x="8" y="240"/>
                    </a:lnTo>
                    <a:lnTo>
                      <a:pt x="16" y="224"/>
                    </a:lnTo>
                    <a:lnTo>
                      <a:pt x="48" y="176"/>
                    </a:lnTo>
                    <a:lnTo>
                      <a:pt x="56" y="168"/>
                    </a:lnTo>
                    <a:lnTo>
                      <a:pt x="56" y="152"/>
                    </a:lnTo>
                    <a:lnTo>
                      <a:pt x="48" y="144"/>
                    </a:lnTo>
                    <a:lnTo>
                      <a:pt x="40" y="144"/>
                    </a:lnTo>
                    <a:lnTo>
                      <a:pt x="32" y="72"/>
                    </a:lnTo>
                    <a:lnTo>
                      <a:pt x="0" y="40"/>
                    </a:lnTo>
                    <a:lnTo>
                      <a:pt x="8" y="32"/>
                    </a:lnTo>
                    <a:lnTo>
                      <a:pt x="24" y="48"/>
                    </a:lnTo>
                    <a:lnTo>
                      <a:pt x="32" y="48"/>
                    </a:lnTo>
                    <a:lnTo>
                      <a:pt x="40" y="48"/>
                    </a:lnTo>
                    <a:lnTo>
                      <a:pt x="56" y="48"/>
                    </a:lnTo>
                    <a:lnTo>
                      <a:pt x="64" y="40"/>
                    </a:lnTo>
                    <a:lnTo>
                      <a:pt x="72" y="8"/>
                    </a:lnTo>
                    <a:lnTo>
                      <a:pt x="88" y="0"/>
                    </a:lnTo>
                    <a:lnTo>
                      <a:pt x="112" y="16"/>
                    </a:lnTo>
                    <a:lnTo>
                      <a:pt x="104" y="4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59" name="Freeform 345">
                <a:extLst>
                  <a:ext uri="{FF2B5EF4-FFF2-40B4-BE49-F238E27FC236}">
                    <a16:creationId xmlns:a16="http://schemas.microsoft.com/office/drawing/2014/main" id="{056AB7CB-8116-4405-B0E4-881B98542612}"/>
                  </a:ext>
                </a:extLst>
              </p:cNvPr>
              <p:cNvSpPr>
                <a:spLocks/>
              </p:cNvSpPr>
              <p:nvPr/>
            </p:nvSpPr>
            <p:spPr bwMode="gray">
              <a:xfrm>
                <a:off x="1556251" y="1631700"/>
                <a:ext cx="1005606" cy="1170926"/>
              </a:xfrm>
              <a:custGeom>
                <a:avLst/>
                <a:gdLst>
                  <a:gd name="T0" fmla="*/ 472 w 473"/>
                  <a:gd name="T1" fmla="*/ 472 h 489"/>
                  <a:gd name="T2" fmla="*/ 448 w 473"/>
                  <a:gd name="T3" fmla="*/ 432 h 489"/>
                  <a:gd name="T4" fmla="*/ 416 w 473"/>
                  <a:gd name="T5" fmla="*/ 384 h 489"/>
                  <a:gd name="T6" fmla="*/ 392 w 473"/>
                  <a:gd name="T7" fmla="*/ 368 h 489"/>
                  <a:gd name="T8" fmla="*/ 360 w 473"/>
                  <a:gd name="T9" fmla="*/ 352 h 489"/>
                  <a:gd name="T10" fmla="*/ 336 w 473"/>
                  <a:gd name="T11" fmla="*/ 352 h 489"/>
                  <a:gd name="T12" fmla="*/ 336 w 473"/>
                  <a:gd name="T13" fmla="*/ 64 h 489"/>
                  <a:gd name="T14" fmla="*/ 288 w 473"/>
                  <a:gd name="T15" fmla="*/ 56 h 489"/>
                  <a:gd name="T16" fmla="*/ 256 w 473"/>
                  <a:gd name="T17" fmla="*/ 48 h 489"/>
                  <a:gd name="T18" fmla="*/ 200 w 473"/>
                  <a:gd name="T19" fmla="*/ 32 h 489"/>
                  <a:gd name="T20" fmla="*/ 168 w 473"/>
                  <a:gd name="T21" fmla="*/ 16 h 489"/>
                  <a:gd name="T22" fmla="*/ 144 w 473"/>
                  <a:gd name="T23" fmla="*/ 0 h 489"/>
                  <a:gd name="T24" fmla="*/ 112 w 473"/>
                  <a:gd name="T25" fmla="*/ 24 h 489"/>
                  <a:gd name="T26" fmla="*/ 80 w 473"/>
                  <a:gd name="T27" fmla="*/ 40 h 489"/>
                  <a:gd name="T28" fmla="*/ 56 w 473"/>
                  <a:gd name="T29" fmla="*/ 88 h 489"/>
                  <a:gd name="T30" fmla="*/ 16 w 473"/>
                  <a:gd name="T31" fmla="*/ 112 h 489"/>
                  <a:gd name="T32" fmla="*/ 56 w 473"/>
                  <a:gd name="T33" fmla="*/ 152 h 489"/>
                  <a:gd name="T34" fmla="*/ 72 w 473"/>
                  <a:gd name="T35" fmla="*/ 184 h 489"/>
                  <a:gd name="T36" fmla="*/ 48 w 473"/>
                  <a:gd name="T37" fmla="*/ 168 h 489"/>
                  <a:gd name="T38" fmla="*/ 8 w 473"/>
                  <a:gd name="T39" fmla="*/ 184 h 489"/>
                  <a:gd name="T40" fmla="*/ 16 w 473"/>
                  <a:gd name="T41" fmla="*/ 208 h 489"/>
                  <a:gd name="T42" fmla="*/ 16 w 473"/>
                  <a:gd name="T43" fmla="*/ 224 h 489"/>
                  <a:gd name="T44" fmla="*/ 48 w 473"/>
                  <a:gd name="T45" fmla="*/ 232 h 489"/>
                  <a:gd name="T46" fmla="*/ 80 w 473"/>
                  <a:gd name="T47" fmla="*/ 224 h 489"/>
                  <a:gd name="T48" fmla="*/ 88 w 473"/>
                  <a:gd name="T49" fmla="*/ 248 h 489"/>
                  <a:gd name="T50" fmla="*/ 64 w 473"/>
                  <a:gd name="T51" fmla="*/ 264 h 489"/>
                  <a:gd name="T52" fmla="*/ 48 w 473"/>
                  <a:gd name="T53" fmla="*/ 272 h 489"/>
                  <a:gd name="T54" fmla="*/ 24 w 473"/>
                  <a:gd name="T55" fmla="*/ 312 h 489"/>
                  <a:gd name="T56" fmla="*/ 56 w 473"/>
                  <a:gd name="T57" fmla="*/ 360 h 489"/>
                  <a:gd name="T58" fmla="*/ 72 w 473"/>
                  <a:gd name="T59" fmla="*/ 368 h 489"/>
                  <a:gd name="T60" fmla="*/ 80 w 473"/>
                  <a:gd name="T61" fmla="*/ 384 h 489"/>
                  <a:gd name="T62" fmla="*/ 112 w 473"/>
                  <a:gd name="T63" fmla="*/ 392 h 489"/>
                  <a:gd name="T64" fmla="*/ 128 w 473"/>
                  <a:gd name="T65" fmla="*/ 384 h 489"/>
                  <a:gd name="T66" fmla="*/ 128 w 473"/>
                  <a:gd name="T67" fmla="*/ 416 h 489"/>
                  <a:gd name="T68" fmla="*/ 64 w 473"/>
                  <a:gd name="T69" fmla="*/ 456 h 489"/>
                  <a:gd name="T70" fmla="*/ 32 w 473"/>
                  <a:gd name="T71" fmla="*/ 480 h 489"/>
                  <a:gd name="T72" fmla="*/ 80 w 473"/>
                  <a:gd name="T73" fmla="*/ 464 h 489"/>
                  <a:gd name="T74" fmla="*/ 120 w 473"/>
                  <a:gd name="T75" fmla="*/ 440 h 489"/>
                  <a:gd name="T76" fmla="*/ 176 w 473"/>
                  <a:gd name="T77" fmla="*/ 392 h 489"/>
                  <a:gd name="T78" fmla="*/ 168 w 473"/>
                  <a:gd name="T79" fmla="*/ 376 h 489"/>
                  <a:gd name="T80" fmla="*/ 192 w 473"/>
                  <a:gd name="T81" fmla="*/ 352 h 489"/>
                  <a:gd name="T82" fmla="*/ 216 w 473"/>
                  <a:gd name="T83" fmla="*/ 320 h 489"/>
                  <a:gd name="T84" fmla="*/ 216 w 473"/>
                  <a:gd name="T85" fmla="*/ 328 h 489"/>
                  <a:gd name="T86" fmla="*/ 200 w 473"/>
                  <a:gd name="T87" fmla="*/ 360 h 489"/>
                  <a:gd name="T88" fmla="*/ 200 w 473"/>
                  <a:gd name="T89" fmla="*/ 376 h 489"/>
                  <a:gd name="T90" fmla="*/ 232 w 473"/>
                  <a:gd name="T91" fmla="*/ 360 h 489"/>
                  <a:gd name="T92" fmla="*/ 248 w 473"/>
                  <a:gd name="T93" fmla="*/ 344 h 489"/>
                  <a:gd name="T94" fmla="*/ 264 w 473"/>
                  <a:gd name="T95" fmla="*/ 336 h 489"/>
                  <a:gd name="T96" fmla="*/ 320 w 473"/>
                  <a:gd name="T97" fmla="*/ 352 h 489"/>
                  <a:gd name="T98" fmla="*/ 352 w 473"/>
                  <a:gd name="T99" fmla="*/ 360 h 489"/>
                  <a:gd name="T100" fmla="*/ 392 w 473"/>
                  <a:gd name="T101" fmla="*/ 400 h 489"/>
                  <a:gd name="T102" fmla="*/ 408 w 473"/>
                  <a:gd name="T103" fmla="*/ 408 h 489"/>
                  <a:gd name="T104" fmla="*/ 408 w 473"/>
                  <a:gd name="T105" fmla="*/ 400 h 489"/>
                  <a:gd name="T106" fmla="*/ 416 w 473"/>
                  <a:gd name="T107" fmla="*/ 424 h 489"/>
                  <a:gd name="T108" fmla="*/ 440 w 473"/>
                  <a:gd name="T109" fmla="*/ 432 h 489"/>
                  <a:gd name="T110" fmla="*/ 424 w 473"/>
                  <a:gd name="T111" fmla="*/ 432 h 489"/>
                  <a:gd name="T112" fmla="*/ 432 w 473"/>
                  <a:gd name="T113" fmla="*/ 440 h 489"/>
                  <a:gd name="T114" fmla="*/ 448 w 473"/>
                  <a:gd name="T115" fmla="*/ 480 h 489"/>
                  <a:gd name="T116" fmla="*/ 440 w 473"/>
                  <a:gd name="T117" fmla="*/ 448 h 489"/>
                  <a:gd name="T118" fmla="*/ 448 w 473"/>
                  <a:gd name="T119" fmla="*/ 456 h 489"/>
                  <a:gd name="T120" fmla="*/ 464 w 473"/>
                  <a:gd name="T121" fmla="*/ 48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3" h="489">
                    <a:moveTo>
                      <a:pt x="472" y="472"/>
                    </a:moveTo>
                    <a:lnTo>
                      <a:pt x="472" y="472"/>
                    </a:lnTo>
                    <a:lnTo>
                      <a:pt x="472" y="448"/>
                    </a:lnTo>
                    <a:lnTo>
                      <a:pt x="448" y="432"/>
                    </a:lnTo>
                    <a:lnTo>
                      <a:pt x="424" y="384"/>
                    </a:lnTo>
                    <a:lnTo>
                      <a:pt x="416" y="384"/>
                    </a:lnTo>
                    <a:lnTo>
                      <a:pt x="408" y="360"/>
                    </a:lnTo>
                    <a:lnTo>
                      <a:pt x="392" y="368"/>
                    </a:lnTo>
                    <a:lnTo>
                      <a:pt x="384" y="376"/>
                    </a:lnTo>
                    <a:lnTo>
                      <a:pt x="360" y="352"/>
                    </a:lnTo>
                    <a:lnTo>
                      <a:pt x="360" y="344"/>
                    </a:lnTo>
                    <a:lnTo>
                      <a:pt x="336" y="352"/>
                    </a:lnTo>
                    <a:lnTo>
                      <a:pt x="336" y="344"/>
                    </a:lnTo>
                    <a:lnTo>
                      <a:pt x="336" y="64"/>
                    </a:lnTo>
                    <a:lnTo>
                      <a:pt x="312" y="48"/>
                    </a:lnTo>
                    <a:lnTo>
                      <a:pt x="288" y="56"/>
                    </a:lnTo>
                    <a:lnTo>
                      <a:pt x="272" y="48"/>
                    </a:lnTo>
                    <a:lnTo>
                      <a:pt x="256" y="48"/>
                    </a:lnTo>
                    <a:lnTo>
                      <a:pt x="232" y="32"/>
                    </a:lnTo>
                    <a:lnTo>
                      <a:pt x="200" y="32"/>
                    </a:lnTo>
                    <a:lnTo>
                      <a:pt x="192" y="16"/>
                    </a:lnTo>
                    <a:lnTo>
                      <a:pt x="168" y="16"/>
                    </a:lnTo>
                    <a:lnTo>
                      <a:pt x="160" y="8"/>
                    </a:lnTo>
                    <a:lnTo>
                      <a:pt x="144" y="0"/>
                    </a:lnTo>
                    <a:lnTo>
                      <a:pt x="128" y="16"/>
                    </a:lnTo>
                    <a:lnTo>
                      <a:pt x="112" y="24"/>
                    </a:lnTo>
                    <a:lnTo>
                      <a:pt x="88" y="40"/>
                    </a:lnTo>
                    <a:lnTo>
                      <a:pt x="80" y="40"/>
                    </a:lnTo>
                    <a:lnTo>
                      <a:pt x="64" y="56"/>
                    </a:lnTo>
                    <a:lnTo>
                      <a:pt x="56" y="88"/>
                    </a:lnTo>
                    <a:lnTo>
                      <a:pt x="24" y="96"/>
                    </a:lnTo>
                    <a:lnTo>
                      <a:pt x="16" y="112"/>
                    </a:lnTo>
                    <a:lnTo>
                      <a:pt x="48" y="136"/>
                    </a:lnTo>
                    <a:lnTo>
                      <a:pt x="56" y="152"/>
                    </a:lnTo>
                    <a:lnTo>
                      <a:pt x="72" y="176"/>
                    </a:lnTo>
                    <a:lnTo>
                      <a:pt x="72" y="184"/>
                    </a:lnTo>
                    <a:lnTo>
                      <a:pt x="48" y="184"/>
                    </a:lnTo>
                    <a:lnTo>
                      <a:pt x="48" y="168"/>
                    </a:lnTo>
                    <a:lnTo>
                      <a:pt x="40" y="168"/>
                    </a:lnTo>
                    <a:lnTo>
                      <a:pt x="8" y="184"/>
                    </a:lnTo>
                    <a:lnTo>
                      <a:pt x="0" y="200"/>
                    </a:lnTo>
                    <a:lnTo>
                      <a:pt x="16" y="208"/>
                    </a:lnTo>
                    <a:lnTo>
                      <a:pt x="16" y="216"/>
                    </a:lnTo>
                    <a:lnTo>
                      <a:pt x="16" y="224"/>
                    </a:lnTo>
                    <a:lnTo>
                      <a:pt x="32" y="232"/>
                    </a:lnTo>
                    <a:lnTo>
                      <a:pt x="48" y="232"/>
                    </a:lnTo>
                    <a:lnTo>
                      <a:pt x="64" y="232"/>
                    </a:lnTo>
                    <a:lnTo>
                      <a:pt x="80" y="224"/>
                    </a:lnTo>
                    <a:lnTo>
                      <a:pt x="80" y="232"/>
                    </a:lnTo>
                    <a:lnTo>
                      <a:pt x="88" y="248"/>
                    </a:lnTo>
                    <a:lnTo>
                      <a:pt x="80" y="264"/>
                    </a:lnTo>
                    <a:lnTo>
                      <a:pt x="64" y="264"/>
                    </a:lnTo>
                    <a:lnTo>
                      <a:pt x="56" y="272"/>
                    </a:lnTo>
                    <a:lnTo>
                      <a:pt x="48" y="272"/>
                    </a:lnTo>
                    <a:lnTo>
                      <a:pt x="40" y="272"/>
                    </a:lnTo>
                    <a:lnTo>
                      <a:pt x="24" y="312"/>
                    </a:lnTo>
                    <a:lnTo>
                      <a:pt x="48" y="360"/>
                    </a:lnTo>
                    <a:lnTo>
                      <a:pt x="56" y="360"/>
                    </a:lnTo>
                    <a:lnTo>
                      <a:pt x="72" y="352"/>
                    </a:lnTo>
                    <a:lnTo>
                      <a:pt x="72" y="368"/>
                    </a:lnTo>
                    <a:lnTo>
                      <a:pt x="72" y="376"/>
                    </a:lnTo>
                    <a:lnTo>
                      <a:pt x="80" y="384"/>
                    </a:lnTo>
                    <a:lnTo>
                      <a:pt x="104" y="384"/>
                    </a:lnTo>
                    <a:lnTo>
                      <a:pt x="112" y="392"/>
                    </a:lnTo>
                    <a:lnTo>
                      <a:pt x="112" y="384"/>
                    </a:lnTo>
                    <a:lnTo>
                      <a:pt x="128" y="384"/>
                    </a:lnTo>
                    <a:lnTo>
                      <a:pt x="128" y="400"/>
                    </a:lnTo>
                    <a:lnTo>
                      <a:pt x="128" y="416"/>
                    </a:lnTo>
                    <a:lnTo>
                      <a:pt x="88" y="448"/>
                    </a:lnTo>
                    <a:lnTo>
                      <a:pt x="64" y="456"/>
                    </a:lnTo>
                    <a:lnTo>
                      <a:pt x="56" y="464"/>
                    </a:lnTo>
                    <a:lnTo>
                      <a:pt x="32" y="480"/>
                    </a:lnTo>
                    <a:lnTo>
                      <a:pt x="40" y="488"/>
                    </a:lnTo>
                    <a:lnTo>
                      <a:pt x="80" y="464"/>
                    </a:lnTo>
                    <a:lnTo>
                      <a:pt x="112" y="448"/>
                    </a:lnTo>
                    <a:lnTo>
                      <a:pt x="120" y="440"/>
                    </a:lnTo>
                    <a:lnTo>
                      <a:pt x="136" y="424"/>
                    </a:lnTo>
                    <a:lnTo>
                      <a:pt x="176" y="392"/>
                    </a:lnTo>
                    <a:lnTo>
                      <a:pt x="184" y="384"/>
                    </a:lnTo>
                    <a:lnTo>
                      <a:pt x="168" y="376"/>
                    </a:lnTo>
                    <a:lnTo>
                      <a:pt x="176" y="368"/>
                    </a:lnTo>
                    <a:lnTo>
                      <a:pt x="192" y="352"/>
                    </a:lnTo>
                    <a:lnTo>
                      <a:pt x="192" y="336"/>
                    </a:lnTo>
                    <a:lnTo>
                      <a:pt x="216" y="320"/>
                    </a:lnTo>
                    <a:lnTo>
                      <a:pt x="224" y="320"/>
                    </a:lnTo>
                    <a:lnTo>
                      <a:pt x="216" y="328"/>
                    </a:lnTo>
                    <a:lnTo>
                      <a:pt x="208" y="336"/>
                    </a:lnTo>
                    <a:lnTo>
                      <a:pt x="200" y="360"/>
                    </a:lnTo>
                    <a:lnTo>
                      <a:pt x="208" y="368"/>
                    </a:lnTo>
                    <a:lnTo>
                      <a:pt x="200" y="376"/>
                    </a:lnTo>
                    <a:lnTo>
                      <a:pt x="208" y="376"/>
                    </a:lnTo>
                    <a:lnTo>
                      <a:pt x="232" y="360"/>
                    </a:lnTo>
                    <a:lnTo>
                      <a:pt x="240" y="360"/>
                    </a:lnTo>
                    <a:lnTo>
                      <a:pt x="248" y="344"/>
                    </a:lnTo>
                    <a:lnTo>
                      <a:pt x="240" y="328"/>
                    </a:lnTo>
                    <a:lnTo>
                      <a:pt x="264" y="336"/>
                    </a:lnTo>
                    <a:lnTo>
                      <a:pt x="296" y="352"/>
                    </a:lnTo>
                    <a:lnTo>
                      <a:pt x="320" y="352"/>
                    </a:lnTo>
                    <a:lnTo>
                      <a:pt x="344" y="360"/>
                    </a:lnTo>
                    <a:lnTo>
                      <a:pt x="352" y="360"/>
                    </a:lnTo>
                    <a:lnTo>
                      <a:pt x="352" y="368"/>
                    </a:lnTo>
                    <a:lnTo>
                      <a:pt x="392" y="400"/>
                    </a:lnTo>
                    <a:lnTo>
                      <a:pt x="416" y="448"/>
                    </a:lnTo>
                    <a:lnTo>
                      <a:pt x="408" y="408"/>
                    </a:lnTo>
                    <a:lnTo>
                      <a:pt x="400" y="400"/>
                    </a:lnTo>
                    <a:lnTo>
                      <a:pt x="408" y="400"/>
                    </a:lnTo>
                    <a:lnTo>
                      <a:pt x="408" y="384"/>
                    </a:lnTo>
                    <a:lnTo>
                      <a:pt x="416" y="424"/>
                    </a:lnTo>
                    <a:lnTo>
                      <a:pt x="424" y="416"/>
                    </a:lnTo>
                    <a:lnTo>
                      <a:pt x="440" y="432"/>
                    </a:lnTo>
                    <a:lnTo>
                      <a:pt x="424" y="424"/>
                    </a:lnTo>
                    <a:lnTo>
                      <a:pt x="424" y="432"/>
                    </a:lnTo>
                    <a:lnTo>
                      <a:pt x="424" y="448"/>
                    </a:lnTo>
                    <a:lnTo>
                      <a:pt x="432" y="440"/>
                    </a:lnTo>
                    <a:lnTo>
                      <a:pt x="432" y="456"/>
                    </a:lnTo>
                    <a:lnTo>
                      <a:pt x="448" y="480"/>
                    </a:lnTo>
                    <a:lnTo>
                      <a:pt x="448" y="464"/>
                    </a:lnTo>
                    <a:lnTo>
                      <a:pt x="440" y="448"/>
                    </a:lnTo>
                    <a:lnTo>
                      <a:pt x="448" y="448"/>
                    </a:lnTo>
                    <a:lnTo>
                      <a:pt x="448" y="456"/>
                    </a:lnTo>
                    <a:lnTo>
                      <a:pt x="456" y="472"/>
                    </a:lnTo>
                    <a:lnTo>
                      <a:pt x="464" y="480"/>
                    </a:lnTo>
                    <a:lnTo>
                      <a:pt x="472" y="472"/>
                    </a:lnTo>
                  </a:path>
                </a:pathLst>
              </a:custGeom>
              <a:solidFill>
                <a:srgbClr val="002663"/>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60" name="Freeform 346">
                <a:extLst>
                  <a:ext uri="{FF2B5EF4-FFF2-40B4-BE49-F238E27FC236}">
                    <a16:creationId xmlns:a16="http://schemas.microsoft.com/office/drawing/2014/main" id="{44DC2BA1-4A2B-4031-9F98-B8C8EE641ADC}"/>
                  </a:ext>
                </a:extLst>
              </p:cNvPr>
              <p:cNvSpPr>
                <a:spLocks/>
              </p:cNvSpPr>
              <p:nvPr/>
            </p:nvSpPr>
            <p:spPr bwMode="gray">
              <a:xfrm>
                <a:off x="2269850" y="1343353"/>
                <a:ext cx="2298034" cy="2035969"/>
              </a:xfrm>
              <a:custGeom>
                <a:avLst/>
                <a:gdLst>
                  <a:gd name="T0" fmla="*/ 752 w 1081"/>
                  <a:gd name="T1" fmla="*/ 832 h 849"/>
                  <a:gd name="T2" fmla="*/ 752 w 1081"/>
                  <a:gd name="T3" fmla="*/ 816 h 849"/>
                  <a:gd name="T4" fmla="*/ 720 w 1081"/>
                  <a:gd name="T5" fmla="*/ 768 h 849"/>
                  <a:gd name="T6" fmla="*/ 672 w 1081"/>
                  <a:gd name="T7" fmla="*/ 712 h 849"/>
                  <a:gd name="T8" fmla="*/ 584 w 1081"/>
                  <a:gd name="T9" fmla="*/ 704 h 849"/>
                  <a:gd name="T10" fmla="*/ 216 w 1081"/>
                  <a:gd name="T11" fmla="*/ 704 h 849"/>
                  <a:gd name="T12" fmla="*/ 128 w 1081"/>
                  <a:gd name="T13" fmla="*/ 616 h 849"/>
                  <a:gd name="T14" fmla="*/ 88 w 1081"/>
                  <a:gd name="T15" fmla="*/ 504 h 849"/>
                  <a:gd name="T16" fmla="*/ 24 w 1081"/>
                  <a:gd name="T17" fmla="*/ 472 h 849"/>
                  <a:gd name="T18" fmla="*/ 16 w 1081"/>
                  <a:gd name="T19" fmla="*/ 184 h 849"/>
                  <a:gd name="T20" fmla="*/ 96 w 1081"/>
                  <a:gd name="T21" fmla="*/ 192 h 849"/>
                  <a:gd name="T22" fmla="*/ 184 w 1081"/>
                  <a:gd name="T23" fmla="*/ 168 h 849"/>
                  <a:gd name="T24" fmla="*/ 224 w 1081"/>
                  <a:gd name="T25" fmla="*/ 192 h 849"/>
                  <a:gd name="T26" fmla="*/ 296 w 1081"/>
                  <a:gd name="T27" fmla="*/ 208 h 849"/>
                  <a:gd name="T28" fmla="*/ 328 w 1081"/>
                  <a:gd name="T29" fmla="*/ 248 h 849"/>
                  <a:gd name="T30" fmla="*/ 408 w 1081"/>
                  <a:gd name="T31" fmla="*/ 232 h 849"/>
                  <a:gd name="T32" fmla="*/ 520 w 1081"/>
                  <a:gd name="T33" fmla="*/ 256 h 849"/>
                  <a:gd name="T34" fmla="*/ 536 w 1081"/>
                  <a:gd name="T35" fmla="*/ 200 h 849"/>
                  <a:gd name="T36" fmla="*/ 560 w 1081"/>
                  <a:gd name="T37" fmla="*/ 248 h 849"/>
                  <a:gd name="T38" fmla="*/ 592 w 1081"/>
                  <a:gd name="T39" fmla="*/ 192 h 849"/>
                  <a:gd name="T40" fmla="*/ 584 w 1081"/>
                  <a:gd name="T41" fmla="*/ 64 h 849"/>
                  <a:gd name="T42" fmla="*/ 640 w 1081"/>
                  <a:gd name="T43" fmla="*/ 16 h 849"/>
                  <a:gd name="T44" fmla="*/ 592 w 1081"/>
                  <a:gd name="T45" fmla="*/ 96 h 849"/>
                  <a:gd name="T46" fmla="*/ 656 w 1081"/>
                  <a:gd name="T47" fmla="*/ 200 h 849"/>
                  <a:gd name="T48" fmla="*/ 688 w 1081"/>
                  <a:gd name="T49" fmla="*/ 248 h 849"/>
                  <a:gd name="T50" fmla="*/ 736 w 1081"/>
                  <a:gd name="T51" fmla="*/ 200 h 849"/>
                  <a:gd name="T52" fmla="*/ 752 w 1081"/>
                  <a:gd name="T53" fmla="*/ 256 h 849"/>
                  <a:gd name="T54" fmla="*/ 688 w 1081"/>
                  <a:gd name="T55" fmla="*/ 288 h 849"/>
                  <a:gd name="T56" fmla="*/ 648 w 1081"/>
                  <a:gd name="T57" fmla="*/ 368 h 849"/>
                  <a:gd name="T58" fmla="*/ 608 w 1081"/>
                  <a:gd name="T59" fmla="*/ 424 h 849"/>
                  <a:gd name="T60" fmla="*/ 608 w 1081"/>
                  <a:gd name="T61" fmla="*/ 504 h 849"/>
                  <a:gd name="T62" fmla="*/ 704 w 1081"/>
                  <a:gd name="T63" fmla="*/ 584 h 849"/>
                  <a:gd name="T64" fmla="*/ 792 w 1081"/>
                  <a:gd name="T65" fmla="*/ 656 h 849"/>
                  <a:gd name="T66" fmla="*/ 784 w 1081"/>
                  <a:gd name="T67" fmla="*/ 504 h 849"/>
                  <a:gd name="T68" fmla="*/ 792 w 1081"/>
                  <a:gd name="T69" fmla="*/ 456 h 849"/>
                  <a:gd name="T70" fmla="*/ 824 w 1081"/>
                  <a:gd name="T71" fmla="*/ 416 h 849"/>
                  <a:gd name="T72" fmla="*/ 904 w 1081"/>
                  <a:gd name="T73" fmla="*/ 448 h 849"/>
                  <a:gd name="T74" fmla="*/ 960 w 1081"/>
                  <a:gd name="T75" fmla="*/ 488 h 849"/>
                  <a:gd name="T76" fmla="*/ 1000 w 1081"/>
                  <a:gd name="T77" fmla="*/ 568 h 849"/>
                  <a:gd name="T78" fmla="*/ 1056 w 1081"/>
                  <a:gd name="T79" fmla="*/ 600 h 849"/>
                  <a:gd name="T80" fmla="*/ 1072 w 1081"/>
                  <a:gd name="T81" fmla="*/ 632 h 849"/>
                  <a:gd name="T82" fmla="*/ 1024 w 1081"/>
                  <a:gd name="T83" fmla="*/ 696 h 849"/>
                  <a:gd name="T84" fmla="*/ 920 w 1081"/>
                  <a:gd name="T85" fmla="*/ 712 h 849"/>
                  <a:gd name="T86" fmla="*/ 936 w 1081"/>
                  <a:gd name="T87" fmla="*/ 712 h 849"/>
                  <a:gd name="T88" fmla="*/ 944 w 1081"/>
                  <a:gd name="T89" fmla="*/ 736 h 849"/>
                  <a:gd name="T90" fmla="*/ 984 w 1081"/>
                  <a:gd name="T91" fmla="*/ 776 h 849"/>
                  <a:gd name="T92" fmla="*/ 1024 w 1081"/>
                  <a:gd name="T93" fmla="*/ 768 h 849"/>
                  <a:gd name="T94" fmla="*/ 944 w 1081"/>
                  <a:gd name="T95" fmla="*/ 800 h 849"/>
                  <a:gd name="T96" fmla="*/ 936 w 1081"/>
                  <a:gd name="T97" fmla="*/ 784 h 849"/>
                  <a:gd name="T98" fmla="*/ 904 w 1081"/>
                  <a:gd name="T99" fmla="*/ 744 h 849"/>
                  <a:gd name="T100" fmla="*/ 808 w 1081"/>
                  <a:gd name="T101" fmla="*/ 80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1" h="849">
                    <a:moveTo>
                      <a:pt x="776" y="816"/>
                    </a:moveTo>
                    <a:lnTo>
                      <a:pt x="776" y="816"/>
                    </a:lnTo>
                    <a:lnTo>
                      <a:pt x="784" y="816"/>
                    </a:lnTo>
                    <a:lnTo>
                      <a:pt x="784" y="824"/>
                    </a:lnTo>
                    <a:lnTo>
                      <a:pt x="752" y="832"/>
                    </a:lnTo>
                    <a:lnTo>
                      <a:pt x="744" y="840"/>
                    </a:lnTo>
                    <a:lnTo>
                      <a:pt x="728" y="848"/>
                    </a:lnTo>
                    <a:lnTo>
                      <a:pt x="744" y="824"/>
                    </a:lnTo>
                    <a:lnTo>
                      <a:pt x="736" y="824"/>
                    </a:lnTo>
                    <a:lnTo>
                      <a:pt x="752" y="816"/>
                    </a:lnTo>
                    <a:lnTo>
                      <a:pt x="752" y="784"/>
                    </a:lnTo>
                    <a:lnTo>
                      <a:pt x="768" y="800"/>
                    </a:lnTo>
                    <a:lnTo>
                      <a:pt x="776" y="792"/>
                    </a:lnTo>
                    <a:lnTo>
                      <a:pt x="760" y="776"/>
                    </a:lnTo>
                    <a:lnTo>
                      <a:pt x="720" y="768"/>
                    </a:lnTo>
                    <a:lnTo>
                      <a:pt x="712" y="760"/>
                    </a:lnTo>
                    <a:lnTo>
                      <a:pt x="704" y="736"/>
                    </a:lnTo>
                    <a:lnTo>
                      <a:pt x="696" y="736"/>
                    </a:lnTo>
                    <a:lnTo>
                      <a:pt x="688" y="720"/>
                    </a:lnTo>
                    <a:lnTo>
                      <a:pt x="672" y="712"/>
                    </a:lnTo>
                    <a:lnTo>
                      <a:pt x="648" y="736"/>
                    </a:lnTo>
                    <a:lnTo>
                      <a:pt x="624" y="736"/>
                    </a:lnTo>
                    <a:lnTo>
                      <a:pt x="608" y="720"/>
                    </a:lnTo>
                    <a:lnTo>
                      <a:pt x="592" y="720"/>
                    </a:lnTo>
                    <a:lnTo>
                      <a:pt x="584" y="704"/>
                    </a:lnTo>
                    <a:lnTo>
                      <a:pt x="576" y="712"/>
                    </a:lnTo>
                    <a:lnTo>
                      <a:pt x="232" y="712"/>
                    </a:lnTo>
                    <a:lnTo>
                      <a:pt x="224" y="712"/>
                    </a:lnTo>
                    <a:lnTo>
                      <a:pt x="224" y="704"/>
                    </a:lnTo>
                    <a:lnTo>
                      <a:pt x="216" y="704"/>
                    </a:lnTo>
                    <a:lnTo>
                      <a:pt x="192" y="688"/>
                    </a:lnTo>
                    <a:lnTo>
                      <a:pt x="168" y="672"/>
                    </a:lnTo>
                    <a:lnTo>
                      <a:pt x="160" y="648"/>
                    </a:lnTo>
                    <a:lnTo>
                      <a:pt x="152" y="640"/>
                    </a:lnTo>
                    <a:lnTo>
                      <a:pt x="128" y="616"/>
                    </a:lnTo>
                    <a:lnTo>
                      <a:pt x="136" y="608"/>
                    </a:lnTo>
                    <a:lnTo>
                      <a:pt x="136" y="592"/>
                    </a:lnTo>
                    <a:lnTo>
                      <a:pt x="136" y="568"/>
                    </a:lnTo>
                    <a:lnTo>
                      <a:pt x="112" y="552"/>
                    </a:lnTo>
                    <a:lnTo>
                      <a:pt x="88" y="504"/>
                    </a:lnTo>
                    <a:lnTo>
                      <a:pt x="80" y="504"/>
                    </a:lnTo>
                    <a:lnTo>
                      <a:pt x="72" y="480"/>
                    </a:lnTo>
                    <a:lnTo>
                      <a:pt x="56" y="488"/>
                    </a:lnTo>
                    <a:lnTo>
                      <a:pt x="48" y="496"/>
                    </a:lnTo>
                    <a:lnTo>
                      <a:pt x="24" y="472"/>
                    </a:lnTo>
                    <a:lnTo>
                      <a:pt x="24" y="464"/>
                    </a:lnTo>
                    <a:lnTo>
                      <a:pt x="0" y="472"/>
                    </a:lnTo>
                    <a:lnTo>
                      <a:pt x="0" y="464"/>
                    </a:lnTo>
                    <a:lnTo>
                      <a:pt x="0" y="184"/>
                    </a:lnTo>
                    <a:lnTo>
                      <a:pt x="16" y="184"/>
                    </a:lnTo>
                    <a:lnTo>
                      <a:pt x="64" y="216"/>
                    </a:lnTo>
                    <a:lnTo>
                      <a:pt x="64" y="200"/>
                    </a:lnTo>
                    <a:lnTo>
                      <a:pt x="72" y="192"/>
                    </a:lnTo>
                    <a:lnTo>
                      <a:pt x="88" y="184"/>
                    </a:lnTo>
                    <a:lnTo>
                      <a:pt x="96" y="192"/>
                    </a:lnTo>
                    <a:lnTo>
                      <a:pt x="144" y="160"/>
                    </a:lnTo>
                    <a:lnTo>
                      <a:pt x="144" y="176"/>
                    </a:lnTo>
                    <a:lnTo>
                      <a:pt x="160" y="176"/>
                    </a:lnTo>
                    <a:lnTo>
                      <a:pt x="168" y="152"/>
                    </a:lnTo>
                    <a:lnTo>
                      <a:pt x="184" y="168"/>
                    </a:lnTo>
                    <a:lnTo>
                      <a:pt x="184" y="184"/>
                    </a:lnTo>
                    <a:lnTo>
                      <a:pt x="200" y="192"/>
                    </a:lnTo>
                    <a:lnTo>
                      <a:pt x="208" y="176"/>
                    </a:lnTo>
                    <a:lnTo>
                      <a:pt x="208" y="192"/>
                    </a:lnTo>
                    <a:lnTo>
                      <a:pt x="224" y="192"/>
                    </a:lnTo>
                    <a:lnTo>
                      <a:pt x="224" y="176"/>
                    </a:lnTo>
                    <a:lnTo>
                      <a:pt x="248" y="176"/>
                    </a:lnTo>
                    <a:lnTo>
                      <a:pt x="264" y="192"/>
                    </a:lnTo>
                    <a:lnTo>
                      <a:pt x="280" y="200"/>
                    </a:lnTo>
                    <a:lnTo>
                      <a:pt x="296" y="208"/>
                    </a:lnTo>
                    <a:lnTo>
                      <a:pt x="312" y="208"/>
                    </a:lnTo>
                    <a:lnTo>
                      <a:pt x="336" y="216"/>
                    </a:lnTo>
                    <a:lnTo>
                      <a:pt x="336" y="232"/>
                    </a:lnTo>
                    <a:lnTo>
                      <a:pt x="328" y="240"/>
                    </a:lnTo>
                    <a:lnTo>
                      <a:pt x="328" y="248"/>
                    </a:lnTo>
                    <a:lnTo>
                      <a:pt x="352" y="256"/>
                    </a:lnTo>
                    <a:lnTo>
                      <a:pt x="392" y="240"/>
                    </a:lnTo>
                    <a:lnTo>
                      <a:pt x="416" y="256"/>
                    </a:lnTo>
                    <a:lnTo>
                      <a:pt x="416" y="240"/>
                    </a:lnTo>
                    <a:lnTo>
                      <a:pt x="408" y="232"/>
                    </a:lnTo>
                    <a:lnTo>
                      <a:pt x="416" y="224"/>
                    </a:lnTo>
                    <a:lnTo>
                      <a:pt x="448" y="208"/>
                    </a:lnTo>
                    <a:lnTo>
                      <a:pt x="456" y="232"/>
                    </a:lnTo>
                    <a:lnTo>
                      <a:pt x="496" y="248"/>
                    </a:lnTo>
                    <a:lnTo>
                      <a:pt x="520" y="256"/>
                    </a:lnTo>
                    <a:lnTo>
                      <a:pt x="536" y="256"/>
                    </a:lnTo>
                    <a:lnTo>
                      <a:pt x="536" y="232"/>
                    </a:lnTo>
                    <a:lnTo>
                      <a:pt x="544" y="224"/>
                    </a:lnTo>
                    <a:lnTo>
                      <a:pt x="520" y="208"/>
                    </a:lnTo>
                    <a:lnTo>
                      <a:pt x="536" y="200"/>
                    </a:lnTo>
                    <a:lnTo>
                      <a:pt x="544" y="176"/>
                    </a:lnTo>
                    <a:lnTo>
                      <a:pt x="560" y="200"/>
                    </a:lnTo>
                    <a:lnTo>
                      <a:pt x="576" y="216"/>
                    </a:lnTo>
                    <a:lnTo>
                      <a:pt x="560" y="232"/>
                    </a:lnTo>
                    <a:lnTo>
                      <a:pt x="560" y="248"/>
                    </a:lnTo>
                    <a:lnTo>
                      <a:pt x="568" y="256"/>
                    </a:lnTo>
                    <a:lnTo>
                      <a:pt x="576" y="240"/>
                    </a:lnTo>
                    <a:lnTo>
                      <a:pt x="592" y="224"/>
                    </a:lnTo>
                    <a:lnTo>
                      <a:pt x="584" y="208"/>
                    </a:lnTo>
                    <a:lnTo>
                      <a:pt x="592" y="192"/>
                    </a:lnTo>
                    <a:lnTo>
                      <a:pt x="576" y="176"/>
                    </a:lnTo>
                    <a:lnTo>
                      <a:pt x="560" y="160"/>
                    </a:lnTo>
                    <a:lnTo>
                      <a:pt x="568" y="112"/>
                    </a:lnTo>
                    <a:lnTo>
                      <a:pt x="584" y="104"/>
                    </a:lnTo>
                    <a:lnTo>
                      <a:pt x="584" y="64"/>
                    </a:lnTo>
                    <a:lnTo>
                      <a:pt x="576" y="24"/>
                    </a:lnTo>
                    <a:lnTo>
                      <a:pt x="576" y="8"/>
                    </a:lnTo>
                    <a:lnTo>
                      <a:pt x="608" y="0"/>
                    </a:lnTo>
                    <a:lnTo>
                      <a:pt x="632" y="8"/>
                    </a:lnTo>
                    <a:lnTo>
                      <a:pt x="640" y="16"/>
                    </a:lnTo>
                    <a:lnTo>
                      <a:pt x="616" y="64"/>
                    </a:lnTo>
                    <a:lnTo>
                      <a:pt x="608" y="64"/>
                    </a:lnTo>
                    <a:lnTo>
                      <a:pt x="592" y="72"/>
                    </a:lnTo>
                    <a:lnTo>
                      <a:pt x="600" y="88"/>
                    </a:lnTo>
                    <a:lnTo>
                      <a:pt x="592" y="96"/>
                    </a:lnTo>
                    <a:lnTo>
                      <a:pt x="624" y="168"/>
                    </a:lnTo>
                    <a:lnTo>
                      <a:pt x="616" y="184"/>
                    </a:lnTo>
                    <a:lnTo>
                      <a:pt x="624" y="192"/>
                    </a:lnTo>
                    <a:lnTo>
                      <a:pt x="648" y="224"/>
                    </a:lnTo>
                    <a:lnTo>
                      <a:pt x="656" y="200"/>
                    </a:lnTo>
                    <a:lnTo>
                      <a:pt x="672" y="216"/>
                    </a:lnTo>
                    <a:lnTo>
                      <a:pt x="664" y="248"/>
                    </a:lnTo>
                    <a:lnTo>
                      <a:pt x="680" y="264"/>
                    </a:lnTo>
                    <a:lnTo>
                      <a:pt x="688" y="264"/>
                    </a:lnTo>
                    <a:lnTo>
                      <a:pt x="688" y="248"/>
                    </a:lnTo>
                    <a:lnTo>
                      <a:pt x="704" y="240"/>
                    </a:lnTo>
                    <a:lnTo>
                      <a:pt x="704" y="176"/>
                    </a:lnTo>
                    <a:lnTo>
                      <a:pt x="720" y="176"/>
                    </a:lnTo>
                    <a:lnTo>
                      <a:pt x="736" y="184"/>
                    </a:lnTo>
                    <a:lnTo>
                      <a:pt x="736" y="200"/>
                    </a:lnTo>
                    <a:lnTo>
                      <a:pt x="752" y="200"/>
                    </a:lnTo>
                    <a:lnTo>
                      <a:pt x="752" y="224"/>
                    </a:lnTo>
                    <a:lnTo>
                      <a:pt x="736" y="232"/>
                    </a:lnTo>
                    <a:lnTo>
                      <a:pt x="736" y="248"/>
                    </a:lnTo>
                    <a:lnTo>
                      <a:pt x="752" y="256"/>
                    </a:lnTo>
                    <a:lnTo>
                      <a:pt x="752" y="272"/>
                    </a:lnTo>
                    <a:lnTo>
                      <a:pt x="720" y="304"/>
                    </a:lnTo>
                    <a:lnTo>
                      <a:pt x="704" y="296"/>
                    </a:lnTo>
                    <a:lnTo>
                      <a:pt x="704" y="288"/>
                    </a:lnTo>
                    <a:lnTo>
                      <a:pt x="688" y="288"/>
                    </a:lnTo>
                    <a:lnTo>
                      <a:pt x="696" y="304"/>
                    </a:lnTo>
                    <a:lnTo>
                      <a:pt x="680" y="320"/>
                    </a:lnTo>
                    <a:lnTo>
                      <a:pt x="680" y="336"/>
                    </a:lnTo>
                    <a:lnTo>
                      <a:pt x="664" y="368"/>
                    </a:lnTo>
                    <a:lnTo>
                      <a:pt x="648" y="368"/>
                    </a:lnTo>
                    <a:lnTo>
                      <a:pt x="632" y="384"/>
                    </a:lnTo>
                    <a:lnTo>
                      <a:pt x="640" y="400"/>
                    </a:lnTo>
                    <a:lnTo>
                      <a:pt x="616" y="408"/>
                    </a:lnTo>
                    <a:lnTo>
                      <a:pt x="616" y="424"/>
                    </a:lnTo>
                    <a:lnTo>
                      <a:pt x="608" y="424"/>
                    </a:lnTo>
                    <a:lnTo>
                      <a:pt x="600" y="432"/>
                    </a:lnTo>
                    <a:lnTo>
                      <a:pt x="584" y="472"/>
                    </a:lnTo>
                    <a:lnTo>
                      <a:pt x="584" y="496"/>
                    </a:lnTo>
                    <a:lnTo>
                      <a:pt x="592" y="504"/>
                    </a:lnTo>
                    <a:lnTo>
                      <a:pt x="608" y="504"/>
                    </a:lnTo>
                    <a:lnTo>
                      <a:pt x="616" y="552"/>
                    </a:lnTo>
                    <a:lnTo>
                      <a:pt x="632" y="544"/>
                    </a:lnTo>
                    <a:lnTo>
                      <a:pt x="656" y="552"/>
                    </a:lnTo>
                    <a:lnTo>
                      <a:pt x="672" y="568"/>
                    </a:lnTo>
                    <a:lnTo>
                      <a:pt x="704" y="584"/>
                    </a:lnTo>
                    <a:lnTo>
                      <a:pt x="736" y="584"/>
                    </a:lnTo>
                    <a:lnTo>
                      <a:pt x="744" y="592"/>
                    </a:lnTo>
                    <a:lnTo>
                      <a:pt x="744" y="640"/>
                    </a:lnTo>
                    <a:lnTo>
                      <a:pt x="776" y="672"/>
                    </a:lnTo>
                    <a:lnTo>
                      <a:pt x="792" y="656"/>
                    </a:lnTo>
                    <a:lnTo>
                      <a:pt x="776" y="600"/>
                    </a:lnTo>
                    <a:lnTo>
                      <a:pt x="792" y="592"/>
                    </a:lnTo>
                    <a:lnTo>
                      <a:pt x="808" y="568"/>
                    </a:lnTo>
                    <a:lnTo>
                      <a:pt x="800" y="520"/>
                    </a:lnTo>
                    <a:lnTo>
                      <a:pt x="784" y="504"/>
                    </a:lnTo>
                    <a:lnTo>
                      <a:pt x="792" y="496"/>
                    </a:lnTo>
                    <a:lnTo>
                      <a:pt x="800" y="496"/>
                    </a:lnTo>
                    <a:lnTo>
                      <a:pt x="800" y="488"/>
                    </a:lnTo>
                    <a:lnTo>
                      <a:pt x="800" y="464"/>
                    </a:lnTo>
                    <a:lnTo>
                      <a:pt x="792" y="456"/>
                    </a:lnTo>
                    <a:lnTo>
                      <a:pt x="800" y="432"/>
                    </a:lnTo>
                    <a:lnTo>
                      <a:pt x="792" y="424"/>
                    </a:lnTo>
                    <a:lnTo>
                      <a:pt x="792" y="416"/>
                    </a:lnTo>
                    <a:lnTo>
                      <a:pt x="800" y="408"/>
                    </a:lnTo>
                    <a:lnTo>
                      <a:pt x="824" y="416"/>
                    </a:lnTo>
                    <a:lnTo>
                      <a:pt x="848" y="408"/>
                    </a:lnTo>
                    <a:lnTo>
                      <a:pt x="880" y="432"/>
                    </a:lnTo>
                    <a:lnTo>
                      <a:pt x="872" y="440"/>
                    </a:lnTo>
                    <a:lnTo>
                      <a:pt x="880" y="448"/>
                    </a:lnTo>
                    <a:lnTo>
                      <a:pt x="904" y="448"/>
                    </a:lnTo>
                    <a:lnTo>
                      <a:pt x="904" y="496"/>
                    </a:lnTo>
                    <a:lnTo>
                      <a:pt x="928" y="520"/>
                    </a:lnTo>
                    <a:lnTo>
                      <a:pt x="936" y="512"/>
                    </a:lnTo>
                    <a:lnTo>
                      <a:pt x="952" y="496"/>
                    </a:lnTo>
                    <a:lnTo>
                      <a:pt x="960" y="488"/>
                    </a:lnTo>
                    <a:lnTo>
                      <a:pt x="952" y="480"/>
                    </a:lnTo>
                    <a:lnTo>
                      <a:pt x="960" y="464"/>
                    </a:lnTo>
                    <a:lnTo>
                      <a:pt x="1008" y="544"/>
                    </a:lnTo>
                    <a:lnTo>
                      <a:pt x="1000" y="552"/>
                    </a:lnTo>
                    <a:lnTo>
                      <a:pt x="1000" y="568"/>
                    </a:lnTo>
                    <a:lnTo>
                      <a:pt x="1016" y="576"/>
                    </a:lnTo>
                    <a:lnTo>
                      <a:pt x="1016" y="584"/>
                    </a:lnTo>
                    <a:lnTo>
                      <a:pt x="1032" y="592"/>
                    </a:lnTo>
                    <a:lnTo>
                      <a:pt x="1040" y="592"/>
                    </a:lnTo>
                    <a:lnTo>
                      <a:pt x="1056" y="600"/>
                    </a:lnTo>
                    <a:lnTo>
                      <a:pt x="1040" y="608"/>
                    </a:lnTo>
                    <a:lnTo>
                      <a:pt x="1056" y="608"/>
                    </a:lnTo>
                    <a:lnTo>
                      <a:pt x="1056" y="624"/>
                    </a:lnTo>
                    <a:lnTo>
                      <a:pt x="1064" y="624"/>
                    </a:lnTo>
                    <a:lnTo>
                      <a:pt x="1072" y="632"/>
                    </a:lnTo>
                    <a:lnTo>
                      <a:pt x="1072" y="640"/>
                    </a:lnTo>
                    <a:lnTo>
                      <a:pt x="1080" y="656"/>
                    </a:lnTo>
                    <a:lnTo>
                      <a:pt x="1064" y="664"/>
                    </a:lnTo>
                    <a:lnTo>
                      <a:pt x="1040" y="672"/>
                    </a:lnTo>
                    <a:lnTo>
                      <a:pt x="1024" y="696"/>
                    </a:lnTo>
                    <a:lnTo>
                      <a:pt x="1000" y="696"/>
                    </a:lnTo>
                    <a:lnTo>
                      <a:pt x="976" y="688"/>
                    </a:lnTo>
                    <a:lnTo>
                      <a:pt x="936" y="696"/>
                    </a:lnTo>
                    <a:lnTo>
                      <a:pt x="928" y="712"/>
                    </a:lnTo>
                    <a:lnTo>
                      <a:pt x="920" y="712"/>
                    </a:lnTo>
                    <a:lnTo>
                      <a:pt x="904" y="720"/>
                    </a:lnTo>
                    <a:lnTo>
                      <a:pt x="880" y="752"/>
                    </a:lnTo>
                    <a:lnTo>
                      <a:pt x="888" y="752"/>
                    </a:lnTo>
                    <a:lnTo>
                      <a:pt x="912" y="728"/>
                    </a:lnTo>
                    <a:lnTo>
                      <a:pt x="936" y="712"/>
                    </a:lnTo>
                    <a:lnTo>
                      <a:pt x="960" y="712"/>
                    </a:lnTo>
                    <a:lnTo>
                      <a:pt x="968" y="712"/>
                    </a:lnTo>
                    <a:lnTo>
                      <a:pt x="968" y="728"/>
                    </a:lnTo>
                    <a:lnTo>
                      <a:pt x="952" y="736"/>
                    </a:lnTo>
                    <a:lnTo>
                      <a:pt x="944" y="736"/>
                    </a:lnTo>
                    <a:lnTo>
                      <a:pt x="952" y="744"/>
                    </a:lnTo>
                    <a:lnTo>
                      <a:pt x="960" y="736"/>
                    </a:lnTo>
                    <a:lnTo>
                      <a:pt x="960" y="760"/>
                    </a:lnTo>
                    <a:lnTo>
                      <a:pt x="968" y="768"/>
                    </a:lnTo>
                    <a:lnTo>
                      <a:pt x="984" y="776"/>
                    </a:lnTo>
                    <a:lnTo>
                      <a:pt x="1000" y="776"/>
                    </a:lnTo>
                    <a:lnTo>
                      <a:pt x="1000" y="768"/>
                    </a:lnTo>
                    <a:lnTo>
                      <a:pt x="1016" y="752"/>
                    </a:lnTo>
                    <a:lnTo>
                      <a:pt x="1016" y="768"/>
                    </a:lnTo>
                    <a:lnTo>
                      <a:pt x="1024" y="768"/>
                    </a:lnTo>
                    <a:lnTo>
                      <a:pt x="1008" y="776"/>
                    </a:lnTo>
                    <a:lnTo>
                      <a:pt x="1008" y="784"/>
                    </a:lnTo>
                    <a:lnTo>
                      <a:pt x="968" y="800"/>
                    </a:lnTo>
                    <a:lnTo>
                      <a:pt x="952" y="816"/>
                    </a:lnTo>
                    <a:lnTo>
                      <a:pt x="944" y="800"/>
                    </a:lnTo>
                    <a:lnTo>
                      <a:pt x="968" y="784"/>
                    </a:lnTo>
                    <a:lnTo>
                      <a:pt x="960" y="784"/>
                    </a:lnTo>
                    <a:lnTo>
                      <a:pt x="960" y="776"/>
                    </a:lnTo>
                    <a:lnTo>
                      <a:pt x="944" y="784"/>
                    </a:lnTo>
                    <a:lnTo>
                      <a:pt x="936" y="784"/>
                    </a:lnTo>
                    <a:lnTo>
                      <a:pt x="928" y="776"/>
                    </a:lnTo>
                    <a:lnTo>
                      <a:pt x="920" y="752"/>
                    </a:lnTo>
                    <a:lnTo>
                      <a:pt x="920" y="744"/>
                    </a:lnTo>
                    <a:lnTo>
                      <a:pt x="912" y="752"/>
                    </a:lnTo>
                    <a:lnTo>
                      <a:pt x="904" y="744"/>
                    </a:lnTo>
                    <a:lnTo>
                      <a:pt x="888" y="784"/>
                    </a:lnTo>
                    <a:lnTo>
                      <a:pt x="872" y="792"/>
                    </a:lnTo>
                    <a:lnTo>
                      <a:pt x="832" y="792"/>
                    </a:lnTo>
                    <a:lnTo>
                      <a:pt x="816" y="800"/>
                    </a:lnTo>
                    <a:lnTo>
                      <a:pt x="808" y="808"/>
                    </a:lnTo>
                    <a:lnTo>
                      <a:pt x="776" y="816"/>
                    </a:lnTo>
                  </a:path>
                </a:pathLst>
              </a:custGeom>
              <a:solidFill>
                <a:srgbClr val="002663"/>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Narrow"/>
                </a:endParaRPr>
              </a:p>
            </p:txBody>
          </p:sp>
          <p:sp>
            <p:nvSpPr>
              <p:cNvPr id="61" name="Freeform 347">
                <a:extLst>
                  <a:ext uri="{FF2B5EF4-FFF2-40B4-BE49-F238E27FC236}">
                    <a16:creationId xmlns:a16="http://schemas.microsoft.com/office/drawing/2014/main" id="{C03043FC-7087-4324-B9DB-7D264D7768CB}"/>
                  </a:ext>
                </a:extLst>
              </p:cNvPr>
              <p:cNvSpPr>
                <a:spLocks/>
              </p:cNvSpPr>
              <p:nvPr/>
            </p:nvSpPr>
            <p:spPr bwMode="gray">
              <a:xfrm>
                <a:off x="2916064" y="3720274"/>
                <a:ext cx="801719" cy="598127"/>
              </a:xfrm>
              <a:custGeom>
                <a:avLst/>
                <a:gdLst>
                  <a:gd name="T0" fmla="*/ 248 w 377"/>
                  <a:gd name="T1" fmla="*/ 96 h 249"/>
                  <a:gd name="T2" fmla="*/ 240 w 377"/>
                  <a:gd name="T3" fmla="*/ 144 h 249"/>
                  <a:gd name="T4" fmla="*/ 248 w 377"/>
                  <a:gd name="T5" fmla="*/ 160 h 249"/>
                  <a:gd name="T6" fmla="*/ 288 w 377"/>
                  <a:gd name="T7" fmla="*/ 200 h 249"/>
                  <a:gd name="T8" fmla="*/ 328 w 377"/>
                  <a:gd name="T9" fmla="*/ 192 h 249"/>
                  <a:gd name="T10" fmla="*/ 328 w 377"/>
                  <a:gd name="T11" fmla="*/ 184 h 249"/>
                  <a:gd name="T12" fmla="*/ 344 w 377"/>
                  <a:gd name="T13" fmla="*/ 160 h 249"/>
                  <a:gd name="T14" fmla="*/ 376 w 377"/>
                  <a:gd name="T15" fmla="*/ 160 h 249"/>
                  <a:gd name="T16" fmla="*/ 368 w 377"/>
                  <a:gd name="T17" fmla="*/ 200 h 249"/>
                  <a:gd name="T18" fmla="*/ 352 w 377"/>
                  <a:gd name="T19" fmla="*/ 200 h 249"/>
                  <a:gd name="T20" fmla="*/ 320 w 377"/>
                  <a:gd name="T21" fmla="*/ 208 h 249"/>
                  <a:gd name="T22" fmla="*/ 320 w 377"/>
                  <a:gd name="T23" fmla="*/ 224 h 249"/>
                  <a:gd name="T24" fmla="*/ 288 w 377"/>
                  <a:gd name="T25" fmla="*/ 224 h 249"/>
                  <a:gd name="T26" fmla="*/ 264 w 377"/>
                  <a:gd name="T27" fmla="*/ 232 h 249"/>
                  <a:gd name="T28" fmla="*/ 200 w 377"/>
                  <a:gd name="T29" fmla="*/ 208 h 249"/>
                  <a:gd name="T30" fmla="*/ 168 w 377"/>
                  <a:gd name="T31" fmla="*/ 200 h 249"/>
                  <a:gd name="T32" fmla="*/ 144 w 377"/>
                  <a:gd name="T33" fmla="*/ 168 h 249"/>
                  <a:gd name="T34" fmla="*/ 144 w 377"/>
                  <a:gd name="T35" fmla="*/ 144 h 249"/>
                  <a:gd name="T36" fmla="*/ 96 w 377"/>
                  <a:gd name="T37" fmla="*/ 96 h 249"/>
                  <a:gd name="T38" fmla="*/ 80 w 377"/>
                  <a:gd name="T39" fmla="*/ 72 h 249"/>
                  <a:gd name="T40" fmla="*/ 72 w 377"/>
                  <a:gd name="T41" fmla="*/ 64 h 249"/>
                  <a:gd name="T42" fmla="*/ 48 w 377"/>
                  <a:gd name="T43" fmla="*/ 16 h 249"/>
                  <a:gd name="T44" fmla="*/ 24 w 377"/>
                  <a:gd name="T45" fmla="*/ 8 h 249"/>
                  <a:gd name="T46" fmla="*/ 72 w 377"/>
                  <a:gd name="T47" fmla="*/ 88 h 249"/>
                  <a:gd name="T48" fmla="*/ 88 w 377"/>
                  <a:gd name="T49" fmla="*/ 120 h 249"/>
                  <a:gd name="T50" fmla="*/ 88 w 377"/>
                  <a:gd name="T51" fmla="*/ 136 h 249"/>
                  <a:gd name="T52" fmla="*/ 56 w 377"/>
                  <a:gd name="T53" fmla="*/ 112 h 249"/>
                  <a:gd name="T54" fmla="*/ 56 w 377"/>
                  <a:gd name="T55" fmla="*/ 88 h 249"/>
                  <a:gd name="T56" fmla="*/ 24 w 377"/>
                  <a:gd name="T57" fmla="*/ 64 h 249"/>
                  <a:gd name="T58" fmla="*/ 40 w 377"/>
                  <a:gd name="T59" fmla="*/ 56 h 249"/>
                  <a:gd name="T60" fmla="*/ 0 w 377"/>
                  <a:gd name="T61" fmla="*/ 0 h 249"/>
                  <a:gd name="T62" fmla="*/ 72 w 377"/>
                  <a:gd name="T63" fmla="*/ 16 h 249"/>
                  <a:gd name="T64" fmla="*/ 152 w 377"/>
                  <a:gd name="T65" fmla="*/ 24 h 249"/>
                  <a:gd name="T66" fmla="*/ 168 w 377"/>
                  <a:gd name="T67" fmla="*/ 48 h 249"/>
                  <a:gd name="T68" fmla="*/ 184 w 377"/>
                  <a:gd name="T69" fmla="*/ 40 h 249"/>
                  <a:gd name="T70" fmla="*/ 224 w 377"/>
                  <a:gd name="T71" fmla="*/ 8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7" h="249">
                    <a:moveTo>
                      <a:pt x="248" y="96"/>
                    </a:moveTo>
                    <a:lnTo>
                      <a:pt x="248" y="96"/>
                    </a:lnTo>
                    <a:lnTo>
                      <a:pt x="240" y="112"/>
                    </a:lnTo>
                    <a:lnTo>
                      <a:pt x="240" y="144"/>
                    </a:lnTo>
                    <a:lnTo>
                      <a:pt x="248" y="152"/>
                    </a:lnTo>
                    <a:lnTo>
                      <a:pt x="248" y="160"/>
                    </a:lnTo>
                    <a:lnTo>
                      <a:pt x="264" y="192"/>
                    </a:lnTo>
                    <a:lnTo>
                      <a:pt x="288" y="200"/>
                    </a:lnTo>
                    <a:lnTo>
                      <a:pt x="312" y="192"/>
                    </a:lnTo>
                    <a:lnTo>
                      <a:pt x="328" y="192"/>
                    </a:lnTo>
                    <a:lnTo>
                      <a:pt x="320" y="192"/>
                    </a:lnTo>
                    <a:lnTo>
                      <a:pt x="328" y="184"/>
                    </a:lnTo>
                    <a:lnTo>
                      <a:pt x="336" y="160"/>
                    </a:lnTo>
                    <a:lnTo>
                      <a:pt x="344" y="160"/>
                    </a:lnTo>
                    <a:lnTo>
                      <a:pt x="368" y="152"/>
                    </a:lnTo>
                    <a:lnTo>
                      <a:pt x="376" y="160"/>
                    </a:lnTo>
                    <a:lnTo>
                      <a:pt x="368" y="192"/>
                    </a:lnTo>
                    <a:lnTo>
                      <a:pt x="368" y="200"/>
                    </a:lnTo>
                    <a:lnTo>
                      <a:pt x="360" y="192"/>
                    </a:lnTo>
                    <a:lnTo>
                      <a:pt x="352" y="200"/>
                    </a:lnTo>
                    <a:lnTo>
                      <a:pt x="328" y="200"/>
                    </a:lnTo>
                    <a:lnTo>
                      <a:pt x="320" y="208"/>
                    </a:lnTo>
                    <a:lnTo>
                      <a:pt x="336" y="224"/>
                    </a:lnTo>
                    <a:lnTo>
                      <a:pt x="320" y="224"/>
                    </a:lnTo>
                    <a:lnTo>
                      <a:pt x="312" y="248"/>
                    </a:lnTo>
                    <a:lnTo>
                      <a:pt x="288" y="224"/>
                    </a:lnTo>
                    <a:lnTo>
                      <a:pt x="272" y="224"/>
                    </a:lnTo>
                    <a:lnTo>
                      <a:pt x="264" y="232"/>
                    </a:lnTo>
                    <a:lnTo>
                      <a:pt x="240" y="224"/>
                    </a:lnTo>
                    <a:lnTo>
                      <a:pt x="200" y="208"/>
                    </a:lnTo>
                    <a:lnTo>
                      <a:pt x="192" y="200"/>
                    </a:lnTo>
                    <a:lnTo>
                      <a:pt x="168" y="200"/>
                    </a:lnTo>
                    <a:lnTo>
                      <a:pt x="152" y="184"/>
                    </a:lnTo>
                    <a:lnTo>
                      <a:pt x="144" y="168"/>
                    </a:lnTo>
                    <a:lnTo>
                      <a:pt x="152" y="160"/>
                    </a:lnTo>
                    <a:lnTo>
                      <a:pt x="144" y="144"/>
                    </a:lnTo>
                    <a:lnTo>
                      <a:pt x="112" y="104"/>
                    </a:lnTo>
                    <a:lnTo>
                      <a:pt x="96" y="96"/>
                    </a:lnTo>
                    <a:lnTo>
                      <a:pt x="96" y="88"/>
                    </a:lnTo>
                    <a:lnTo>
                      <a:pt x="80" y="72"/>
                    </a:lnTo>
                    <a:lnTo>
                      <a:pt x="80" y="64"/>
                    </a:lnTo>
                    <a:lnTo>
                      <a:pt x="72" y="64"/>
                    </a:lnTo>
                    <a:lnTo>
                      <a:pt x="64" y="48"/>
                    </a:lnTo>
                    <a:lnTo>
                      <a:pt x="48" y="16"/>
                    </a:lnTo>
                    <a:lnTo>
                      <a:pt x="40" y="16"/>
                    </a:lnTo>
                    <a:lnTo>
                      <a:pt x="24" y="8"/>
                    </a:lnTo>
                    <a:lnTo>
                      <a:pt x="32" y="32"/>
                    </a:lnTo>
                    <a:lnTo>
                      <a:pt x="72" y="88"/>
                    </a:lnTo>
                    <a:lnTo>
                      <a:pt x="80" y="120"/>
                    </a:lnTo>
                    <a:lnTo>
                      <a:pt x="88" y="120"/>
                    </a:lnTo>
                    <a:lnTo>
                      <a:pt x="96" y="128"/>
                    </a:lnTo>
                    <a:lnTo>
                      <a:pt x="88" y="136"/>
                    </a:lnTo>
                    <a:lnTo>
                      <a:pt x="80" y="128"/>
                    </a:lnTo>
                    <a:lnTo>
                      <a:pt x="56" y="112"/>
                    </a:lnTo>
                    <a:lnTo>
                      <a:pt x="64" y="104"/>
                    </a:lnTo>
                    <a:lnTo>
                      <a:pt x="56" y="88"/>
                    </a:lnTo>
                    <a:lnTo>
                      <a:pt x="32" y="80"/>
                    </a:lnTo>
                    <a:lnTo>
                      <a:pt x="24" y="64"/>
                    </a:lnTo>
                    <a:lnTo>
                      <a:pt x="32" y="72"/>
                    </a:lnTo>
                    <a:lnTo>
                      <a:pt x="40" y="56"/>
                    </a:lnTo>
                    <a:lnTo>
                      <a:pt x="16" y="40"/>
                    </a:lnTo>
                    <a:lnTo>
                      <a:pt x="0" y="0"/>
                    </a:lnTo>
                    <a:lnTo>
                      <a:pt x="24" y="0"/>
                    </a:lnTo>
                    <a:lnTo>
                      <a:pt x="72" y="16"/>
                    </a:lnTo>
                    <a:lnTo>
                      <a:pt x="136" y="8"/>
                    </a:lnTo>
                    <a:lnTo>
                      <a:pt x="152" y="24"/>
                    </a:lnTo>
                    <a:lnTo>
                      <a:pt x="152" y="40"/>
                    </a:lnTo>
                    <a:lnTo>
                      <a:pt x="168" y="48"/>
                    </a:lnTo>
                    <a:lnTo>
                      <a:pt x="176" y="48"/>
                    </a:lnTo>
                    <a:lnTo>
                      <a:pt x="184" y="40"/>
                    </a:lnTo>
                    <a:lnTo>
                      <a:pt x="192" y="40"/>
                    </a:lnTo>
                    <a:lnTo>
                      <a:pt x="224" y="88"/>
                    </a:lnTo>
                    <a:lnTo>
                      <a:pt x="248" y="96"/>
                    </a:lnTo>
                  </a:path>
                </a:pathLst>
              </a:custGeom>
              <a:solidFill>
                <a:srgbClr val="002663"/>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62" name="Freeform 348">
                <a:extLst>
                  <a:ext uri="{FF2B5EF4-FFF2-40B4-BE49-F238E27FC236}">
                    <a16:creationId xmlns:a16="http://schemas.microsoft.com/office/drawing/2014/main" id="{9CC905F7-5BF3-4AE6-99A1-934FC23C9A62}"/>
                  </a:ext>
                </a:extLst>
              </p:cNvPr>
              <p:cNvSpPr>
                <a:spLocks/>
              </p:cNvSpPr>
              <p:nvPr/>
            </p:nvSpPr>
            <p:spPr bwMode="gray">
              <a:xfrm>
                <a:off x="3664222" y="4182020"/>
                <a:ext cx="19007" cy="77932"/>
              </a:xfrm>
              <a:custGeom>
                <a:avLst/>
                <a:gdLst>
                  <a:gd name="T0" fmla="*/ 0 w 9"/>
                  <a:gd name="T1" fmla="*/ 32 h 33"/>
                  <a:gd name="T2" fmla="*/ 0 w 9"/>
                  <a:gd name="T3" fmla="*/ 32 h 33"/>
                  <a:gd name="T4" fmla="*/ 8 w 9"/>
                  <a:gd name="T5" fmla="*/ 32 h 33"/>
                  <a:gd name="T6" fmla="*/ 8 w 9"/>
                  <a:gd name="T7" fmla="*/ 0 h 33"/>
                  <a:gd name="T8" fmla="*/ 0 w 9"/>
                  <a:gd name="T9" fmla="*/ 8 h 33"/>
                  <a:gd name="T10" fmla="*/ 0 w 9"/>
                  <a:gd name="T11" fmla="*/ 32 h 33"/>
                </a:gdLst>
                <a:ahLst/>
                <a:cxnLst>
                  <a:cxn ang="0">
                    <a:pos x="T0" y="T1"/>
                  </a:cxn>
                  <a:cxn ang="0">
                    <a:pos x="T2" y="T3"/>
                  </a:cxn>
                  <a:cxn ang="0">
                    <a:pos x="T4" y="T5"/>
                  </a:cxn>
                  <a:cxn ang="0">
                    <a:pos x="T6" y="T7"/>
                  </a:cxn>
                  <a:cxn ang="0">
                    <a:pos x="T8" y="T9"/>
                  </a:cxn>
                  <a:cxn ang="0">
                    <a:pos x="T10" y="T11"/>
                  </a:cxn>
                </a:cxnLst>
                <a:rect l="0" t="0" r="r" b="b"/>
                <a:pathLst>
                  <a:path w="9" h="33">
                    <a:moveTo>
                      <a:pt x="0" y="32"/>
                    </a:moveTo>
                    <a:lnTo>
                      <a:pt x="0" y="32"/>
                    </a:lnTo>
                    <a:lnTo>
                      <a:pt x="8" y="32"/>
                    </a:lnTo>
                    <a:lnTo>
                      <a:pt x="8" y="0"/>
                    </a:lnTo>
                    <a:lnTo>
                      <a:pt x="0" y="8"/>
                    </a:lnTo>
                    <a:lnTo>
                      <a:pt x="0"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63" name="Freeform 349">
                <a:extLst>
                  <a:ext uri="{FF2B5EF4-FFF2-40B4-BE49-F238E27FC236}">
                    <a16:creationId xmlns:a16="http://schemas.microsoft.com/office/drawing/2014/main" id="{4A349DBC-F790-4F06-8530-5B3E6D220C50}"/>
                  </a:ext>
                </a:extLst>
              </p:cNvPr>
              <p:cNvSpPr>
                <a:spLocks/>
              </p:cNvSpPr>
              <p:nvPr/>
            </p:nvSpPr>
            <p:spPr bwMode="gray">
              <a:xfrm>
                <a:off x="3579557" y="4199555"/>
                <a:ext cx="103671" cy="138329"/>
              </a:xfrm>
              <a:custGeom>
                <a:avLst/>
                <a:gdLst>
                  <a:gd name="T0" fmla="*/ 40 w 49"/>
                  <a:gd name="T1" fmla="*/ 24 h 57"/>
                  <a:gd name="T2" fmla="*/ 40 w 49"/>
                  <a:gd name="T3" fmla="*/ 24 h 57"/>
                  <a:gd name="T4" fmla="*/ 48 w 49"/>
                  <a:gd name="T5" fmla="*/ 32 h 57"/>
                  <a:gd name="T6" fmla="*/ 32 w 49"/>
                  <a:gd name="T7" fmla="*/ 48 h 57"/>
                  <a:gd name="T8" fmla="*/ 24 w 49"/>
                  <a:gd name="T9" fmla="*/ 56 h 57"/>
                  <a:gd name="T10" fmla="*/ 0 w 49"/>
                  <a:gd name="T11" fmla="*/ 48 h 57"/>
                  <a:gd name="T12" fmla="*/ 8 w 49"/>
                  <a:gd name="T13" fmla="*/ 24 h 57"/>
                  <a:gd name="T14" fmla="*/ 24 w 49"/>
                  <a:gd name="T15" fmla="*/ 24 h 57"/>
                  <a:gd name="T16" fmla="*/ 8 w 49"/>
                  <a:gd name="T17" fmla="*/ 8 h 57"/>
                  <a:gd name="T18" fmla="*/ 16 w 49"/>
                  <a:gd name="T19" fmla="*/ 0 h 57"/>
                  <a:gd name="T20" fmla="*/ 40 w 49"/>
                  <a:gd name="T21" fmla="*/ 0 h 57"/>
                  <a:gd name="T22" fmla="*/ 40 w 49"/>
                  <a:gd name="T23"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57">
                    <a:moveTo>
                      <a:pt x="40" y="24"/>
                    </a:moveTo>
                    <a:lnTo>
                      <a:pt x="40" y="24"/>
                    </a:lnTo>
                    <a:lnTo>
                      <a:pt x="48" y="32"/>
                    </a:lnTo>
                    <a:lnTo>
                      <a:pt x="32" y="48"/>
                    </a:lnTo>
                    <a:lnTo>
                      <a:pt x="24" y="56"/>
                    </a:lnTo>
                    <a:lnTo>
                      <a:pt x="0" y="48"/>
                    </a:lnTo>
                    <a:lnTo>
                      <a:pt x="8" y="24"/>
                    </a:lnTo>
                    <a:lnTo>
                      <a:pt x="24" y="24"/>
                    </a:lnTo>
                    <a:lnTo>
                      <a:pt x="8" y="8"/>
                    </a:lnTo>
                    <a:lnTo>
                      <a:pt x="16" y="0"/>
                    </a:lnTo>
                    <a:lnTo>
                      <a:pt x="40" y="0"/>
                    </a:lnTo>
                    <a:lnTo>
                      <a:pt x="4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64" name="Freeform 350">
                <a:extLst>
                  <a:ext uri="{FF2B5EF4-FFF2-40B4-BE49-F238E27FC236}">
                    <a16:creationId xmlns:a16="http://schemas.microsoft.com/office/drawing/2014/main" id="{D55475B8-7FA9-4711-A77E-56D591CF9501}"/>
                  </a:ext>
                </a:extLst>
              </p:cNvPr>
              <p:cNvSpPr>
                <a:spLocks/>
              </p:cNvSpPr>
              <p:nvPr/>
            </p:nvSpPr>
            <p:spPr bwMode="gray">
              <a:xfrm>
                <a:off x="3646943" y="4277487"/>
                <a:ext cx="172784" cy="77932"/>
              </a:xfrm>
              <a:custGeom>
                <a:avLst/>
                <a:gdLst>
                  <a:gd name="T0" fmla="*/ 16 w 81"/>
                  <a:gd name="T1" fmla="*/ 0 h 33"/>
                  <a:gd name="T2" fmla="*/ 16 w 81"/>
                  <a:gd name="T3" fmla="*/ 0 h 33"/>
                  <a:gd name="T4" fmla="*/ 56 w 81"/>
                  <a:gd name="T5" fmla="*/ 0 h 33"/>
                  <a:gd name="T6" fmla="*/ 80 w 81"/>
                  <a:gd name="T7" fmla="*/ 8 h 33"/>
                  <a:gd name="T8" fmla="*/ 64 w 81"/>
                  <a:gd name="T9" fmla="*/ 16 h 33"/>
                  <a:gd name="T10" fmla="*/ 32 w 81"/>
                  <a:gd name="T11" fmla="*/ 32 h 33"/>
                  <a:gd name="T12" fmla="*/ 24 w 81"/>
                  <a:gd name="T13" fmla="*/ 32 h 33"/>
                  <a:gd name="T14" fmla="*/ 24 w 81"/>
                  <a:gd name="T15" fmla="*/ 24 h 33"/>
                  <a:gd name="T16" fmla="*/ 0 w 81"/>
                  <a:gd name="T17" fmla="*/ 16 h 33"/>
                  <a:gd name="T18" fmla="*/ 16 w 81"/>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3">
                    <a:moveTo>
                      <a:pt x="16" y="0"/>
                    </a:moveTo>
                    <a:lnTo>
                      <a:pt x="16" y="0"/>
                    </a:lnTo>
                    <a:lnTo>
                      <a:pt x="56" y="0"/>
                    </a:lnTo>
                    <a:lnTo>
                      <a:pt x="80" y="8"/>
                    </a:lnTo>
                    <a:lnTo>
                      <a:pt x="64" y="16"/>
                    </a:lnTo>
                    <a:lnTo>
                      <a:pt x="32" y="32"/>
                    </a:lnTo>
                    <a:lnTo>
                      <a:pt x="24" y="32"/>
                    </a:lnTo>
                    <a:lnTo>
                      <a:pt x="24" y="24"/>
                    </a:lnTo>
                    <a:lnTo>
                      <a:pt x="0" y="16"/>
                    </a:lnTo>
                    <a:lnTo>
                      <a:pt x="16"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65" name="Freeform 351">
                <a:extLst>
                  <a:ext uri="{FF2B5EF4-FFF2-40B4-BE49-F238E27FC236}">
                    <a16:creationId xmlns:a16="http://schemas.microsoft.com/office/drawing/2014/main" id="{2479858D-CE80-4E7A-B153-C70A1CFCC314}"/>
                  </a:ext>
                </a:extLst>
              </p:cNvPr>
              <p:cNvSpPr>
                <a:spLocks/>
              </p:cNvSpPr>
              <p:nvPr/>
            </p:nvSpPr>
            <p:spPr bwMode="gray">
              <a:xfrm>
                <a:off x="3629665" y="4314505"/>
                <a:ext cx="70842" cy="40915"/>
              </a:xfrm>
              <a:custGeom>
                <a:avLst/>
                <a:gdLst>
                  <a:gd name="T0" fmla="*/ 8 w 33"/>
                  <a:gd name="T1" fmla="*/ 0 h 17"/>
                  <a:gd name="T2" fmla="*/ 8 w 33"/>
                  <a:gd name="T3" fmla="*/ 0 h 17"/>
                  <a:gd name="T4" fmla="*/ 0 w 33"/>
                  <a:gd name="T5" fmla="*/ 8 h 17"/>
                  <a:gd name="T6" fmla="*/ 8 w 33"/>
                  <a:gd name="T7" fmla="*/ 16 h 17"/>
                  <a:gd name="T8" fmla="*/ 32 w 33"/>
                  <a:gd name="T9" fmla="*/ 16 h 17"/>
                  <a:gd name="T10" fmla="*/ 32 w 33"/>
                  <a:gd name="T11" fmla="*/ 8 h 17"/>
                  <a:gd name="T12" fmla="*/ 8 w 33"/>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3" h="17">
                    <a:moveTo>
                      <a:pt x="8" y="0"/>
                    </a:moveTo>
                    <a:lnTo>
                      <a:pt x="8" y="0"/>
                    </a:lnTo>
                    <a:lnTo>
                      <a:pt x="0" y="8"/>
                    </a:lnTo>
                    <a:lnTo>
                      <a:pt x="8" y="16"/>
                    </a:lnTo>
                    <a:lnTo>
                      <a:pt x="32" y="16"/>
                    </a:lnTo>
                    <a:lnTo>
                      <a:pt x="32" y="8"/>
                    </a:lnTo>
                    <a:lnTo>
                      <a:pt x="8"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66" name="Freeform 352">
                <a:extLst>
                  <a:ext uri="{FF2B5EF4-FFF2-40B4-BE49-F238E27FC236}">
                    <a16:creationId xmlns:a16="http://schemas.microsoft.com/office/drawing/2014/main" id="{F476B89E-33FD-46CE-9B56-20E77C98DD5B}"/>
                  </a:ext>
                </a:extLst>
              </p:cNvPr>
              <p:cNvSpPr>
                <a:spLocks/>
              </p:cNvSpPr>
              <p:nvPr/>
            </p:nvSpPr>
            <p:spPr bwMode="gray">
              <a:xfrm>
                <a:off x="3716057" y="4296970"/>
                <a:ext cx="103671" cy="136380"/>
              </a:xfrm>
              <a:custGeom>
                <a:avLst/>
                <a:gdLst>
                  <a:gd name="T0" fmla="*/ 48 w 49"/>
                  <a:gd name="T1" fmla="*/ 0 h 57"/>
                  <a:gd name="T2" fmla="*/ 48 w 49"/>
                  <a:gd name="T3" fmla="*/ 0 h 57"/>
                  <a:gd name="T4" fmla="*/ 48 w 49"/>
                  <a:gd name="T5" fmla="*/ 8 h 57"/>
                  <a:gd name="T6" fmla="*/ 40 w 49"/>
                  <a:gd name="T7" fmla="*/ 48 h 57"/>
                  <a:gd name="T8" fmla="*/ 48 w 49"/>
                  <a:gd name="T9" fmla="*/ 56 h 57"/>
                  <a:gd name="T10" fmla="*/ 40 w 49"/>
                  <a:gd name="T11" fmla="*/ 56 h 57"/>
                  <a:gd name="T12" fmla="*/ 16 w 49"/>
                  <a:gd name="T13" fmla="*/ 48 h 57"/>
                  <a:gd name="T14" fmla="*/ 0 w 49"/>
                  <a:gd name="T15" fmla="*/ 32 h 57"/>
                  <a:gd name="T16" fmla="*/ 0 w 49"/>
                  <a:gd name="T17" fmla="*/ 24 h 57"/>
                  <a:gd name="T18" fmla="*/ 32 w 49"/>
                  <a:gd name="T19" fmla="*/ 8 h 57"/>
                  <a:gd name="T20" fmla="*/ 48 w 49"/>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7">
                    <a:moveTo>
                      <a:pt x="48" y="0"/>
                    </a:moveTo>
                    <a:lnTo>
                      <a:pt x="48" y="0"/>
                    </a:lnTo>
                    <a:lnTo>
                      <a:pt x="48" y="8"/>
                    </a:lnTo>
                    <a:lnTo>
                      <a:pt x="40" y="48"/>
                    </a:lnTo>
                    <a:lnTo>
                      <a:pt x="48" y="56"/>
                    </a:lnTo>
                    <a:lnTo>
                      <a:pt x="40" y="56"/>
                    </a:lnTo>
                    <a:lnTo>
                      <a:pt x="16" y="48"/>
                    </a:lnTo>
                    <a:lnTo>
                      <a:pt x="0" y="32"/>
                    </a:lnTo>
                    <a:lnTo>
                      <a:pt x="0" y="24"/>
                    </a:lnTo>
                    <a:lnTo>
                      <a:pt x="32" y="8"/>
                    </a:lnTo>
                    <a:lnTo>
                      <a:pt x="48"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67" name="Freeform 353">
                <a:extLst>
                  <a:ext uri="{FF2B5EF4-FFF2-40B4-BE49-F238E27FC236}">
                    <a16:creationId xmlns:a16="http://schemas.microsoft.com/office/drawing/2014/main" id="{589440D7-936C-4657-9838-6B66C0B1423F}"/>
                  </a:ext>
                </a:extLst>
              </p:cNvPr>
              <p:cNvSpPr>
                <a:spLocks/>
              </p:cNvSpPr>
              <p:nvPr/>
            </p:nvSpPr>
            <p:spPr bwMode="gray">
              <a:xfrm>
                <a:off x="3748886" y="4411919"/>
                <a:ext cx="88121" cy="97414"/>
              </a:xfrm>
              <a:custGeom>
                <a:avLst/>
                <a:gdLst>
                  <a:gd name="T0" fmla="*/ 40 w 41"/>
                  <a:gd name="T1" fmla="*/ 40 h 41"/>
                  <a:gd name="T2" fmla="*/ 40 w 41"/>
                  <a:gd name="T3" fmla="*/ 40 h 41"/>
                  <a:gd name="T4" fmla="*/ 40 w 41"/>
                  <a:gd name="T5" fmla="*/ 24 h 41"/>
                  <a:gd name="T6" fmla="*/ 32 w 41"/>
                  <a:gd name="T7" fmla="*/ 16 h 41"/>
                  <a:gd name="T8" fmla="*/ 32 w 41"/>
                  <a:gd name="T9" fmla="*/ 8 h 41"/>
                  <a:gd name="T10" fmla="*/ 24 w 41"/>
                  <a:gd name="T11" fmla="*/ 8 h 41"/>
                  <a:gd name="T12" fmla="*/ 0 w 41"/>
                  <a:gd name="T13" fmla="*/ 0 h 41"/>
                  <a:gd name="T14" fmla="*/ 0 w 41"/>
                  <a:gd name="T15" fmla="*/ 16 h 41"/>
                  <a:gd name="T16" fmla="*/ 8 w 41"/>
                  <a:gd name="T17" fmla="*/ 24 h 41"/>
                  <a:gd name="T18" fmla="*/ 16 w 41"/>
                  <a:gd name="T19" fmla="*/ 16 h 41"/>
                  <a:gd name="T20" fmla="*/ 24 w 41"/>
                  <a:gd name="T21" fmla="*/ 32 h 41"/>
                  <a:gd name="T22" fmla="*/ 40 w 41"/>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1">
                    <a:moveTo>
                      <a:pt x="40" y="40"/>
                    </a:moveTo>
                    <a:lnTo>
                      <a:pt x="40" y="40"/>
                    </a:lnTo>
                    <a:lnTo>
                      <a:pt x="40" y="24"/>
                    </a:lnTo>
                    <a:lnTo>
                      <a:pt x="32" y="16"/>
                    </a:lnTo>
                    <a:lnTo>
                      <a:pt x="32" y="8"/>
                    </a:lnTo>
                    <a:lnTo>
                      <a:pt x="24" y="8"/>
                    </a:lnTo>
                    <a:lnTo>
                      <a:pt x="0" y="0"/>
                    </a:lnTo>
                    <a:lnTo>
                      <a:pt x="0" y="16"/>
                    </a:lnTo>
                    <a:lnTo>
                      <a:pt x="8" y="24"/>
                    </a:lnTo>
                    <a:lnTo>
                      <a:pt x="16" y="16"/>
                    </a:lnTo>
                    <a:lnTo>
                      <a:pt x="24" y="32"/>
                    </a:lnTo>
                    <a:lnTo>
                      <a:pt x="40" y="4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68" name="Freeform 354">
                <a:extLst>
                  <a:ext uri="{FF2B5EF4-FFF2-40B4-BE49-F238E27FC236}">
                    <a16:creationId xmlns:a16="http://schemas.microsoft.com/office/drawing/2014/main" id="{C6280747-E8D6-44D4-BDBA-2342FBC38144}"/>
                  </a:ext>
                </a:extLst>
              </p:cNvPr>
              <p:cNvSpPr>
                <a:spLocks/>
              </p:cNvSpPr>
              <p:nvPr/>
            </p:nvSpPr>
            <p:spPr bwMode="gray">
              <a:xfrm>
                <a:off x="3833550" y="4468420"/>
                <a:ext cx="88121" cy="79881"/>
              </a:xfrm>
              <a:custGeom>
                <a:avLst/>
                <a:gdLst>
                  <a:gd name="T0" fmla="*/ 0 w 41"/>
                  <a:gd name="T1" fmla="*/ 16 h 33"/>
                  <a:gd name="T2" fmla="*/ 0 w 41"/>
                  <a:gd name="T3" fmla="*/ 16 h 33"/>
                  <a:gd name="T4" fmla="*/ 24 w 41"/>
                  <a:gd name="T5" fmla="*/ 24 h 33"/>
                  <a:gd name="T6" fmla="*/ 24 w 41"/>
                  <a:gd name="T7" fmla="*/ 32 h 33"/>
                  <a:gd name="T8" fmla="*/ 32 w 41"/>
                  <a:gd name="T9" fmla="*/ 24 h 33"/>
                  <a:gd name="T10" fmla="*/ 24 w 41"/>
                  <a:gd name="T11" fmla="*/ 16 h 33"/>
                  <a:gd name="T12" fmla="*/ 40 w 41"/>
                  <a:gd name="T13" fmla="*/ 8 h 33"/>
                  <a:gd name="T14" fmla="*/ 32 w 41"/>
                  <a:gd name="T15" fmla="*/ 0 h 33"/>
                  <a:gd name="T16" fmla="*/ 16 w 41"/>
                  <a:gd name="T17" fmla="*/ 8 h 33"/>
                  <a:gd name="T18" fmla="*/ 8 w 41"/>
                  <a:gd name="T19" fmla="*/ 8 h 33"/>
                  <a:gd name="T20" fmla="*/ 0 w 41"/>
                  <a:gd name="T21" fmla="*/ 0 h 33"/>
                  <a:gd name="T22" fmla="*/ 0 w 41"/>
                  <a:gd name="T2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3">
                    <a:moveTo>
                      <a:pt x="0" y="16"/>
                    </a:moveTo>
                    <a:lnTo>
                      <a:pt x="0" y="16"/>
                    </a:lnTo>
                    <a:lnTo>
                      <a:pt x="24" y="24"/>
                    </a:lnTo>
                    <a:lnTo>
                      <a:pt x="24" y="32"/>
                    </a:lnTo>
                    <a:lnTo>
                      <a:pt x="32" y="24"/>
                    </a:lnTo>
                    <a:lnTo>
                      <a:pt x="24" y="16"/>
                    </a:lnTo>
                    <a:lnTo>
                      <a:pt x="40" y="8"/>
                    </a:lnTo>
                    <a:lnTo>
                      <a:pt x="32" y="0"/>
                    </a:lnTo>
                    <a:lnTo>
                      <a:pt x="16" y="8"/>
                    </a:lnTo>
                    <a:lnTo>
                      <a:pt x="8" y="8"/>
                    </a:lnTo>
                    <a:lnTo>
                      <a:pt x="0" y="0"/>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69" name="Freeform 355">
                <a:extLst>
                  <a:ext uri="{FF2B5EF4-FFF2-40B4-BE49-F238E27FC236}">
                    <a16:creationId xmlns:a16="http://schemas.microsoft.com/office/drawing/2014/main" id="{5C44B318-C5B9-4982-B7AF-7608D00AFFB7}"/>
                  </a:ext>
                </a:extLst>
              </p:cNvPr>
              <p:cNvSpPr>
                <a:spLocks/>
              </p:cNvSpPr>
              <p:nvPr/>
            </p:nvSpPr>
            <p:spPr bwMode="gray">
              <a:xfrm>
                <a:off x="3919942" y="4468420"/>
                <a:ext cx="69113" cy="79881"/>
              </a:xfrm>
              <a:custGeom>
                <a:avLst/>
                <a:gdLst>
                  <a:gd name="T0" fmla="*/ 24 w 33"/>
                  <a:gd name="T1" fmla="*/ 8 h 33"/>
                  <a:gd name="T2" fmla="*/ 24 w 33"/>
                  <a:gd name="T3" fmla="*/ 8 h 33"/>
                  <a:gd name="T4" fmla="*/ 32 w 33"/>
                  <a:gd name="T5" fmla="*/ 16 h 33"/>
                  <a:gd name="T6" fmla="*/ 24 w 33"/>
                  <a:gd name="T7" fmla="*/ 24 h 33"/>
                  <a:gd name="T8" fmla="*/ 24 w 33"/>
                  <a:gd name="T9" fmla="*/ 32 h 33"/>
                  <a:gd name="T10" fmla="*/ 16 w 33"/>
                  <a:gd name="T11" fmla="*/ 16 h 33"/>
                  <a:gd name="T12" fmla="*/ 0 w 33"/>
                  <a:gd name="T13" fmla="*/ 8 h 33"/>
                  <a:gd name="T14" fmla="*/ 0 w 33"/>
                  <a:gd name="T15" fmla="*/ 0 h 33"/>
                  <a:gd name="T16" fmla="*/ 8 w 33"/>
                  <a:gd name="T17" fmla="*/ 0 h 33"/>
                  <a:gd name="T18" fmla="*/ 16 w 33"/>
                  <a:gd name="T19" fmla="*/ 0 h 33"/>
                  <a:gd name="T20" fmla="*/ 24 w 33"/>
                  <a:gd name="T21"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24" y="8"/>
                    </a:moveTo>
                    <a:lnTo>
                      <a:pt x="24" y="8"/>
                    </a:lnTo>
                    <a:lnTo>
                      <a:pt x="32" y="16"/>
                    </a:lnTo>
                    <a:lnTo>
                      <a:pt x="24" y="24"/>
                    </a:lnTo>
                    <a:lnTo>
                      <a:pt x="24" y="32"/>
                    </a:lnTo>
                    <a:lnTo>
                      <a:pt x="16" y="16"/>
                    </a:lnTo>
                    <a:lnTo>
                      <a:pt x="0" y="8"/>
                    </a:lnTo>
                    <a:lnTo>
                      <a:pt x="0" y="0"/>
                    </a:lnTo>
                    <a:lnTo>
                      <a:pt x="8" y="0"/>
                    </a:lnTo>
                    <a:lnTo>
                      <a:pt x="16" y="0"/>
                    </a:lnTo>
                    <a:lnTo>
                      <a:pt x="24"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70" name="Freeform 356">
                <a:extLst>
                  <a:ext uri="{FF2B5EF4-FFF2-40B4-BE49-F238E27FC236}">
                    <a16:creationId xmlns:a16="http://schemas.microsoft.com/office/drawing/2014/main" id="{AAC94694-303F-4308-9436-9F5043E086A7}"/>
                  </a:ext>
                </a:extLst>
              </p:cNvPr>
              <p:cNvSpPr>
                <a:spLocks/>
              </p:cNvSpPr>
              <p:nvPr/>
            </p:nvSpPr>
            <p:spPr bwMode="gray">
              <a:xfrm>
                <a:off x="3902664" y="4468420"/>
                <a:ext cx="19007" cy="21432"/>
              </a:xfrm>
              <a:custGeom>
                <a:avLst/>
                <a:gdLst>
                  <a:gd name="T0" fmla="*/ 8 w 9"/>
                  <a:gd name="T1" fmla="*/ 8 h 9"/>
                  <a:gd name="T2" fmla="*/ 8 w 9"/>
                  <a:gd name="T3" fmla="*/ 8 h 9"/>
                  <a:gd name="T4" fmla="*/ 8 w 9"/>
                  <a:gd name="T5" fmla="*/ 0 h 9"/>
                  <a:gd name="T6" fmla="*/ 0 w 9"/>
                  <a:gd name="T7" fmla="*/ 0 h 9"/>
                  <a:gd name="T8" fmla="*/ 8 w 9"/>
                  <a:gd name="T9" fmla="*/ 8 h 9"/>
                </a:gdLst>
                <a:ahLst/>
                <a:cxnLst>
                  <a:cxn ang="0">
                    <a:pos x="T0" y="T1"/>
                  </a:cxn>
                  <a:cxn ang="0">
                    <a:pos x="T2" y="T3"/>
                  </a:cxn>
                  <a:cxn ang="0">
                    <a:pos x="T4" y="T5"/>
                  </a:cxn>
                  <a:cxn ang="0">
                    <a:pos x="T6" y="T7"/>
                  </a:cxn>
                  <a:cxn ang="0">
                    <a:pos x="T8" y="T9"/>
                  </a:cxn>
                </a:cxnLst>
                <a:rect l="0" t="0" r="r" b="b"/>
                <a:pathLst>
                  <a:path w="9" h="9">
                    <a:moveTo>
                      <a:pt x="8" y="8"/>
                    </a:moveTo>
                    <a:lnTo>
                      <a:pt x="8" y="8"/>
                    </a:lnTo>
                    <a:lnTo>
                      <a:pt x="8" y="0"/>
                    </a:lnTo>
                    <a:lnTo>
                      <a:pt x="0" y="0"/>
                    </a:lnTo>
                    <a:lnTo>
                      <a:pt x="8"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71" name="Freeform 357">
                <a:extLst>
                  <a:ext uri="{FF2B5EF4-FFF2-40B4-BE49-F238E27FC236}">
                    <a16:creationId xmlns:a16="http://schemas.microsoft.com/office/drawing/2014/main" id="{633F8A8C-92A8-4FC0-BBA0-B1F9D465E2F9}"/>
                  </a:ext>
                </a:extLst>
              </p:cNvPr>
              <p:cNvSpPr>
                <a:spLocks/>
              </p:cNvSpPr>
              <p:nvPr/>
            </p:nvSpPr>
            <p:spPr bwMode="gray">
              <a:xfrm>
                <a:off x="3902664" y="4468420"/>
                <a:ext cx="19007" cy="21432"/>
              </a:xfrm>
              <a:custGeom>
                <a:avLst/>
                <a:gdLst>
                  <a:gd name="T0" fmla="*/ 8 w 9"/>
                  <a:gd name="T1" fmla="*/ 8 h 9"/>
                  <a:gd name="T2" fmla="*/ 8 w 9"/>
                  <a:gd name="T3" fmla="*/ 0 h 9"/>
                  <a:gd name="T4" fmla="*/ 0 w 9"/>
                  <a:gd name="T5" fmla="*/ 0 h 9"/>
                  <a:gd name="T6" fmla="*/ 8 w 9"/>
                  <a:gd name="T7" fmla="*/ 8 h 9"/>
                </a:gdLst>
                <a:ahLst/>
                <a:cxnLst>
                  <a:cxn ang="0">
                    <a:pos x="T0" y="T1"/>
                  </a:cxn>
                  <a:cxn ang="0">
                    <a:pos x="T2" y="T3"/>
                  </a:cxn>
                  <a:cxn ang="0">
                    <a:pos x="T4" y="T5"/>
                  </a:cxn>
                  <a:cxn ang="0">
                    <a:pos x="T6" y="T7"/>
                  </a:cxn>
                </a:cxnLst>
                <a:rect l="0" t="0" r="r" b="b"/>
                <a:pathLst>
                  <a:path w="9" h="9">
                    <a:moveTo>
                      <a:pt x="8" y="8"/>
                    </a:moveTo>
                    <a:lnTo>
                      <a:pt x="8" y="0"/>
                    </a:lnTo>
                    <a:lnTo>
                      <a:pt x="0" y="0"/>
                    </a:lnTo>
                    <a:lnTo>
                      <a:pt x="8"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72" name="Freeform 358">
                <a:extLst>
                  <a:ext uri="{FF2B5EF4-FFF2-40B4-BE49-F238E27FC236}">
                    <a16:creationId xmlns:a16="http://schemas.microsoft.com/office/drawing/2014/main" id="{9DD160EA-2543-47DE-9940-A9681E704BC2}"/>
                  </a:ext>
                </a:extLst>
              </p:cNvPr>
              <p:cNvSpPr>
                <a:spLocks/>
              </p:cNvSpPr>
              <p:nvPr/>
            </p:nvSpPr>
            <p:spPr bwMode="gray">
              <a:xfrm>
                <a:off x="4123829" y="4143054"/>
                <a:ext cx="103671" cy="77932"/>
              </a:xfrm>
              <a:custGeom>
                <a:avLst/>
                <a:gdLst>
                  <a:gd name="T0" fmla="*/ 0 w 49"/>
                  <a:gd name="T1" fmla="*/ 24 h 33"/>
                  <a:gd name="T2" fmla="*/ 0 w 49"/>
                  <a:gd name="T3" fmla="*/ 24 h 33"/>
                  <a:gd name="T4" fmla="*/ 0 w 49"/>
                  <a:gd name="T5" fmla="*/ 0 h 33"/>
                  <a:gd name="T6" fmla="*/ 24 w 49"/>
                  <a:gd name="T7" fmla="*/ 0 h 33"/>
                  <a:gd name="T8" fmla="*/ 24 w 49"/>
                  <a:gd name="T9" fmla="*/ 8 h 33"/>
                  <a:gd name="T10" fmla="*/ 32 w 49"/>
                  <a:gd name="T11" fmla="*/ 8 h 33"/>
                  <a:gd name="T12" fmla="*/ 48 w 49"/>
                  <a:gd name="T13" fmla="*/ 16 h 33"/>
                  <a:gd name="T14" fmla="*/ 40 w 49"/>
                  <a:gd name="T15" fmla="*/ 24 h 33"/>
                  <a:gd name="T16" fmla="*/ 40 w 49"/>
                  <a:gd name="T17" fmla="*/ 16 h 33"/>
                  <a:gd name="T18" fmla="*/ 16 w 49"/>
                  <a:gd name="T19" fmla="*/ 24 h 33"/>
                  <a:gd name="T20" fmla="*/ 16 w 49"/>
                  <a:gd name="T21" fmla="*/ 16 h 33"/>
                  <a:gd name="T22" fmla="*/ 8 w 49"/>
                  <a:gd name="T23" fmla="*/ 24 h 33"/>
                  <a:gd name="T24" fmla="*/ 8 w 49"/>
                  <a:gd name="T25" fmla="*/ 32 h 33"/>
                  <a:gd name="T26" fmla="*/ 0 w 49"/>
                  <a:gd name="T2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33">
                    <a:moveTo>
                      <a:pt x="0" y="24"/>
                    </a:moveTo>
                    <a:lnTo>
                      <a:pt x="0" y="24"/>
                    </a:lnTo>
                    <a:lnTo>
                      <a:pt x="0" y="0"/>
                    </a:lnTo>
                    <a:lnTo>
                      <a:pt x="24" y="0"/>
                    </a:lnTo>
                    <a:lnTo>
                      <a:pt x="24" y="8"/>
                    </a:lnTo>
                    <a:lnTo>
                      <a:pt x="32" y="8"/>
                    </a:lnTo>
                    <a:lnTo>
                      <a:pt x="48" y="16"/>
                    </a:lnTo>
                    <a:lnTo>
                      <a:pt x="40" y="24"/>
                    </a:lnTo>
                    <a:lnTo>
                      <a:pt x="40" y="16"/>
                    </a:lnTo>
                    <a:lnTo>
                      <a:pt x="16" y="24"/>
                    </a:lnTo>
                    <a:lnTo>
                      <a:pt x="16" y="16"/>
                    </a:lnTo>
                    <a:lnTo>
                      <a:pt x="8" y="24"/>
                    </a:lnTo>
                    <a:lnTo>
                      <a:pt x="8" y="32"/>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73" name="Freeform 359">
                <a:extLst>
                  <a:ext uri="{FF2B5EF4-FFF2-40B4-BE49-F238E27FC236}">
                    <a16:creationId xmlns:a16="http://schemas.microsoft.com/office/drawing/2014/main" id="{AD1EC3FE-FA39-460B-9376-09936C107DD6}"/>
                  </a:ext>
                </a:extLst>
              </p:cNvPr>
              <p:cNvSpPr>
                <a:spLocks/>
              </p:cNvSpPr>
              <p:nvPr/>
            </p:nvSpPr>
            <p:spPr bwMode="gray">
              <a:xfrm>
                <a:off x="4054716" y="4143054"/>
                <a:ext cx="70842" cy="60397"/>
              </a:xfrm>
              <a:custGeom>
                <a:avLst/>
                <a:gdLst>
                  <a:gd name="T0" fmla="*/ 32 w 33"/>
                  <a:gd name="T1" fmla="*/ 24 h 25"/>
                  <a:gd name="T2" fmla="*/ 32 w 33"/>
                  <a:gd name="T3" fmla="*/ 24 h 25"/>
                  <a:gd name="T4" fmla="*/ 32 w 33"/>
                  <a:gd name="T5" fmla="*/ 0 h 25"/>
                  <a:gd name="T6" fmla="*/ 16 w 33"/>
                  <a:gd name="T7" fmla="*/ 0 h 25"/>
                  <a:gd name="T8" fmla="*/ 24 w 33"/>
                  <a:gd name="T9" fmla="*/ 16 h 25"/>
                  <a:gd name="T10" fmla="*/ 0 w 33"/>
                  <a:gd name="T11" fmla="*/ 24 h 25"/>
                  <a:gd name="T12" fmla="*/ 8 w 33"/>
                  <a:gd name="T13" fmla="*/ 24 h 25"/>
                  <a:gd name="T14" fmla="*/ 32 w 33"/>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5">
                    <a:moveTo>
                      <a:pt x="32" y="24"/>
                    </a:moveTo>
                    <a:lnTo>
                      <a:pt x="32" y="24"/>
                    </a:lnTo>
                    <a:lnTo>
                      <a:pt x="32" y="0"/>
                    </a:lnTo>
                    <a:lnTo>
                      <a:pt x="16" y="0"/>
                    </a:lnTo>
                    <a:lnTo>
                      <a:pt x="24" y="16"/>
                    </a:lnTo>
                    <a:lnTo>
                      <a:pt x="0" y="24"/>
                    </a:lnTo>
                    <a:lnTo>
                      <a:pt x="8" y="24"/>
                    </a:lnTo>
                    <a:lnTo>
                      <a:pt x="32"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74" name="Freeform 360">
                <a:extLst>
                  <a:ext uri="{FF2B5EF4-FFF2-40B4-BE49-F238E27FC236}">
                    <a16:creationId xmlns:a16="http://schemas.microsoft.com/office/drawing/2014/main" id="{CC870DBA-51C9-4E38-A120-2EEFCFB86BDB}"/>
                  </a:ext>
                </a:extLst>
              </p:cNvPr>
              <p:cNvSpPr>
                <a:spLocks/>
              </p:cNvSpPr>
              <p:nvPr/>
            </p:nvSpPr>
            <p:spPr bwMode="gray">
              <a:xfrm>
                <a:off x="3935493" y="4372954"/>
                <a:ext cx="309284" cy="500712"/>
              </a:xfrm>
              <a:custGeom>
                <a:avLst/>
                <a:gdLst>
                  <a:gd name="T0" fmla="*/ 112 w 145"/>
                  <a:gd name="T1" fmla="*/ 208 h 209"/>
                  <a:gd name="T2" fmla="*/ 112 w 145"/>
                  <a:gd name="T3" fmla="*/ 208 h 209"/>
                  <a:gd name="T4" fmla="*/ 120 w 145"/>
                  <a:gd name="T5" fmla="*/ 176 h 209"/>
                  <a:gd name="T6" fmla="*/ 112 w 145"/>
                  <a:gd name="T7" fmla="*/ 152 h 209"/>
                  <a:gd name="T8" fmla="*/ 120 w 145"/>
                  <a:gd name="T9" fmla="*/ 152 h 209"/>
                  <a:gd name="T10" fmla="*/ 112 w 145"/>
                  <a:gd name="T11" fmla="*/ 144 h 209"/>
                  <a:gd name="T12" fmla="*/ 112 w 145"/>
                  <a:gd name="T13" fmla="*/ 136 h 209"/>
                  <a:gd name="T14" fmla="*/ 144 w 145"/>
                  <a:gd name="T15" fmla="*/ 136 h 209"/>
                  <a:gd name="T16" fmla="*/ 144 w 145"/>
                  <a:gd name="T17" fmla="*/ 120 h 209"/>
                  <a:gd name="T18" fmla="*/ 136 w 145"/>
                  <a:gd name="T19" fmla="*/ 104 h 209"/>
                  <a:gd name="T20" fmla="*/ 144 w 145"/>
                  <a:gd name="T21" fmla="*/ 80 h 209"/>
                  <a:gd name="T22" fmla="*/ 120 w 145"/>
                  <a:gd name="T23" fmla="*/ 80 h 209"/>
                  <a:gd name="T24" fmla="*/ 112 w 145"/>
                  <a:gd name="T25" fmla="*/ 72 h 209"/>
                  <a:gd name="T26" fmla="*/ 88 w 145"/>
                  <a:gd name="T27" fmla="*/ 72 h 209"/>
                  <a:gd name="T28" fmla="*/ 80 w 145"/>
                  <a:gd name="T29" fmla="*/ 64 h 209"/>
                  <a:gd name="T30" fmla="*/ 80 w 145"/>
                  <a:gd name="T31" fmla="*/ 56 h 209"/>
                  <a:gd name="T32" fmla="*/ 72 w 145"/>
                  <a:gd name="T33" fmla="*/ 40 h 209"/>
                  <a:gd name="T34" fmla="*/ 80 w 145"/>
                  <a:gd name="T35" fmla="*/ 24 h 209"/>
                  <a:gd name="T36" fmla="*/ 88 w 145"/>
                  <a:gd name="T37" fmla="*/ 16 h 209"/>
                  <a:gd name="T38" fmla="*/ 96 w 145"/>
                  <a:gd name="T39" fmla="*/ 8 h 209"/>
                  <a:gd name="T40" fmla="*/ 88 w 145"/>
                  <a:gd name="T41" fmla="*/ 0 h 209"/>
                  <a:gd name="T42" fmla="*/ 72 w 145"/>
                  <a:gd name="T43" fmla="*/ 16 h 209"/>
                  <a:gd name="T44" fmla="*/ 48 w 145"/>
                  <a:gd name="T45" fmla="*/ 24 h 209"/>
                  <a:gd name="T46" fmla="*/ 40 w 145"/>
                  <a:gd name="T47" fmla="*/ 40 h 209"/>
                  <a:gd name="T48" fmla="*/ 24 w 145"/>
                  <a:gd name="T49" fmla="*/ 48 h 209"/>
                  <a:gd name="T50" fmla="*/ 24 w 145"/>
                  <a:gd name="T51" fmla="*/ 64 h 209"/>
                  <a:gd name="T52" fmla="*/ 16 w 145"/>
                  <a:gd name="T53" fmla="*/ 48 h 209"/>
                  <a:gd name="T54" fmla="*/ 24 w 145"/>
                  <a:gd name="T55" fmla="*/ 56 h 209"/>
                  <a:gd name="T56" fmla="*/ 16 w 145"/>
                  <a:gd name="T57" fmla="*/ 64 h 209"/>
                  <a:gd name="T58" fmla="*/ 16 w 145"/>
                  <a:gd name="T59" fmla="*/ 72 h 209"/>
                  <a:gd name="T60" fmla="*/ 16 w 145"/>
                  <a:gd name="T61" fmla="*/ 80 h 209"/>
                  <a:gd name="T62" fmla="*/ 16 w 145"/>
                  <a:gd name="T63" fmla="*/ 112 h 209"/>
                  <a:gd name="T64" fmla="*/ 24 w 145"/>
                  <a:gd name="T65" fmla="*/ 112 h 209"/>
                  <a:gd name="T66" fmla="*/ 16 w 145"/>
                  <a:gd name="T67" fmla="*/ 128 h 209"/>
                  <a:gd name="T68" fmla="*/ 8 w 145"/>
                  <a:gd name="T69" fmla="*/ 128 h 209"/>
                  <a:gd name="T70" fmla="*/ 8 w 145"/>
                  <a:gd name="T71" fmla="*/ 136 h 209"/>
                  <a:gd name="T72" fmla="*/ 0 w 145"/>
                  <a:gd name="T73" fmla="*/ 136 h 209"/>
                  <a:gd name="T74" fmla="*/ 0 w 145"/>
                  <a:gd name="T75" fmla="*/ 144 h 209"/>
                  <a:gd name="T76" fmla="*/ 24 w 145"/>
                  <a:gd name="T77" fmla="*/ 160 h 209"/>
                  <a:gd name="T78" fmla="*/ 40 w 145"/>
                  <a:gd name="T79" fmla="*/ 152 h 209"/>
                  <a:gd name="T80" fmla="*/ 48 w 145"/>
                  <a:gd name="T81" fmla="*/ 160 h 209"/>
                  <a:gd name="T82" fmla="*/ 64 w 145"/>
                  <a:gd name="T83" fmla="*/ 176 h 209"/>
                  <a:gd name="T84" fmla="*/ 72 w 145"/>
                  <a:gd name="T85" fmla="*/ 192 h 209"/>
                  <a:gd name="T86" fmla="*/ 104 w 145"/>
                  <a:gd name="T87" fmla="*/ 184 h 209"/>
                  <a:gd name="T88" fmla="*/ 112 w 145"/>
                  <a:gd name="T89" fmla="*/ 192 h 209"/>
                  <a:gd name="T90" fmla="*/ 112 w 145"/>
                  <a:gd name="T91" fmla="*/ 200 h 209"/>
                  <a:gd name="T92" fmla="*/ 104 w 145"/>
                  <a:gd name="T93" fmla="*/ 200 h 209"/>
                  <a:gd name="T94" fmla="*/ 112 w 145"/>
                  <a:gd name="T95" fmla="*/ 20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209">
                    <a:moveTo>
                      <a:pt x="112" y="208"/>
                    </a:moveTo>
                    <a:lnTo>
                      <a:pt x="112" y="208"/>
                    </a:lnTo>
                    <a:lnTo>
                      <a:pt x="120" y="176"/>
                    </a:lnTo>
                    <a:lnTo>
                      <a:pt x="112" y="152"/>
                    </a:lnTo>
                    <a:lnTo>
                      <a:pt x="120" y="152"/>
                    </a:lnTo>
                    <a:lnTo>
                      <a:pt x="112" y="144"/>
                    </a:lnTo>
                    <a:lnTo>
                      <a:pt x="112" y="136"/>
                    </a:lnTo>
                    <a:lnTo>
                      <a:pt x="144" y="136"/>
                    </a:lnTo>
                    <a:lnTo>
                      <a:pt x="144" y="120"/>
                    </a:lnTo>
                    <a:lnTo>
                      <a:pt x="136" y="104"/>
                    </a:lnTo>
                    <a:lnTo>
                      <a:pt x="144" y="80"/>
                    </a:lnTo>
                    <a:lnTo>
                      <a:pt x="120" y="80"/>
                    </a:lnTo>
                    <a:lnTo>
                      <a:pt x="112" y="72"/>
                    </a:lnTo>
                    <a:lnTo>
                      <a:pt x="88" y="72"/>
                    </a:lnTo>
                    <a:lnTo>
                      <a:pt x="80" y="64"/>
                    </a:lnTo>
                    <a:lnTo>
                      <a:pt x="80" y="56"/>
                    </a:lnTo>
                    <a:lnTo>
                      <a:pt x="72" y="40"/>
                    </a:lnTo>
                    <a:lnTo>
                      <a:pt x="80" y="24"/>
                    </a:lnTo>
                    <a:lnTo>
                      <a:pt x="88" y="16"/>
                    </a:lnTo>
                    <a:lnTo>
                      <a:pt x="96" y="8"/>
                    </a:lnTo>
                    <a:lnTo>
                      <a:pt x="88" y="0"/>
                    </a:lnTo>
                    <a:lnTo>
                      <a:pt x="72" y="16"/>
                    </a:lnTo>
                    <a:lnTo>
                      <a:pt x="48" y="24"/>
                    </a:lnTo>
                    <a:lnTo>
                      <a:pt x="40" y="40"/>
                    </a:lnTo>
                    <a:lnTo>
                      <a:pt x="24" y="48"/>
                    </a:lnTo>
                    <a:lnTo>
                      <a:pt x="24" y="64"/>
                    </a:lnTo>
                    <a:lnTo>
                      <a:pt x="16" y="48"/>
                    </a:lnTo>
                    <a:lnTo>
                      <a:pt x="24" y="56"/>
                    </a:lnTo>
                    <a:lnTo>
                      <a:pt x="16" y="64"/>
                    </a:lnTo>
                    <a:lnTo>
                      <a:pt x="16" y="72"/>
                    </a:lnTo>
                    <a:lnTo>
                      <a:pt x="16" y="80"/>
                    </a:lnTo>
                    <a:lnTo>
                      <a:pt x="16" y="112"/>
                    </a:lnTo>
                    <a:lnTo>
                      <a:pt x="24" y="112"/>
                    </a:lnTo>
                    <a:lnTo>
                      <a:pt x="16" y="128"/>
                    </a:lnTo>
                    <a:lnTo>
                      <a:pt x="8" y="128"/>
                    </a:lnTo>
                    <a:lnTo>
                      <a:pt x="8" y="136"/>
                    </a:lnTo>
                    <a:lnTo>
                      <a:pt x="0" y="136"/>
                    </a:lnTo>
                    <a:lnTo>
                      <a:pt x="0" y="144"/>
                    </a:lnTo>
                    <a:lnTo>
                      <a:pt x="24" y="160"/>
                    </a:lnTo>
                    <a:lnTo>
                      <a:pt x="40" y="152"/>
                    </a:lnTo>
                    <a:lnTo>
                      <a:pt x="48" y="160"/>
                    </a:lnTo>
                    <a:lnTo>
                      <a:pt x="64" y="176"/>
                    </a:lnTo>
                    <a:lnTo>
                      <a:pt x="72" y="192"/>
                    </a:lnTo>
                    <a:lnTo>
                      <a:pt x="104" y="184"/>
                    </a:lnTo>
                    <a:lnTo>
                      <a:pt x="112" y="192"/>
                    </a:lnTo>
                    <a:lnTo>
                      <a:pt x="112" y="200"/>
                    </a:lnTo>
                    <a:lnTo>
                      <a:pt x="104" y="200"/>
                    </a:lnTo>
                    <a:lnTo>
                      <a:pt x="112" y="20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75" name="Freeform 361">
                <a:extLst>
                  <a:ext uri="{FF2B5EF4-FFF2-40B4-BE49-F238E27FC236}">
                    <a16:creationId xmlns:a16="http://schemas.microsoft.com/office/drawing/2014/main" id="{2319C68D-38B4-4FAF-BDCD-08961179978C}"/>
                  </a:ext>
                </a:extLst>
              </p:cNvPr>
              <p:cNvSpPr>
                <a:spLocks/>
              </p:cNvSpPr>
              <p:nvPr/>
            </p:nvSpPr>
            <p:spPr bwMode="gray">
              <a:xfrm>
                <a:off x="3885385" y="4717803"/>
                <a:ext cx="155505" cy="194829"/>
              </a:xfrm>
              <a:custGeom>
                <a:avLst/>
                <a:gdLst>
                  <a:gd name="T0" fmla="*/ 72 w 73"/>
                  <a:gd name="T1" fmla="*/ 16 h 81"/>
                  <a:gd name="T2" fmla="*/ 72 w 73"/>
                  <a:gd name="T3" fmla="*/ 16 h 81"/>
                  <a:gd name="T4" fmla="*/ 64 w 73"/>
                  <a:gd name="T5" fmla="*/ 8 h 81"/>
                  <a:gd name="T6" fmla="*/ 48 w 73"/>
                  <a:gd name="T7" fmla="*/ 16 h 81"/>
                  <a:gd name="T8" fmla="*/ 24 w 73"/>
                  <a:gd name="T9" fmla="*/ 0 h 81"/>
                  <a:gd name="T10" fmla="*/ 8 w 73"/>
                  <a:gd name="T11" fmla="*/ 8 h 81"/>
                  <a:gd name="T12" fmla="*/ 8 w 73"/>
                  <a:gd name="T13" fmla="*/ 16 h 81"/>
                  <a:gd name="T14" fmla="*/ 0 w 73"/>
                  <a:gd name="T15" fmla="*/ 24 h 81"/>
                  <a:gd name="T16" fmla="*/ 0 w 73"/>
                  <a:gd name="T17" fmla="*/ 40 h 81"/>
                  <a:gd name="T18" fmla="*/ 8 w 73"/>
                  <a:gd name="T19" fmla="*/ 56 h 81"/>
                  <a:gd name="T20" fmla="*/ 8 w 73"/>
                  <a:gd name="T21" fmla="*/ 48 h 81"/>
                  <a:gd name="T22" fmla="*/ 16 w 73"/>
                  <a:gd name="T23" fmla="*/ 48 h 81"/>
                  <a:gd name="T24" fmla="*/ 8 w 73"/>
                  <a:gd name="T25" fmla="*/ 56 h 81"/>
                  <a:gd name="T26" fmla="*/ 0 w 73"/>
                  <a:gd name="T27" fmla="*/ 72 h 81"/>
                  <a:gd name="T28" fmla="*/ 16 w 73"/>
                  <a:gd name="T29" fmla="*/ 80 h 81"/>
                  <a:gd name="T30" fmla="*/ 40 w 73"/>
                  <a:gd name="T31" fmla="*/ 56 h 81"/>
                  <a:gd name="T32" fmla="*/ 56 w 73"/>
                  <a:gd name="T33" fmla="*/ 48 h 81"/>
                  <a:gd name="T34" fmla="*/ 64 w 73"/>
                  <a:gd name="T35" fmla="*/ 40 h 81"/>
                  <a:gd name="T36" fmla="*/ 72 w 73"/>
                  <a:gd name="T37" fmla="*/ 24 h 81"/>
                  <a:gd name="T38" fmla="*/ 64 w 73"/>
                  <a:gd name="T39" fmla="*/ 16 h 81"/>
                  <a:gd name="T40" fmla="*/ 72 w 73"/>
                  <a:gd name="T41" fmla="*/ 1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81">
                    <a:moveTo>
                      <a:pt x="72" y="16"/>
                    </a:moveTo>
                    <a:lnTo>
                      <a:pt x="72" y="16"/>
                    </a:lnTo>
                    <a:lnTo>
                      <a:pt x="64" y="8"/>
                    </a:lnTo>
                    <a:lnTo>
                      <a:pt x="48" y="16"/>
                    </a:lnTo>
                    <a:lnTo>
                      <a:pt x="24" y="0"/>
                    </a:lnTo>
                    <a:lnTo>
                      <a:pt x="8" y="8"/>
                    </a:lnTo>
                    <a:lnTo>
                      <a:pt x="8" y="16"/>
                    </a:lnTo>
                    <a:lnTo>
                      <a:pt x="0" y="24"/>
                    </a:lnTo>
                    <a:lnTo>
                      <a:pt x="0" y="40"/>
                    </a:lnTo>
                    <a:lnTo>
                      <a:pt x="8" y="56"/>
                    </a:lnTo>
                    <a:lnTo>
                      <a:pt x="8" y="48"/>
                    </a:lnTo>
                    <a:lnTo>
                      <a:pt x="16" y="48"/>
                    </a:lnTo>
                    <a:lnTo>
                      <a:pt x="8" y="56"/>
                    </a:lnTo>
                    <a:lnTo>
                      <a:pt x="0" y="72"/>
                    </a:lnTo>
                    <a:lnTo>
                      <a:pt x="16" y="80"/>
                    </a:lnTo>
                    <a:lnTo>
                      <a:pt x="40" y="56"/>
                    </a:lnTo>
                    <a:lnTo>
                      <a:pt x="56" y="48"/>
                    </a:lnTo>
                    <a:lnTo>
                      <a:pt x="64" y="40"/>
                    </a:lnTo>
                    <a:lnTo>
                      <a:pt x="72" y="24"/>
                    </a:lnTo>
                    <a:lnTo>
                      <a:pt x="64" y="16"/>
                    </a:lnTo>
                    <a:lnTo>
                      <a:pt x="72"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76" name="Freeform 362">
                <a:extLst>
                  <a:ext uri="{FF2B5EF4-FFF2-40B4-BE49-F238E27FC236}">
                    <a16:creationId xmlns:a16="http://schemas.microsoft.com/office/drawing/2014/main" id="{78AAF981-3D8C-4EB9-884B-EF978022769D}"/>
                  </a:ext>
                </a:extLst>
              </p:cNvPr>
              <p:cNvSpPr>
                <a:spLocks/>
              </p:cNvSpPr>
              <p:nvPr/>
            </p:nvSpPr>
            <p:spPr bwMode="gray">
              <a:xfrm>
                <a:off x="3868108" y="4756769"/>
                <a:ext cx="342114" cy="557213"/>
              </a:xfrm>
              <a:custGeom>
                <a:avLst/>
                <a:gdLst>
                  <a:gd name="T0" fmla="*/ 152 w 161"/>
                  <a:gd name="T1" fmla="*/ 136 h 233"/>
                  <a:gd name="T2" fmla="*/ 152 w 161"/>
                  <a:gd name="T3" fmla="*/ 136 h 233"/>
                  <a:gd name="T4" fmla="*/ 136 w 161"/>
                  <a:gd name="T5" fmla="*/ 136 h 233"/>
                  <a:gd name="T6" fmla="*/ 136 w 161"/>
                  <a:gd name="T7" fmla="*/ 120 h 233"/>
                  <a:gd name="T8" fmla="*/ 120 w 161"/>
                  <a:gd name="T9" fmla="*/ 128 h 233"/>
                  <a:gd name="T10" fmla="*/ 104 w 161"/>
                  <a:gd name="T11" fmla="*/ 120 h 233"/>
                  <a:gd name="T12" fmla="*/ 96 w 161"/>
                  <a:gd name="T13" fmla="*/ 96 h 233"/>
                  <a:gd name="T14" fmla="*/ 112 w 161"/>
                  <a:gd name="T15" fmla="*/ 64 h 233"/>
                  <a:gd name="T16" fmla="*/ 144 w 161"/>
                  <a:gd name="T17" fmla="*/ 48 h 233"/>
                  <a:gd name="T18" fmla="*/ 136 w 161"/>
                  <a:gd name="T19" fmla="*/ 40 h 233"/>
                  <a:gd name="T20" fmla="*/ 144 w 161"/>
                  <a:gd name="T21" fmla="*/ 40 h 233"/>
                  <a:gd name="T22" fmla="*/ 144 w 161"/>
                  <a:gd name="T23" fmla="*/ 32 h 233"/>
                  <a:gd name="T24" fmla="*/ 136 w 161"/>
                  <a:gd name="T25" fmla="*/ 24 h 233"/>
                  <a:gd name="T26" fmla="*/ 104 w 161"/>
                  <a:gd name="T27" fmla="*/ 32 h 233"/>
                  <a:gd name="T28" fmla="*/ 96 w 161"/>
                  <a:gd name="T29" fmla="*/ 16 h 233"/>
                  <a:gd name="T30" fmla="*/ 80 w 161"/>
                  <a:gd name="T31" fmla="*/ 0 h 233"/>
                  <a:gd name="T32" fmla="*/ 72 w 161"/>
                  <a:gd name="T33" fmla="*/ 0 h 233"/>
                  <a:gd name="T34" fmla="*/ 80 w 161"/>
                  <a:gd name="T35" fmla="*/ 8 h 233"/>
                  <a:gd name="T36" fmla="*/ 72 w 161"/>
                  <a:gd name="T37" fmla="*/ 24 h 233"/>
                  <a:gd name="T38" fmla="*/ 64 w 161"/>
                  <a:gd name="T39" fmla="*/ 32 h 233"/>
                  <a:gd name="T40" fmla="*/ 48 w 161"/>
                  <a:gd name="T41" fmla="*/ 40 h 233"/>
                  <a:gd name="T42" fmla="*/ 24 w 161"/>
                  <a:gd name="T43" fmla="*/ 64 h 233"/>
                  <a:gd name="T44" fmla="*/ 8 w 161"/>
                  <a:gd name="T45" fmla="*/ 56 h 233"/>
                  <a:gd name="T46" fmla="*/ 16 w 161"/>
                  <a:gd name="T47" fmla="*/ 40 h 233"/>
                  <a:gd name="T48" fmla="*/ 0 w 161"/>
                  <a:gd name="T49" fmla="*/ 56 h 233"/>
                  <a:gd name="T50" fmla="*/ 8 w 161"/>
                  <a:gd name="T51" fmla="*/ 72 h 233"/>
                  <a:gd name="T52" fmla="*/ 0 w 161"/>
                  <a:gd name="T53" fmla="*/ 72 h 233"/>
                  <a:gd name="T54" fmla="*/ 16 w 161"/>
                  <a:gd name="T55" fmla="*/ 88 h 233"/>
                  <a:gd name="T56" fmla="*/ 32 w 161"/>
                  <a:gd name="T57" fmla="*/ 104 h 233"/>
                  <a:gd name="T58" fmla="*/ 72 w 161"/>
                  <a:gd name="T59" fmla="*/ 184 h 233"/>
                  <a:gd name="T60" fmla="*/ 136 w 161"/>
                  <a:gd name="T61" fmla="*/ 232 h 233"/>
                  <a:gd name="T62" fmla="*/ 152 w 161"/>
                  <a:gd name="T63" fmla="*/ 224 h 233"/>
                  <a:gd name="T64" fmla="*/ 160 w 161"/>
                  <a:gd name="T65" fmla="*/ 208 h 233"/>
                  <a:gd name="T66" fmla="*/ 152 w 161"/>
                  <a:gd name="T67" fmla="*/ 200 h 233"/>
                  <a:gd name="T68" fmla="*/ 160 w 161"/>
                  <a:gd name="T69" fmla="*/ 152 h 233"/>
                  <a:gd name="T70" fmla="*/ 152 w 161"/>
                  <a:gd name="T71" fmla="*/ 13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3">
                    <a:moveTo>
                      <a:pt x="152" y="136"/>
                    </a:moveTo>
                    <a:lnTo>
                      <a:pt x="152" y="136"/>
                    </a:lnTo>
                    <a:lnTo>
                      <a:pt x="136" y="136"/>
                    </a:lnTo>
                    <a:lnTo>
                      <a:pt x="136" y="120"/>
                    </a:lnTo>
                    <a:lnTo>
                      <a:pt x="120" y="128"/>
                    </a:lnTo>
                    <a:lnTo>
                      <a:pt x="104" y="120"/>
                    </a:lnTo>
                    <a:lnTo>
                      <a:pt x="96" y="96"/>
                    </a:lnTo>
                    <a:lnTo>
                      <a:pt x="112" y="64"/>
                    </a:lnTo>
                    <a:lnTo>
                      <a:pt x="144" y="48"/>
                    </a:lnTo>
                    <a:lnTo>
                      <a:pt x="136" y="40"/>
                    </a:lnTo>
                    <a:lnTo>
                      <a:pt x="144" y="40"/>
                    </a:lnTo>
                    <a:lnTo>
                      <a:pt x="144" y="32"/>
                    </a:lnTo>
                    <a:lnTo>
                      <a:pt x="136" y="24"/>
                    </a:lnTo>
                    <a:lnTo>
                      <a:pt x="104" y="32"/>
                    </a:lnTo>
                    <a:lnTo>
                      <a:pt x="96" y="16"/>
                    </a:lnTo>
                    <a:lnTo>
                      <a:pt x="80" y="0"/>
                    </a:lnTo>
                    <a:lnTo>
                      <a:pt x="72" y="0"/>
                    </a:lnTo>
                    <a:lnTo>
                      <a:pt x="80" y="8"/>
                    </a:lnTo>
                    <a:lnTo>
                      <a:pt x="72" y="24"/>
                    </a:lnTo>
                    <a:lnTo>
                      <a:pt x="64" y="32"/>
                    </a:lnTo>
                    <a:lnTo>
                      <a:pt x="48" y="40"/>
                    </a:lnTo>
                    <a:lnTo>
                      <a:pt x="24" y="64"/>
                    </a:lnTo>
                    <a:lnTo>
                      <a:pt x="8" y="56"/>
                    </a:lnTo>
                    <a:lnTo>
                      <a:pt x="16" y="40"/>
                    </a:lnTo>
                    <a:lnTo>
                      <a:pt x="0" y="56"/>
                    </a:lnTo>
                    <a:lnTo>
                      <a:pt x="8" y="72"/>
                    </a:lnTo>
                    <a:lnTo>
                      <a:pt x="0" y="72"/>
                    </a:lnTo>
                    <a:lnTo>
                      <a:pt x="16" y="88"/>
                    </a:lnTo>
                    <a:lnTo>
                      <a:pt x="32" y="104"/>
                    </a:lnTo>
                    <a:lnTo>
                      <a:pt x="72" y="184"/>
                    </a:lnTo>
                    <a:lnTo>
                      <a:pt x="136" y="232"/>
                    </a:lnTo>
                    <a:lnTo>
                      <a:pt x="152" y="224"/>
                    </a:lnTo>
                    <a:lnTo>
                      <a:pt x="160" y="208"/>
                    </a:lnTo>
                    <a:lnTo>
                      <a:pt x="152" y="200"/>
                    </a:lnTo>
                    <a:lnTo>
                      <a:pt x="160" y="152"/>
                    </a:lnTo>
                    <a:lnTo>
                      <a:pt x="152" y="13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77" name="Freeform 363">
                <a:extLst>
                  <a:ext uri="{FF2B5EF4-FFF2-40B4-BE49-F238E27FC236}">
                    <a16:creationId xmlns:a16="http://schemas.microsoft.com/office/drawing/2014/main" id="{32969019-928B-4936-AB33-23315DD3E96D}"/>
                  </a:ext>
                </a:extLst>
              </p:cNvPr>
              <p:cNvSpPr>
                <a:spLocks/>
              </p:cNvSpPr>
              <p:nvPr/>
            </p:nvSpPr>
            <p:spPr bwMode="gray">
              <a:xfrm>
                <a:off x="4191214" y="5043167"/>
                <a:ext cx="307557" cy="424729"/>
              </a:xfrm>
              <a:custGeom>
                <a:avLst/>
                <a:gdLst>
                  <a:gd name="T0" fmla="*/ 144 w 145"/>
                  <a:gd name="T1" fmla="*/ 136 h 177"/>
                  <a:gd name="T2" fmla="*/ 144 w 145"/>
                  <a:gd name="T3" fmla="*/ 136 h 177"/>
                  <a:gd name="T4" fmla="*/ 144 w 145"/>
                  <a:gd name="T5" fmla="*/ 112 h 177"/>
                  <a:gd name="T6" fmla="*/ 136 w 145"/>
                  <a:gd name="T7" fmla="*/ 96 h 177"/>
                  <a:gd name="T8" fmla="*/ 136 w 145"/>
                  <a:gd name="T9" fmla="*/ 88 h 177"/>
                  <a:gd name="T10" fmla="*/ 120 w 145"/>
                  <a:gd name="T11" fmla="*/ 88 h 177"/>
                  <a:gd name="T12" fmla="*/ 112 w 145"/>
                  <a:gd name="T13" fmla="*/ 72 h 177"/>
                  <a:gd name="T14" fmla="*/ 112 w 145"/>
                  <a:gd name="T15" fmla="*/ 64 h 177"/>
                  <a:gd name="T16" fmla="*/ 104 w 145"/>
                  <a:gd name="T17" fmla="*/ 48 h 177"/>
                  <a:gd name="T18" fmla="*/ 56 w 145"/>
                  <a:gd name="T19" fmla="*/ 32 h 177"/>
                  <a:gd name="T20" fmla="*/ 48 w 145"/>
                  <a:gd name="T21" fmla="*/ 24 h 177"/>
                  <a:gd name="T22" fmla="*/ 48 w 145"/>
                  <a:gd name="T23" fmla="*/ 0 h 177"/>
                  <a:gd name="T24" fmla="*/ 32 w 145"/>
                  <a:gd name="T25" fmla="*/ 0 h 177"/>
                  <a:gd name="T26" fmla="*/ 16 w 145"/>
                  <a:gd name="T27" fmla="*/ 16 h 177"/>
                  <a:gd name="T28" fmla="*/ 0 w 145"/>
                  <a:gd name="T29" fmla="*/ 16 h 177"/>
                  <a:gd name="T30" fmla="*/ 8 w 145"/>
                  <a:gd name="T31" fmla="*/ 32 h 177"/>
                  <a:gd name="T32" fmla="*/ 0 w 145"/>
                  <a:gd name="T33" fmla="*/ 80 h 177"/>
                  <a:gd name="T34" fmla="*/ 8 w 145"/>
                  <a:gd name="T35" fmla="*/ 88 h 177"/>
                  <a:gd name="T36" fmla="*/ 0 w 145"/>
                  <a:gd name="T37" fmla="*/ 104 h 177"/>
                  <a:gd name="T38" fmla="*/ 8 w 145"/>
                  <a:gd name="T39" fmla="*/ 128 h 177"/>
                  <a:gd name="T40" fmla="*/ 8 w 145"/>
                  <a:gd name="T41" fmla="*/ 136 h 177"/>
                  <a:gd name="T42" fmla="*/ 16 w 145"/>
                  <a:gd name="T43" fmla="*/ 176 h 177"/>
                  <a:gd name="T44" fmla="*/ 24 w 145"/>
                  <a:gd name="T45" fmla="*/ 176 h 177"/>
                  <a:gd name="T46" fmla="*/ 40 w 145"/>
                  <a:gd name="T47" fmla="*/ 160 h 177"/>
                  <a:gd name="T48" fmla="*/ 64 w 145"/>
                  <a:gd name="T49" fmla="*/ 168 h 177"/>
                  <a:gd name="T50" fmla="*/ 72 w 145"/>
                  <a:gd name="T51" fmla="*/ 160 h 177"/>
                  <a:gd name="T52" fmla="*/ 88 w 145"/>
                  <a:gd name="T53" fmla="*/ 168 h 177"/>
                  <a:gd name="T54" fmla="*/ 96 w 145"/>
                  <a:gd name="T55" fmla="*/ 128 h 177"/>
                  <a:gd name="T56" fmla="*/ 128 w 145"/>
                  <a:gd name="T57" fmla="*/ 128 h 177"/>
                  <a:gd name="T58" fmla="*/ 144 w 145"/>
                  <a:gd name="T59"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7">
                    <a:moveTo>
                      <a:pt x="144" y="136"/>
                    </a:moveTo>
                    <a:lnTo>
                      <a:pt x="144" y="136"/>
                    </a:lnTo>
                    <a:lnTo>
                      <a:pt x="144" y="112"/>
                    </a:lnTo>
                    <a:lnTo>
                      <a:pt x="136" y="96"/>
                    </a:lnTo>
                    <a:lnTo>
                      <a:pt x="136" y="88"/>
                    </a:lnTo>
                    <a:lnTo>
                      <a:pt x="120" y="88"/>
                    </a:lnTo>
                    <a:lnTo>
                      <a:pt x="112" y="72"/>
                    </a:lnTo>
                    <a:lnTo>
                      <a:pt x="112" y="64"/>
                    </a:lnTo>
                    <a:lnTo>
                      <a:pt x="104" y="48"/>
                    </a:lnTo>
                    <a:lnTo>
                      <a:pt x="56" y="32"/>
                    </a:lnTo>
                    <a:lnTo>
                      <a:pt x="48" y="24"/>
                    </a:lnTo>
                    <a:lnTo>
                      <a:pt x="48" y="0"/>
                    </a:lnTo>
                    <a:lnTo>
                      <a:pt x="32" y="0"/>
                    </a:lnTo>
                    <a:lnTo>
                      <a:pt x="16" y="16"/>
                    </a:lnTo>
                    <a:lnTo>
                      <a:pt x="0" y="16"/>
                    </a:lnTo>
                    <a:lnTo>
                      <a:pt x="8" y="32"/>
                    </a:lnTo>
                    <a:lnTo>
                      <a:pt x="0" y="80"/>
                    </a:lnTo>
                    <a:lnTo>
                      <a:pt x="8" y="88"/>
                    </a:lnTo>
                    <a:lnTo>
                      <a:pt x="0" y="104"/>
                    </a:lnTo>
                    <a:lnTo>
                      <a:pt x="8" y="128"/>
                    </a:lnTo>
                    <a:lnTo>
                      <a:pt x="8" y="136"/>
                    </a:lnTo>
                    <a:lnTo>
                      <a:pt x="16" y="176"/>
                    </a:lnTo>
                    <a:lnTo>
                      <a:pt x="24" y="176"/>
                    </a:lnTo>
                    <a:lnTo>
                      <a:pt x="40" y="160"/>
                    </a:lnTo>
                    <a:lnTo>
                      <a:pt x="64" y="168"/>
                    </a:lnTo>
                    <a:lnTo>
                      <a:pt x="72" y="160"/>
                    </a:lnTo>
                    <a:lnTo>
                      <a:pt x="88" y="168"/>
                    </a:lnTo>
                    <a:lnTo>
                      <a:pt x="96" y="128"/>
                    </a:lnTo>
                    <a:lnTo>
                      <a:pt x="128" y="128"/>
                    </a:lnTo>
                    <a:lnTo>
                      <a:pt x="144" y="13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78" name="Freeform 364">
                <a:extLst>
                  <a:ext uri="{FF2B5EF4-FFF2-40B4-BE49-F238E27FC236}">
                    <a16:creationId xmlns:a16="http://schemas.microsoft.com/office/drawing/2014/main" id="{CAA3082B-6781-4CDC-B169-8696B3FE9ECE}"/>
                  </a:ext>
                </a:extLst>
              </p:cNvPr>
              <p:cNvSpPr>
                <a:spLocks/>
              </p:cNvSpPr>
              <p:nvPr/>
            </p:nvSpPr>
            <p:spPr bwMode="gray">
              <a:xfrm>
                <a:off x="4377823" y="5350998"/>
                <a:ext cx="222892" cy="270814"/>
              </a:xfrm>
              <a:custGeom>
                <a:avLst/>
                <a:gdLst>
                  <a:gd name="T0" fmla="*/ 96 w 105"/>
                  <a:gd name="T1" fmla="*/ 80 h 113"/>
                  <a:gd name="T2" fmla="*/ 96 w 105"/>
                  <a:gd name="T3" fmla="*/ 80 h 113"/>
                  <a:gd name="T4" fmla="*/ 104 w 105"/>
                  <a:gd name="T5" fmla="*/ 64 h 113"/>
                  <a:gd name="T6" fmla="*/ 88 w 105"/>
                  <a:gd name="T7" fmla="*/ 56 h 113"/>
                  <a:gd name="T8" fmla="*/ 88 w 105"/>
                  <a:gd name="T9" fmla="*/ 40 h 113"/>
                  <a:gd name="T10" fmla="*/ 80 w 105"/>
                  <a:gd name="T11" fmla="*/ 40 h 113"/>
                  <a:gd name="T12" fmla="*/ 56 w 105"/>
                  <a:gd name="T13" fmla="*/ 32 h 113"/>
                  <a:gd name="T14" fmla="*/ 56 w 105"/>
                  <a:gd name="T15" fmla="*/ 8 h 113"/>
                  <a:gd name="T16" fmla="*/ 40 w 105"/>
                  <a:gd name="T17" fmla="*/ 0 h 113"/>
                  <a:gd name="T18" fmla="*/ 8 w 105"/>
                  <a:gd name="T19" fmla="*/ 0 h 113"/>
                  <a:gd name="T20" fmla="*/ 0 w 105"/>
                  <a:gd name="T21" fmla="*/ 40 h 113"/>
                  <a:gd name="T22" fmla="*/ 16 w 105"/>
                  <a:gd name="T23" fmla="*/ 64 h 113"/>
                  <a:gd name="T24" fmla="*/ 40 w 105"/>
                  <a:gd name="T25" fmla="*/ 64 h 113"/>
                  <a:gd name="T26" fmla="*/ 56 w 105"/>
                  <a:gd name="T27" fmla="*/ 80 h 113"/>
                  <a:gd name="T28" fmla="*/ 56 w 105"/>
                  <a:gd name="T29" fmla="*/ 88 h 113"/>
                  <a:gd name="T30" fmla="*/ 48 w 105"/>
                  <a:gd name="T31" fmla="*/ 104 h 113"/>
                  <a:gd name="T32" fmla="*/ 72 w 105"/>
                  <a:gd name="T33" fmla="*/ 112 h 113"/>
                  <a:gd name="T34" fmla="*/ 80 w 105"/>
                  <a:gd name="T35" fmla="*/ 104 h 113"/>
                  <a:gd name="T36" fmla="*/ 96 w 105"/>
                  <a:gd name="T37" fmla="*/ 96 h 113"/>
                  <a:gd name="T38" fmla="*/ 96 w 105"/>
                  <a:gd name="T39" fmla="*/ 8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3">
                    <a:moveTo>
                      <a:pt x="96" y="80"/>
                    </a:moveTo>
                    <a:lnTo>
                      <a:pt x="96" y="80"/>
                    </a:lnTo>
                    <a:lnTo>
                      <a:pt x="104" y="64"/>
                    </a:lnTo>
                    <a:lnTo>
                      <a:pt x="88" y="56"/>
                    </a:lnTo>
                    <a:lnTo>
                      <a:pt x="88" y="40"/>
                    </a:lnTo>
                    <a:lnTo>
                      <a:pt x="80" y="40"/>
                    </a:lnTo>
                    <a:lnTo>
                      <a:pt x="56" y="32"/>
                    </a:lnTo>
                    <a:lnTo>
                      <a:pt x="56" y="8"/>
                    </a:lnTo>
                    <a:lnTo>
                      <a:pt x="40" y="0"/>
                    </a:lnTo>
                    <a:lnTo>
                      <a:pt x="8" y="0"/>
                    </a:lnTo>
                    <a:lnTo>
                      <a:pt x="0" y="40"/>
                    </a:lnTo>
                    <a:lnTo>
                      <a:pt x="16" y="64"/>
                    </a:lnTo>
                    <a:lnTo>
                      <a:pt x="40" y="64"/>
                    </a:lnTo>
                    <a:lnTo>
                      <a:pt x="56" y="80"/>
                    </a:lnTo>
                    <a:lnTo>
                      <a:pt x="56" y="88"/>
                    </a:lnTo>
                    <a:lnTo>
                      <a:pt x="48" y="104"/>
                    </a:lnTo>
                    <a:lnTo>
                      <a:pt x="72" y="112"/>
                    </a:lnTo>
                    <a:lnTo>
                      <a:pt x="80" y="104"/>
                    </a:lnTo>
                    <a:lnTo>
                      <a:pt x="96" y="96"/>
                    </a:lnTo>
                    <a:lnTo>
                      <a:pt x="96" y="8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79" name="Freeform 365">
                <a:extLst>
                  <a:ext uri="{FF2B5EF4-FFF2-40B4-BE49-F238E27FC236}">
                    <a16:creationId xmlns:a16="http://schemas.microsoft.com/office/drawing/2014/main" id="{12E5B402-C48D-4C59-A76D-800BB8C0AE6E}"/>
                  </a:ext>
                </a:extLst>
              </p:cNvPr>
              <p:cNvSpPr>
                <a:spLocks/>
              </p:cNvSpPr>
              <p:nvPr/>
            </p:nvSpPr>
            <p:spPr bwMode="gray">
              <a:xfrm>
                <a:off x="4071993" y="6615443"/>
                <a:ext cx="138228" cy="155863"/>
              </a:xfrm>
              <a:custGeom>
                <a:avLst/>
                <a:gdLst>
                  <a:gd name="T0" fmla="*/ 64 w 65"/>
                  <a:gd name="T1" fmla="*/ 48 h 65"/>
                  <a:gd name="T2" fmla="*/ 64 w 65"/>
                  <a:gd name="T3" fmla="*/ 48 h 65"/>
                  <a:gd name="T4" fmla="*/ 64 w 65"/>
                  <a:gd name="T5" fmla="*/ 0 h 65"/>
                  <a:gd name="T6" fmla="*/ 48 w 65"/>
                  <a:gd name="T7" fmla="*/ 8 h 65"/>
                  <a:gd name="T8" fmla="*/ 40 w 65"/>
                  <a:gd name="T9" fmla="*/ 16 h 65"/>
                  <a:gd name="T10" fmla="*/ 48 w 65"/>
                  <a:gd name="T11" fmla="*/ 24 h 65"/>
                  <a:gd name="T12" fmla="*/ 56 w 65"/>
                  <a:gd name="T13" fmla="*/ 16 h 65"/>
                  <a:gd name="T14" fmla="*/ 56 w 65"/>
                  <a:gd name="T15" fmla="*/ 24 h 65"/>
                  <a:gd name="T16" fmla="*/ 48 w 65"/>
                  <a:gd name="T17" fmla="*/ 24 h 65"/>
                  <a:gd name="T18" fmla="*/ 48 w 65"/>
                  <a:gd name="T19" fmla="*/ 40 h 65"/>
                  <a:gd name="T20" fmla="*/ 48 w 65"/>
                  <a:gd name="T21" fmla="*/ 32 h 65"/>
                  <a:gd name="T22" fmla="*/ 40 w 65"/>
                  <a:gd name="T23" fmla="*/ 32 h 65"/>
                  <a:gd name="T24" fmla="*/ 32 w 65"/>
                  <a:gd name="T25" fmla="*/ 32 h 65"/>
                  <a:gd name="T26" fmla="*/ 8 w 65"/>
                  <a:gd name="T27" fmla="*/ 16 h 65"/>
                  <a:gd name="T28" fmla="*/ 0 w 65"/>
                  <a:gd name="T29" fmla="*/ 24 h 65"/>
                  <a:gd name="T30" fmla="*/ 8 w 65"/>
                  <a:gd name="T31" fmla="*/ 32 h 65"/>
                  <a:gd name="T32" fmla="*/ 16 w 65"/>
                  <a:gd name="T33" fmla="*/ 32 h 65"/>
                  <a:gd name="T34" fmla="*/ 16 w 65"/>
                  <a:gd name="T35" fmla="*/ 40 h 65"/>
                  <a:gd name="T36" fmla="*/ 24 w 65"/>
                  <a:gd name="T37" fmla="*/ 40 h 65"/>
                  <a:gd name="T38" fmla="*/ 24 w 65"/>
                  <a:gd name="T39" fmla="*/ 48 h 65"/>
                  <a:gd name="T40" fmla="*/ 40 w 65"/>
                  <a:gd name="T41" fmla="*/ 56 h 65"/>
                  <a:gd name="T42" fmla="*/ 48 w 65"/>
                  <a:gd name="T43" fmla="*/ 56 h 65"/>
                  <a:gd name="T44" fmla="*/ 56 w 65"/>
                  <a:gd name="T45" fmla="*/ 64 h 65"/>
                  <a:gd name="T46" fmla="*/ 64 w 65"/>
                  <a:gd name="T4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5">
                    <a:moveTo>
                      <a:pt x="64" y="48"/>
                    </a:moveTo>
                    <a:lnTo>
                      <a:pt x="64" y="48"/>
                    </a:lnTo>
                    <a:lnTo>
                      <a:pt x="64" y="0"/>
                    </a:lnTo>
                    <a:lnTo>
                      <a:pt x="48" y="8"/>
                    </a:lnTo>
                    <a:lnTo>
                      <a:pt x="40" y="16"/>
                    </a:lnTo>
                    <a:lnTo>
                      <a:pt x="48" y="24"/>
                    </a:lnTo>
                    <a:lnTo>
                      <a:pt x="56" y="16"/>
                    </a:lnTo>
                    <a:lnTo>
                      <a:pt x="56" y="24"/>
                    </a:lnTo>
                    <a:lnTo>
                      <a:pt x="48" y="24"/>
                    </a:lnTo>
                    <a:lnTo>
                      <a:pt x="48" y="40"/>
                    </a:lnTo>
                    <a:lnTo>
                      <a:pt x="48" y="32"/>
                    </a:lnTo>
                    <a:lnTo>
                      <a:pt x="40" y="32"/>
                    </a:lnTo>
                    <a:lnTo>
                      <a:pt x="32" y="32"/>
                    </a:lnTo>
                    <a:lnTo>
                      <a:pt x="8" y="16"/>
                    </a:lnTo>
                    <a:lnTo>
                      <a:pt x="0" y="24"/>
                    </a:lnTo>
                    <a:lnTo>
                      <a:pt x="8" y="32"/>
                    </a:lnTo>
                    <a:lnTo>
                      <a:pt x="16" y="32"/>
                    </a:lnTo>
                    <a:lnTo>
                      <a:pt x="16" y="40"/>
                    </a:lnTo>
                    <a:lnTo>
                      <a:pt x="24" y="40"/>
                    </a:lnTo>
                    <a:lnTo>
                      <a:pt x="24" y="48"/>
                    </a:lnTo>
                    <a:lnTo>
                      <a:pt x="40" y="56"/>
                    </a:lnTo>
                    <a:lnTo>
                      <a:pt x="48" y="56"/>
                    </a:lnTo>
                    <a:lnTo>
                      <a:pt x="56" y="64"/>
                    </a:lnTo>
                    <a:lnTo>
                      <a:pt x="64" y="4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80" name="Freeform 366">
                <a:extLst>
                  <a:ext uri="{FF2B5EF4-FFF2-40B4-BE49-F238E27FC236}">
                    <a16:creationId xmlns:a16="http://schemas.microsoft.com/office/drawing/2014/main" id="{5BA90A6D-CFCA-4D13-A28F-AEFAEFD9B1C3}"/>
                  </a:ext>
                </a:extLst>
              </p:cNvPr>
              <p:cNvSpPr>
                <a:spLocks/>
              </p:cNvSpPr>
              <p:nvPr/>
            </p:nvSpPr>
            <p:spPr bwMode="gray">
              <a:xfrm>
                <a:off x="4208492" y="6615443"/>
                <a:ext cx="103671" cy="175346"/>
              </a:xfrm>
              <a:custGeom>
                <a:avLst/>
                <a:gdLst>
                  <a:gd name="T0" fmla="*/ 0 w 49"/>
                  <a:gd name="T1" fmla="*/ 48 h 73"/>
                  <a:gd name="T2" fmla="*/ 0 w 49"/>
                  <a:gd name="T3" fmla="*/ 48 h 73"/>
                  <a:gd name="T4" fmla="*/ 0 w 49"/>
                  <a:gd name="T5" fmla="*/ 0 h 73"/>
                  <a:gd name="T6" fmla="*/ 8 w 49"/>
                  <a:gd name="T7" fmla="*/ 24 h 73"/>
                  <a:gd name="T8" fmla="*/ 32 w 49"/>
                  <a:gd name="T9" fmla="*/ 40 h 73"/>
                  <a:gd name="T10" fmla="*/ 48 w 49"/>
                  <a:gd name="T11" fmla="*/ 48 h 73"/>
                  <a:gd name="T12" fmla="*/ 40 w 49"/>
                  <a:gd name="T13" fmla="*/ 56 h 73"/>
                  <a:gd name="T14" fmla="*/ 16 w 49"/>
                  <a:gd name="T15" fmla="*/ 64 h 73"/>
                  <a:gd name="T16" fmla="*/ 8 w 49"/>
                  <a:gd name="T17" fmla="*/ 72 h 73"/>
                  <a:gd name="T18" fmla="*/ 0 w 49"/>
                  <a:gd name="T19" fmla="*/ 4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73">
                    <a:moveTo>
                      <a:pt x="0" y="48"/>
                    </a:moveTo>
                    <a:lnTo>
                      <a:pt x="0" y="48"/>
                    </a:lnTo>
                    <a:lnTo>
                      <a:pt x="0" y="0"/>
                    </a:lnTo>
                    <a:lnTo>
                      <a:pt x="8" y="24"/>
                    </a:lnTo>
                    <a:lnTo>
                      <a:pt x="32" y="40"/>
                    </a:lnTo>
                    <a:lnTo>
                      <a:pt x="48" y="48"/>
                    </a:lnTo>
                    <a:lnTo>
                      <a:pt x="40" y="56"/>
                    </a:lnTo>
                    <a:lnTo>
                      <a:pt x="16" y="64"/>
                    </a:lnTo>
                    <a:lnTo>
                      <a:pt x="8" y="72"/>
                    </a:lnTo>
                    <a:lnTo>
                      <a:pt x="0" y="4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81" name="Freeform 367">
                <a:extLst>
                  <a:ext uri="{FF2B5EF4-FFF2-40B4-BE49-F238E27FC236}">
                    <a16:creationId xmlns:a16="http://schemas.microsoft.com/office/drawing/2014/main" id="{F0449F08-0B52-4710-A580-A807190E4437}"/>
                  </a:ext>
                </a:extLst>
              </p:cNvPr>
              <p:cNvSpPr>
                <a:spLocks/>
              </p:cNvSpPr>
              <p:nvPr/>
            </p:nvSpPr>
            <p:spPr bwMode="gray">
              <a:xfrm>
                <a:off x="4089272" y="5426981"/>
                <a:ext cx="528720" cy="1190409"/>
              </a:xfrm>
              <a:custGeom>
                <a:avLst/>
                <a:gdLst>
                  <a:gd name="T0" fmla="*/ 184 w 249"/>
                  <a:gd name="T1" fmla="*/ 176 h 497"/>
                  <a:gd name="T2" fmla="*/ 232 w 249"/>
                  <a:gd name="T3" fmla="*/ 80 h 497"/>
                  <a:gd name="T4" fmla="*/ 240 w 249"/>
                  <a:gd name="T5" fmla="*/ 48 h 497"/>
                  <a:gd name="T6" fmla="*/ 232 w 249"/>
                  <a:gd name="T7" fmla="*/ 64 h 497"/>
                  <a:gd name="T8" fmla="*/ 208 w 249"/>
                  <a:gd name="T9" fmla="*/ 80 h 497"/>
                  <a:gd name="T10" fmla="*/ 192 w 249"/>
                  <a:gd name="T11" fmla="*/ 56 h 497"/>
                  <a:gd name="T12" fmla="*/ 176 w 249"/>
                  <a:gd name="T13" fmla="*/ 32 h 497"/>
                  <a:gd name="T14" fmla="*/ 136 w 249"/>
                  <a:gd name="T15" fmla="*/ 8 h 497"/>
                  <a:gd name="T16" fmla="*/ 112 w 249"/>
                  <a:gd name="T17" fmla="*/ 8 h 497"/>
                  <a:gd name="T18" fmla="*/ 72 w 249"/>
                  <a:gd name="T19" fmla="*/ 16 h 497"/>
                  <a:gd name="T20" fmla="*/ 56 w 249"/>
                  <a:gd name="T21" fmla="*/ 40 h 497"/>
                  <a:gd name="T22" fmla="*/ 48 w 249"/>
                  <a:gd name="T23" fmla="*/ 88 h 497"/>
                  <a:gd name="T24" fmla="*/ 40 w 249"/>
                  <a:gd name="T25" fmla="*/ 168 h 497"/>
                  <a:gd name="T26" fmla="*/ 32 w 249"/>
                  <a:gd name="T27" fmla="*/ 208 h 497"/>
                  <a:gd name="T28" fmla="*/ 24 w 249"/>
                  <a:gd name="T29" fmla="*/ 248 h 497"/>
                  <a:gd name="T30" fmla="*/ 16 w 249"/>
                  <a:gd name="T31" fmla="*/ 296 h 497"/>
                  <a:gd name="T32" fmla="*/ 16 w 249"/>
                  <a:gd name="T33" fmla="*/ 344 h 497"/>
                  <a:gd name="T34" fmla="*/ 24 w 249"/>
                  <a:gd name="T35" fmla="*/ 352 h 497"/>
                  <a:gd name="T36" fmla="*/ 24 w 249"/>
                  <a:gd name="T37" fmla="*/ 352 h 497"/>
                  <a:gd name="T38" fmla="*/ 8 w 249"/>
                  <a:gd name="T39" fmla="*/ 400 h 497"/>
                  <a:gd name="T40" fmla="*/ 0 w 249"/>
                  <a:gd name="T41" fmla="*/ 440 h 497"/>
                  <a:gd name="T42" fmla="*/ 0 w 249"/>
                  <a:gd name="T43" fmla="*/ 464 h 497"/>
                  <a:gd name="T44" fmla="*/ 8 w 249"/>
                  <a:gd name="T45" fmla="*/ 480 h 497"/>
                  <a:gd name="T46" fmla="*/ 40 w 249"/>
                  <a:gd name="T47" fmla="*/ 488 h 497"/>
                  <a:gd name="T48" fmla="*/ 56 w 249"/>
                  <a:gd name="T49" fmla="*/ 496 h 497"/>
                  <a:gd name="T50" fmla="*/ 56 w 249"/>
                  <a:gd name="T51" fmla="*/ 456 h 497"/>
                  <a:gd name="T52" fmla="*/ 72 w 249"/>
                  <a:gd name="T53" fmla="*/ 424 h 497"/>
                  <a:gd name="T54" fmla="*/ 96 w 249"/>
                  <a:gd name="T55" fmla="*/ 392 h 497"/>
                  <a:gd name="T56" fmla="*/ 72 w 249"/>
                  <a:gd name="T57" fmla="*/ 376 h 497"/>
                  <a:gd name="T58" fmla="*/ 80 w 249"/>
                  <a:gd name="T59" fmla="*/ 360 h 497"/>
                  <a:gd name="T60" fmla="*/ 96 w 249"/>
                  <a:gd name="T61" fmla="*/ 344 h 497"/>
                  <a:gd name="T62" fmla="*/ 104 w 249"/>
                  <a:gd name="T63" fmla="*/ 328 h 497"/>
                  <a:gd name="T64" fmla="*/ 104 w 249"/>
                  <a:gd name="T65" fmla="*/ 312 h 497"/>
                  <a:gd name="T66" fmla="*/ 120 w 249"/>
                  <a:gd name="T67" fmla="*/ 312 h 497"/>
                  <a:gd name="T68" fmla="*/ 112 w 249"/>
                  <a:gd name="T69" fmla="*/ 304 h 497"/>
                  <a:gd name="T70" fmla="*/ 104 w 249"/>
                  <a:gd name="T71" fmla="*/ 280 h 497"/>
                  <a:gd name="T72" fmla="*/ 136 w 249"/>
                  <a:gd name="T73" fmla="*/ 280 h 497"/>
                  <a:gd name="T74" fmla="*/ 136 w 249"/>
                  <a:gd name="T75" fmla="*/ 248 h 497"/>
                  <a:gd name="T76" fmla="*/ 160 w 249"/>
                  <a:gd name="T77" fmla="*/ 248 h 497"/>
                  <a:gd name="T78" fmla="*/ 208 w 249"/>
                  <a:gd name="T79" fmla="*/ 216 h 497"/>
                  <a:gd name="T80" fmla="*/ 200 w 249"/>
                  <a:gd name="T81" fmla="*/ 200 h 497"/>
                  <a:gd name="T82" fmla="*/ 184 w 249"/>
                  <a:gd name="T83" fmla="*/ 18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497">
                    <a:moveTo>
                      <a:pt x="184" y="176"/>
                    </a:moveTo>
                    <a:lnTo>
                      <a:pt x="184" y="176"/>
                    </a:lnTo>
                    <a:lnTo>
                      <a:pt x="200" y="120"/>
                    </a:lnTo>
                    <a:lnTo>
                      <a:pt x="232" y="80"/>
                    </a:lnTo>
                    <a:lnTo>
                      <a:pt x="248" y="72"/>
                    </a:lnTo>
                    <a:lnTo>
                      <a:pt x="240" y="48"/>
                    </a:lnTo>
                    <a:lnTo>
                      <a:pt x="232" y="48"/>
                    </a:lnTo>
                    <a:lnTo>
                      <a:pt x="232" y="64"/>
                    </a:lnTo>
                    <a:lnTo>
                      <a:pt x="216" y="72"/>
                    </a:lnTo>
                    <a:lnTo>
                      <a:pt x="208" y="80"/>
                    </a:lnTo>
                    <a:lnTo>
                      <a:pt x="184" y="72"/>
                    </a:lnTo>
                    <a:lnTo>
                      <a:pt x="192" y="56"/>
                    </a:lnTo>
                    <a:lnTo>
                      <a:pt x="192" y="48"/>
                    </a:lnTo>
                    <a:lnTo>
                      <a:pt x="176" y="32"/>
                    </a:lnTo>
                    <a:lnTo>
                      <a:pt x="152" y="32"/>
                    </a:lnTo>
                    <a:lnTo>
                      <a:pt x="136" y="8"/>
                    </a:lnTo>
                    <a:lnTo>
                      <a:pt x="120" y="0"/>
                    </a:lnTo>
                    <a:lnTo>
                      <a:pt x="112" y="8"/>
                    </a:lnTo>
                    <a:lnTo>
                      <a:pt x="88" y="0"/>
                    </a:lnTo>
                    <a:lnTo>
                      <a:pt x="72" y="16"/>
                    </a:lnTo>
                    <a:lnTo>
                      <a:pt x="72" y="32"/>
                    </a:lnTo>
                    <a:lnTo>
                      <a:pt x="56" y="40"/>
                    </a:lnTo>
                    <a:lnTo>
                      <a:pt x="64" y="64"/>
                    </a:lnTo>
                    <a:lnTo>
                      <a:pt x="48" y="88"/>
                    </a:lnTo>
                    <a:lnTo>
                      <a:pt x="32" y="136"/>
                    </a:lnTo>
                    <a:lnTo>
                      <a:pt x="40" y="168"/>
                    </a:lnTo>
                    <a:lnTo>
                      <a:pt x="32" y="192"/>
                    </a:lnTo>
                    <a:lnTo>
                      <a:pt x="32" y="208"/>
                    </a:lnTo>
                    <a:lnTo>
                      <a:pt x="24" y="216"/>
                    </a:lnTo>
                    <a:lnTo>
                      <a:pt x="24" y="248"/>
                    </a:lnTo>
                    <a:lnTo>
                      <a:pt x="16" y="264"/>
                    </a:lnTo>
                    <a:lnTo>
                      <a:pt x="16" y="296"/>
                    </a:lnTo>
                    <a:lnTo>
                      <a:pt x="16" y="312"/>
                    </a:lnTo>
                    <a:lnTo>
                      <a:pt x="16" y="344"/>
                    </a:lnTo>
                    <a:lnTo>
                      <a:pt x="24" y="344"/>
                    </a:lnTo>
                    <a:lnTo>
                      <a:pt x="24" y="352"/>
                    </a:lnTo>
                    <a:lnTo>
                      <a:pt x="16" y="352"/>
                    </a:lnTo>
                    <a:lnTo>
                      <a:pt x="24" y="352"/>
                    </a:lnTo>
                    <a:lnTo>
                      <a:pt x="16" y="384"/>
                    </a:lnTo>
                    <a:lnTo>
                      <a:pt x="8" y="400"/>
                    </a:lnTo>
                    <a:lnTo>
                      <a:pt x="8" y="416"/>
                    </a:lnTo>
                    <a:lnTo>
                      <a:pt x="0" y="440"/>
                    </a:lnTo>
                    <a:lnTo>
                      <a:pt x="0" y="456"/>
                    </a:lnTo>
                    <a:lnTo>
                      <a:pt x="0" y="464"/>
                    </a:lnTo>
                    <a:lnTo>
                      <a:pt x="8" y="456"/>
                    </a:lnTo>
                    <a:lnTo>
                      <a:pt x="8" y="480"/>
                    </a:lnTo>
                    <a:lnTo>
                      <a:pt x="16" y="488"/>
                    </a:lnTo>
                    <a:lnTo>
                      <a:pt x="40" y="488"/>
                    </a:lnTo>
                    <a:lnTo>
                      <a:pt x="56" y="488"/>
                    </a:lnTo>
                    <a:lnTo>
                      <a:pt x="56" y="496"/>
                    </a:lnTo>
                    <a:lnTo>
                      <a:pt x="48" y="464"/>
                    </a:lnTo>
                    <a:lnTo>
                      <a:pt x="56" y="456"/>
                    </a:lnTo>
                    <a:lnTo>
                      <a:pt x="64" y="448"/>
                    </a:lnTo>
                    <a:lnTo>
                      <a:pt x="72" y="424"/>
                    </a:lnTo>
                    <a:lnTo>
                      <a:pt x="96" y="408"/>
                    </a:lnTo>
                    <a:lnTo>
                      <a:pt x="96" y="392"/>
                    </a:lnTo>
                    <a:lnTo>
                      <a:pt x="88" y="392"/>
                    </a:lnTo>
                    <a:lnTo>
                      <a:pt x="72" y="376"/>
                    </a:lnTo>
                    <a:lnTo>
                      <a:pt x="72" y="368"/>
                    </a:lnTo>
                    <a:lnTo>
                      <a:pt x="80" y="360"/>
                    </a:lnTo>
                    <a:lnTo>
                      <a:pt x="96" y="352"/>
                    </a:lnTo>
                    <a:lnTo>
                      <a:pt x="96" y="344"/>
                    </a:lnTo>
                    <a:lnTo>
                      <a:pt x="104" y="344"/>
                    </a:lnTo>
                    <a:lnTo>
                      <a:pt x="104" y="328"/>
                    </a:lnTo>
                    <a:lnTo>
                      <a:pt x="112" y="320"/>
                    </a:lnTo>
                    <a:lnTo>
                      <a:pt x="104" y="312"/>
                    </a:lnTo>
                    <a:lnTo>
                      <a:pt x="112" y="312"/>
                    </a:lnTo>
                    <a:lnTo>
                      <a:pt x="120" y="312"/>
                    </a:lnTo>
                    <a:lnTo>
                      <a:pt x="120" y="304"/>
                    </a:lnTo>
                    <a:lnTo>
                      <a:pt x="112" y="304"/>
                    </a:lnTo>
                    <a:lnTo>
                      <a:pt x="104" y="304"/>
                    </a:lnTo>
                    <a:lnTo>
                      <a:pt x="104" y="280"/>
                    </a:lnTo>
                    <a:lnTo>
                      <a:pt x="120" y="288"/>
                    </a:lnTo>
                    <a:lnTo>
                      <a:pt x="136" y="280"/>
                    </a:lnTo>
                    <a:lnTo>
                      <a:pt x="144" y="256"/>
                    </a:lnTo>
                    <a:lnTo>
                      <a:pt x="136" y="248"/>
                    </a:lnTo>
                    <a:lnTo>
                      <a:pt x="144" y="248"/>
                    </a:lnTo>
                    <a:lnTo>
                      <a:pt x="160" y="248"/>
                    </a:lnTo>
                    <a:lnTo>
                      <a:pt x="200" y="240"/>
                    </a:lnTo>
                    <a:lnTo>
                      <a:pt x="208" y="216"/>
                    </a:lnTo>
                    <a:lnTo>
                      <a:pt x="208" y="208"/>
                    </a:lnTo>
                    <a:lnTo>
                      <a:pt x="200" y="200"/>
                    </a:lnTo>
                    <a:lnTo>
                      <a:pt x="200" y="192"/>
                    </a:lnTo>
                    <a:lnTo>
                      <a:pt x="184" y="184"/>
                    </a:lnTo>
                    <a:lnTo>
                      <a:pt x="184" y="176"/>
                    </a:lnTo>
                  </a:path>
                </a:pathLst>
              </a:custGeom>
              <a:solidFill>
                <a:srgbClr val="002663"/>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Narrow"/>
                </a:endParaRPr>
              </a:p>
            </p:txBody>
          </p:sp>
          <p:sp>
            <p:nvSpPr>
              <p:cNvPr id="82" name="Freeform 368">
                <a:extLst>
                  <a:ext uri="{FF2B5EF4-FFF2-40B4-BE49-F238E27FC236}">
                    <a16:creationId xmlns:a16="http://schemas.microsoft.com/office/drawing/2014/main" id="{D80B9A56-7D96-48A9-9FB6-209B436C3A82}"/>
                  </a:ext>
                </a:extLst>
              </p:cNvPr>
              <p:cNvSpPr>
                <a:spLocks/>
              </p:cNvSpPr>
              <p:nvPr/>
            </p:nvSpPr>
            <p:spPr bwMode="gray">
              <a:xfrm>
                <a:off x="4479764" y="5715330"/>
                <a:ext cx="155505" cy="155863"/>
              </a:xfrm>
              <a:custGeom>
                <a:avLst/>
                <a:gdLst>
                  <a:gd name="T0" fmla="*/ 64 w 73"/>
                  <a:gd name="T1" fmla="*/ 48 h 65"/>
                  <a:gd name="T2" fmla="*/ 64 w 73"/>
                  <a:gd name="T3" fmla="*/ 48 h 65"/>
                  <a:gd name="T4" fmla="*/ 72 w 73"/>
                  <a:gd name="T5" fmla="*/ 32 h 65"/>
                  <a:gd name="T6" fmla="*/ 64 w 73"/>
                  <a:gd name="T7" fmla="*/ 24 h 65"/>
                  <a:gd name="T8" fmla="*/ 40 w 73"/>
                  <a:gd name="T9" fmla="*/ 8 h 65"/>
                  <a:gd name="T10" fmla="*/ 32 w 73"/>
                  <a:gd name="T11" fmla="*/ 8 h 65"/>
                  <a:gd name="T12" fmla="*/ 24 w 73"/>
                  <a:gd name="T13" fmla="*/ 0 h 65"/>
                  <a:gd name="T14" fmla="*/ 16 w 73"/>
                  <a:gd name="T15" fmla="*/ 0 h 65"/>
                  <a:gd name="T16" fmla="*/ 0 w 73"/>
                  <a:gd name="T17" fmla="*/ 56 h 65"/>
                  <a:gd name="T18" fmla="*/ 8 w 73"/>
                  <a:gd name="T19" fmla="*/ 56 h 65"/>
                  <a:gd name="T20" fmla="*/ 32 w 73"/>
                  <a:gd name="T21" fmla="*/ 64 h 65"/>
                  <a:gd name="T22" fmla="*/ 56 w 73"/>
                  <a:gd name="T23" fmla="*/ 64 h 65"/>
                  <a:gd name="T24" fmla="*/ 64 w 73"/>
                  <a:gd name="T25"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5">
                    <a:moveTo>
                      <a:pt x="64" y="48"/>
                    </a:moveTo>
                    <a:lnTo>
                      <a:pt x="64" y="48"/>
                    </a:lnTo>
                    <a:lnTo>
                      <a:pt x="72" y="32"/>
                    </a:lnTo>
                    <a:lnTo>
                      <a:pt x="64" y="24"/>
                    </a:lnTo>
                    <a:lnTo>
                      <a:pt x="40" y="8"/>
                    </a:lnTo>
                    <a:lnTo>
                      <a:pt x="32" y="8"/>
                    </a:lnTo>
                    <a:lnTo>
                      <a:pt x="24" y="0"/>
                    </a:lnTo>
                    <a:lnTo>
                      <a:pt x="16" y="0"/>
                    </a:lnTo>
                    <a:lnTo>
                      <a:pt x="0" y="56"/>
                    </a:lnTo>
                    <a:lnTo>
                      <a:pt x="8" y="56"/>
                    </a:lnTo>
                    <a:lnTo>
                      <a:pt x="32" y="64"/>
                    </a:lnTo>
                    <a:lnTo>
                      <a:pt x="56" y="64"/>
                    </a:lnTo>
                    <a:lnTo>
                      <a:pt x="64" y="4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Narrow"/>
                </a:endParaRPr>
              </a:p>
            </p:txBody>
          </p:sp>
          <p:sp>
            <p:nvSpPr>
              <p:cNvPr id="83" name="Freeform 369">
                <a:extLst>
                  <a:ext uri="{FF2B5EF4-FFF2-40B4-BE49-F238E27FC236}">
                    <a16:creationId xmlns:a16="http://schemas.microsoft.com/office/drawing/2014/main" id="{385222FB-72C1-4548-B37D-3F763EF03358}"/>
                  </a:ext>
                </a:extLst>
              </p:cNvPr>
              <p:cNvSpPr>
                <a:spLocks/>
              </p:cNvSpPr>
              <p:nvPr/>
            </p:nvSpPr>
            <p:spPr bwMode="gray">
              <a:xfrm>
                <a:off x="4071993" y="4602852"/>
                <a:ext cx="1057442" cy="1229375"/>
              </a:xfrm>
              <a:custGeom>
                <a:avLst/>
                <a:gdLst>
                  <a:gd name="T0" fmla="*/ 288 w 497"/>
                  <a:gd name="T1" fmla="*/ 16 h 513"/>
                  <a:gd name="T2" fmla="*/ 264 w 497"/>
                  <a:gd name="T3" fmla="*/ 32 h 513"/>
                  <a:gd name="T4" fmla="*/ 248 w 497"/>
                  <a:gd name="T5" fmla="*/ 32 h 513"/>
                  <a:gd name="T6" fmla="*/ 224 w 497"/>
                  <a:gd name="T7" fmla="*/ 40 h 513"/>
                  <a:gd name="T8" fmla="*/ 192 w 497"/>
                  <a:gd name="T9" fmla="*/ 48 h 513"/>
                  <a:gd name="T10" fmla="*/ 176 w 497"/>
                  <a:gd name="T11" fmla="*/ 32 h 513"/>
                  <a:gd name="T12" fmla="*/ 176 w 497"/>
                  <a:gd name="T13" fmla="*/ 0 h 513"/>
                  <a:gd name="T14" fmla="*/ 160 w 497"/>
                  <a:gd name="T15" fmla="*/ 8 h 513"/>
                  <a:gd name="T16" fmla="*/ 112 w 497"/>
                  <a:gd name="T17" fmla="*/ 8 h 513"/>
                  <a:gd name="T18" fmla="*/ 120 w 497"/>
                  <a:gd name="T19" fmla="*/ 32 h 513"/>
                  <a:gd name="T20" fmla="*/ 104 w 497"/>
                  <a:gd name="T21" fmla="*/ 56 h 513"/>
                  <a:gd name="T22" fmla="*/ 88 w 497"/>
                  <a:gd name="T23" fmla="*/ 48 h 513"/>
                  <a:gd name="T24" fmla="*/ 48 w 497"/>
                  <a:gd name="T25" fmla="*/ 40 h 513"/>
                  <a:gd name="T26" fmla="*/ 56 w 497"/>
                  <a:gd name="T27" fmla="*/ 56 h 513"/>
                  <a:gd name="T28" fmla="*/ 56 w 497"/>
                  <a:gd name="T29" fmla="*/ 80 h 513"/>
                  <a:gd name="T30" fmla="*/ 16 w 497"/>
                  <a:gd name="T31" fmla="*/ 128 h 513"/>
                  <a:gd name="T32" fmla="*/ 8 w 497"/>
                  <a:gd name="T33" fmla="*/ 184 h 513"/>
                  <a:gd name="T34" fmla="*/ 40 w 497"/>
                  <a:gd name="T35" fmla="*/ 184 h 513"/>
                  <a:gd name="T36" fmla="*/ 56 w 497"/>
                  <a:gd name="T37" fmla="*/ 200 h 513"/>
                  <a:gd name="T38" fmla="*/ 88 w 497"/>
                  <a:gd name="T39" fmla="*/ 184 h 513"/>
                  <a:gd name="T40" fmla="*/ 104 w 497"/>
                  <a:gd name="T41" fmla="*/ 208 h 513"/>
                  <a:gd name="T42" fmla="*/ 160 w 497"/>
                  <a:gd name="T43" fmla="*/ 232 h 513"/>
                  <a:gd name="T44" fmla="*/ 168 w 497"/>
                  <a:gd name="T45" fmla="*/ 256 h 513"/>
                  <a:gd name="T46" fmla="*/ 192 w 497"/>
                  <a:gd name="T47" fmla="*/ 272 h 513"/>
                  <a:gd name="T48" fmla="*/ 200 w 497"/>
                  <a:gd name="T49" fmla="*/ 296 h 513"/>
                  <a:gd name="T50" fmla="*/ 200 w 497"/>
                  <a:gd name="T51" fmla="*/ 344 h 513"/>
                  <a:gd name="T52" fmla="*/ 232 w 497"/>
                  <a:gd name="T53" fmla="*/ 352 h 513"/>
                  <a:gd name="T54" fmla="*/ 248 w 497"/>
                  <a:gd name="T55" fmla="*/ 376 h 513"/>
                  <a:gd name="T56" fmla="*/ 248 w 497"/>
                  <a:gd name="T57" fmla="*/ 392 h 513"/>
                  <a:gd name="T58" fmla="*/ 240 w 497"/>
                  <a:gd name="T59" fmla="*/ 424 h 513"/>
                  <a:gd name="T60" fmla="*/ 216 w 497"/>
                  <a:gd name="T61" fmla="*/ 464 h 513"/>
                  <a:gd name="T62" fmla="*/ 232 w 497"/>
                  <a:gd name="T63" fmla="*/ 472 h 513"/>
                  <a:gd name="T64" fmla="*/ 264 w 497"/>
                  <a:gd name="T65" fmla="*/ 496 h 513"/>
                  <a:gd name="T66" fmla="*/ 272 w 497"/>
                  <a:gd name="T67" fmla="*/ 496 h 513"/>
                  <a:gd name="T68" fmla="*/ 304 w 497"/>
                  <a:gd name="T69" fmla="*/ 448 h 513"/>
                  <a:gd name="T70" fmla="*/ 320 w 497"/>
                  <a:gd name="T71" fmla="*/ 400 h 513"/>
                  <a:gd name="T72" fmla="*/ 344 w 497"/>
                  <a:gd name="T73" fmla="*/ 376 h 513"/>
                  <a:gd name="T74" fmla="*/ 400 w 497"/>
                  <a:gd name="T75" fmla="*/ 360 h 513"/>
                  <a:gd name="T76" fmla="*/ 416 w 497"/>
                  <a:gd name="T77" fmla="*/ 344 h 513"/>
                  <a:gd name="T78" fmla="*/ 432 w 497"/>
                  <a:gd name="T79" fmla="*/ 312 h 513"/>
                  <a:gd name="T80" fmla="*/ 440 w 497"/>
                  <a:gd name="T81" fmla="*/ 288 h 513"/>
                  <a:gd name="T82" fmla="*/ 480 w 497"/>
                  <a:gd name="T83" fmla="*/ 184 h 513"/>
                  <a:gd name="T84" fmla="*/ 488 w 497"/>
                  <a:gd name="T85" fmla="*/ 128 h 513"/>
                  <a:gd name="T86" fmla="*/ 424 w 497"/>
                  <a:gd name="T87" fmla="*/ 96 h 513"/>
                  <a:gd name="T88" fmla="*/ 384 w 497"/>
                  <a:gd name="T89" fmla="*/ 96 h 513"/>
                  <a:gd name="T90" fmla="*/ 368 w 497"/>
                  <a:gd name="T91" fmla="*/ 88 h 513"/>
                  <a:gd name="T92" fmla="*/ 360 w 497"/>
                  <a:gd name="T93" fmla="*/ 80 h 513"/>
                  <a:gd name="T94" fmla="*/ 320 w 497"/>
                  <a:gd name="T95" fmla="*/ 80 h 513"/>
                  <a:gd name="T96" fmla="*/ 312 w 497"/>
                  <a:gd name="T97" fmla="*/ 64 h 513"/>
                  <a:gd name="T98" fmla="*/ 296 w 497"/>
                  <a:gd name="T99" fmla="*/ 80 h 513"/>
                  <a:gd name="T100" fmla="*/ 280 w 497"/>
                  <a:gd name="T101" fmla="*/ 80 h 513"/>
                  <a:gd name="T102" fmla="*/ 304 w 497"/>
                  <a:gd name="T103" fmla="*/ 48 h 513"/>
                  <a:gd name="T104" fmla="*/ 296 w 497"/>
                  <a:gd name="T105" fmla="*/ 4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7" h="513">
                    <a:moveTo>
                      <a:pt x="288" y="16"/>
                    </a:moveTo>
                    <a:lnTo>
                      <a:pt x="288" y="16"/>
                    </a:lnTo>
                    <a:lnTo>
                      <a:pt x="280" y="16"/>
                    </a:lnTo>
                    <a:lnTo>
                      <a:pt x="264" y="32"/>
                    </a:lnTo>
                    <a:lnTo>
                      <a:pt x="256" y="40"/>
                    </a:lnTo>
                    <a:lnTo>
                      <a:pt x="248" y="32"/>
                    </a:lnTo>
                    <a:lnTo>
                      <a:pt x="232" y="32"/>
                    </a:lnTo>
                    <a:lnTo>
                      <a:pt x="224" y="40"/>
                    </a:lnTo>
                    <a:lnTo>
                      <a:pt x="216" y="40"/>
                    </a:lnTo>
                    <a:lnTo>
                      <a:pt x="192" y="48"/>
                    </a:lnTo>
                    <a:lnTo>
                      <a:pt x="184" y="48"/>
                    </a:lnTo>
                    <a:lnTo>
                      <a:pt x="176" y="32"/>
                    </a:lnTo>
                    <a:lnTo>
                      <a:pt x="176" y="8"/>
                    </a:lnTo>
                    <a:lnTo>
                      <a:pt x="176" y="0"/>
                    </a:lnTo>
                    <a:lnTo>
                      <a:pt x="168" y="0"/>
                    </a:lnTo>
                    <a:lnTo>
                      <a:pt x="160" y="8"/>
                    </a:lnTo>
                    <a:lnTo>
                      <a:pt x="136" y="16"/>
                    </a:lnTo>
                    <a:lnTo>
                      <a:pt x="112" y="8"/>
                    </a:lnTo>
                    <a:lnTo>
                      <a:pt x="120" y="16"/>
                    </a:lnTo>
                    <a:lnTo>
                      <a:pt x="120" y="32"/>
                    </a:lnTo>
                    <a:lnTo>
                      <a:pt x="128" y="40"/>
                    </a:lnTo>
                    <a:lnTo>
                      <a:pt x="104" y="56"/>
                    </a:lnTo>
                    <a:lnTo>
                      <a:pt x="96" y="56"/>
                    </a:lnTo>
                    <a:lnTo>
                      <a:pt x="88" y="48"/>
                    </a:lnTo>
                    <a:lnTo>
                      <a:pt x="80" y="40"/>
                    </a:lnTo>
                    <a:lnTo>
                      <a:pt x="48" y="40"/>
                    </a:lnTo>
                    <a:lnTo>
                      <a:pt x="48" y="48"/>
                    </a:lnTo>
                    <a:lnTo>
                      <a:pt x="56" y="56"/>
                    </a:lnTo>
                    <a:lnTo>
                      <a:pt x="48" y="56"/>
                    </a:lnTo>
                    <a:lnTo>
                      <a:pt x="56" y="80"/>
                    </a:lnTo>
                    <a:lnTo>
                      <a:pt x="48" y="112"/>
                    </a:lnTo>
                    <a:lnTo>
                      <a:pt x="16" y="128"/>
                    </a:lnTo>
                    <a:lnTo>
                      <a:pt x="0" y="160"/>
                    </a:lnTo>
                    <a:lnTo>
                      <a:pt x="8" y="184"/>
                    </a:lnTo>
                    <a:lnTo>
                      <a:pt x="24" y="192"/>
                    </a:lnTo>
                    <a:lnTo>
                      <a:pt x="40" y="184"/>
                    </a:lnTo>
                    <a:lnTo>
                      <a:pt x="40" y="200"/>
                    </a:lnTo>
                    <a:lnTo>
                      <a:pt x="56" y="200"/>
                    </a:lnTo>
                    <a:lnTo>
                      <a:pt x="72" y="200"/>
                    </a:lnTo>
                    <a:lnTo>
                      <a:pt x="88" y="184"/>
                    </a:lnTo>
                    <a:lnTo>
                      <a:pt x="104" y="184"/>
                    </a:lnTo>
                    <a:lnTo>
                      <a:pt x="104" y="208"/>
                    </a:lnTo>
                    <a:lnTo>
                      <a:pt x="112" y="216"/>
                    </a:lnTo>
                    <a:lnTo>
                      <a:pt x="160" y="232"/>
                    </a:lnTo>
                    <a:lnTo>
                      <a:pt x="168" y="248"/>
                    </a:lnTo>
                    <a:lnTo>
                      <a:pt x="168" y="256"/>
                    </a:lnTo>
                    <a:lnTo>
                      <a:pt x="176" y="272"/>
                    </a:lnTo>
                    <a:lnTo>
                      <a:pt x="192" y="272"/>
                    </a:lnTo>
                    <a:lnTo>
                      <a:pt x="192" y="280"/>
                    </a:lnTo>
                    <a:lnTo>
                      <a:pt x="200" y="296"/>
                    </a:lnTo>
                    <a:lnTo>
                      <a:pt x="200" y="320"/>
                    </a:lnTo>
                    <a:lnTo>
                      <a:pt x="200" y="344"/>
                    </a:lnTo>
                    <a:lnTo>
                      <a:pt x="224" y="352"/>
                    </a:lnTo>
                    <a:lnTo>
                      <a:pt x="232" y="352"/>
                    </a:lnTo>
                    <a:lnTo>
                      <a:pt x="232" y="368"/>
                    </a:lnTo>
                    <a:lnTo>
                      <a:pt x="248" y="376"/>
                    </a:lnTo>
                    <a:lnTo>
                      <a:pt x="240" y="392"/>
                    </a:lnTo>
                    <a:lnTo>
                      <a:pt x="248" y="392"/>
                    </a:lnTo>
                    <a:lnTo>
                      <a:pt x="256" y="416"/>
                    </a:lnTo>
                    <a:lnTo>
                      <a:pt x="240" y="424"/>
                    </a:lnTo>
                    <a:lnTo>
                      <a:pt x="208" y="464"/>
                    </a:lnTo>
                    <a:lnTo>
                      <a:pt x="216" y="464"/>
                    </a:lnTo>
                    <a:lnTo>
                      <a:pt x="224" y="472"/>
                    </a:lnTo>
                    <a:lnTo>
                      <a:pt x="232" y="472"/>
                    </a:lnTo>
                    <a:lnTo>
                      <a:pt x="256" y="488"/>
                    </a:lnTo>
                    <a:lnTo>
                      <a:pt x="264" y="496"/>
                    </a:lnTo>
                    <a:lnTo>
                      <a:pt x="256" y="512"/>
                    </a:lnTo>
                    <a:lnTo>
                      <a:pt x="272" y="496"/>
                    </a:lnTo>
                    <a:lnTo>
                      <a:pt x="288" y="480"/>
                    </a:lnTo>
                    <a:lnTo>
                      <a:pt x="304" y="448"/>
                    </a:lnTo>
                    <a:lnTo>
                      <a:pt x="320" y="432"/>
                    </a:lnTo>
                    <a:lnTo>
                      <a:pt x="320" y="400"/>
                    </a:lnTo>
                    <a:lnTo>
                      <a:pt x="328" y="384"/>
                    </a:lnTo>
                    <a:lnTo>
                      <a:pt x="344" y="376"/>
                    </a:lnTo>
                    <a:lnTo>
                      <a:pt x="368" y="360"/>
                    </a:lnTo>
                    <a:lnTo>
                      <a:pt x="400" y="360"/>
                    </a:lnTo>
                    <a:lnTo>
                      <a:pt x="400" y="352"/>
                    </a:lnTo>
                    <a:lnTo>
                      <a:pt x="416" y="344"/>
                    </a:lnTo>
                    <a:lnTo>
                      <a:pt x="416" y="336"/>
                    </a:lnTo>
                    <a:lnTo>
                      <a:pt x="432" y="312"/>
                    </a:lnTo>
                    <a:lnTo>
                      <a:pt x="432" y="296"/>
                    </a:lnTo>
                    <a:lnTo>
                      <a:pt x="440" y="288"/>
                    </a:lnTo>
                    <a:lnTo>
                      <a:pt x="440" y="232"/>
                    </a:lnTo>
                    <a:lnTo>
                      <a:pt x="480" y="184"/>
                    </a:lnTo>
                    <a:lnTo>
                      <a:pt x="496" y="160"/>
                    </a:lnTo>
                    <a:lnTo>
                      <a:pt x="488" y="128"/>
                    </a:lnTo>
                    <a:lnTo>
                      <a:pt x="464" y="128"/>
                    </a:lnTo>
                    <a:lnTo>
                      <a:pt x="424" y="96"/>
                    </a:lnTo>
                    <a:lnTo>
                      <a:pt x="408" y="104"/>
                    </a:lnTo>
                    <a:lnTo>
                      <a:pt x="384" y="96"/>
                    </a:lnTo>
                    <a:lnTo>
                      <a:pt x="368" y="96"/>
                    </a:lnTo>
                    <a:lnTo>
                      <a:pt x="368" y="88"/>
                    </a:lnTo>
                    <a:lnTo>
                      <a:pt x="368" y="80"/>
                    </a:lnTo>
                    <a:lnTo>
                      <a:pt x="360" y="80"/>
                    </a:lnTo>
                    <a:lnTo>
                      <a:pt x="328" y="72"/>
                    </a:lnTo>
                    <a:lnTo>
                      <a:pt x="320" y="80"/>
                    </a:lnTo>
                    <a:lnTo>
                      <a:pt x="320" y="64"/>
                    </a:lnTo>
                    <a:lnTo>
                      <a:pt x="312" y="64"/>
                    </a:lnTo>
                    <a:lnTo>
                      <a:pt x="296" y="64"/>
                    </a:lnTo>
                    <a:lnTo>
                      <a:pt x="296" y="80"/>
                    </a:lnTo>
                    <a:lnTo>
                      <a:pt x="288" y="72"/>
                    </a:lnTo>
                    <a:lnTo>
                      <a:pt x="280" y="80"/>
                    </a:lnTo>
                    <a:lnTo>
                      <a:pt x="288" y="64"/>
                    </a:lnTo>
                    <a:lnTo>
                      <a:pt x="304" y="48"/>
                    </a:lnTo>
                    <a:lnTo>
                      <a:pt x="304" y="40"/>
                    </a:lnTo>
                    <a:lnTo>
                      <a:pt x="296" y="40"/>
                    </a:lnTo>
                    <a:lnTo>
                      <a:pt x="288"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Narrow"/>
                </a:endParaRPr>
              </a:p>
            </p:txBody>
          </p:sp>
          <p:sp>
            <p:nvSpPr>
              <p:cNvPr id="84" name="Freeform 370">
                <a:extLst>
                  <a:ext uri="{FF2B5EF4-FFF2-40B4-BE49-F238E27FC236}">
                    <a16:creationId xmlns:a16="http://schemas.microsoft.com/office/drawing/2014/main" id="{02143960-EEA5-460A-8039-A919DBFC3FCA}"/>
                  </a:ext>
                </a:extLst>
              </p:cNvPr>
              <p:cNvSpPr>
                <a:spLocks/>
              </p:cNvSpPr>
              <p:nvPr/>
            </p:nvSpPr>
            <p:spPr bwMode="gray">
              <a:xfrm>
                <a:off x="4598986" y="4583370"/>
                <a:ext cx="70842" cy="116898"/>
              </a:xfrm>
              <a:custGeom>
                <a:avLst/>
                <a:gdLst>
                  <a:gd name="T0" fmla="*/ 0 w 33"/>
                  <a:gd name="T1" fmla="*/ 40 h 49"/>
                  <a:gd name="T2" fmla="*/ 0 w 33"/>
                  <a:gd name="T3" fmla="*/ 40 h 49"/>
                  <a:gd name="T4" fmla="*/ 8 w 33"/>
                  <a:gd name="T5" fmla="*/ 48 h 49"/>
                  <a:gd name="T6" fmla="*/ 16 w 33"/>
                  <a:gd name="T7" fmla="*/ 40 h 49"/>
                  <a:gd name="T8" fmla="*/ 32 w 33"/>
                  <a:gd name="T9" fmla="*/ 24 h 49"/>
                  <a:gd name="T10" fmla="*/ 0 w 33"/>
                  <a:gd name="T11" fmla="*/ 0 h 49"/>
                  <a:gd name="T12" fmla="*/ 0 w 33"/>
                  <a:gd name="T13" fmla="*/ 8 h 49"/>
                  <a:gd name="T14" fmla="*/ 0 w 33"/>
                  <a:gd name="T15" fmla="*/ 24 h 49"/>
                  <a:gd name="T16" fmla="*/ 0 w 33"/>
                  <a:gd name="T17"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9">
                    <a:moveTo>
                      <a:pt x="0" y="40"/>
                    </a:moveTo>
                    <a:lnTo>
                      <a:pt x="0" y="40"/>
                    </a:lnTo>
                    <a:lnTo>
                      <a:pt x="8" y="48"/>
                    </a:lnTo>
                    <a:lnTo>
                      <a:pt x="16" y="40"/>
                    </a:lnTo>
                    <a:lnTo>
                      <a:pt x="32" y="24"/>
                    </a:lnTo>
                    <a:lnTo>
                      <a:pt x="0" y="0"/>
                    </a:lnTo>
                    <a:lnTo>
                      <a:pt x="0" y="8"/>
                    </a:lnTo>
                    <a:lnTo>
                      <a:pt x="0" y="24"/>
                    </a:lnTo>
                    <a:lnTo>
                      <a:pt x="0" y="4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85" name="Freeform 371">
                <a:extLst>
                  <a:ext uri="{FF2B5EF4-FFF2-40B4-BE49-F238E27FC236}">
                    <a16:creationId xmlns:a16="http://schemas.microsoft.com/office/drawing/2014/main" id="{B1F3090F-49C2-4F26-9E1C-ED0BEFA51253}"/>
                  </a:ext>
                </a:extLst>
              </p:cNvPr>
              <p:cNvSpPr>
                <a:spLocks/>
              </p:cNvSpPr>
              <p:nvPr/>
            </p:nvSpPr>
            <p:spPr bwMode="gray">
              <a:xfrm>
                <a:off x="4497043" y="4583370"/>
                <a:ext cx="103671" cy="116898"/>
              </a:xfrm>
              <a:custGeom>
                <a:avLst/>
                <a:gdLst>
                  <a:gd name="T0" fmla="*/ 48 w 49"/>
                  <a:gd name="T1" fmla="*/ 40 h 49"/>
                  <a:gd name="T2" fmla="*/ 48 w 49"/>
                  <a:gd name="T3" fmla="*/ 40 h 49"/>
                  <a:gd name="T4" fmla="*/ 48 w 49"/>
                  <a:gd name="T5" fmla="*/ 24 h 49"/>
                  <a:gd name="T6" fmla="*/ 48 w 49"/>
                  <a:gd name="T7" fmla="*/ 8 h 49"/>
                  <a:gd name="T8" fmla="*/ 48 w 49"/>
                  <a:gd name="T9" fmla="*/ 0 h 49"/>
                  <a:gd name="T10" fmla="*/ 16 w 49"/>
                  <a:gd name="T11" fmla="*/ 0 h 49"/>
                  <a:gd name="T12" fmla="*/ 0 w 49"/>
                  <a:gd name="T13" fmla="*/ 16 h 49"/>
                  <a:gd name="T14" fmla="*/ 16 w 49"/>
                  <a:gd name="T15" fmla="*/ 48 h 49"/>
                  <a:gd name="T16" fmla="*/ 24 w 49"/>
                  <a:gd name="T17" fmla="*/ 48 h 49"/>
                  <a:gd name="T18" fmla="*/ 32 w 49"/>
                  <a:gd name="T19" fmla="*/ 40 h 49"/>
                  <a:gd name="T20" fmla="*/ 48 w 49"/>
                  <a:gd name="T21"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9">
                    <a:moveTo>
                      <a:pt x="48" y="40"/>
                    </a:moveTo>
                    <a:lnTo>
                      <a:pt x="48" y="40"/>
                    </a:lnTo>
                    <a:lnTo>
                      <a:pt x="48" y="24"/>
                    </a:lnTo>
                    <a:lnTo>
                      <a:pt x="48" y="8"/>
                    </a:lnTo>
                    <a:lnTo>
                      <a:pt x="48" y="0"/>
                    </a:lnTo>
                    <a:lnTo>
                      <a:pt x="16" y="0"/>
                    </a:lnTo>
                    <a:lnTo>
                      <a:pt x="0" y="16"/>
                    </a:lnTo>
                    <a:lnTo>
                      <a:pt x="16" y="48"/>
                    </a:lnTo>
                    <a:lnTo>
                      <a:pt x="24" y="48"/>
                    </a:lnTo>
                    <a:lnTo>
                      <a:pt x="32" y="40"/>
                    </a:lnTo>
                    <a:lnTo>
                      <a:pt x="48" y="4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86" name="Freeform 372">
                <a:extLst>
                  <a:ext uri="{FF2B5EF4-FFF2-40B4-BE49-F238E27FC236}">
                    <a16:creationId xmlns:a16="http://schemas.microsoft.com/office/drawing/2014/main" id="{8B5800CF-62B8-42B2-B206-70536E023B02}"/>
                  </a:ext>
                </a:extLst>
              </p:cNvPr>
              <p:cNvSpPr>
                <a:spLocks/>
              </p:cNvSpPr>
              <p:nvPr/>
            </p:nvSpPr>
            <p:spPr bwMode="gray">
              <a:xfrm>
                <a:off x="4412379" y="4507385"/>
                <a:ext cx="120949" cy="212365"/>
              </a:xfrm>
              <a:custGeom>
                <a:avLst/>
                <a:gdLst>
                  <a:gd name="T0" fmla="*/ 16 w 57"/>
                  <a:gd name="T1" fmla="*/ 0 h 89"/>
                  <a:gd name="T2" fmla="*/ 16 w 57"/>
                  <a:gd name="T3" fmla="*/ 0 h 89"/>
                  <a:gd name="T4" fmla="*/ 32 w 57"/>
                  <a:gd name="T5" fmla="*/ 8 h 89"/>
                  <a:gd name="T6" fmla="*/ 32 w 57"/>
                  <a:gd name="T7" fmla="*/ 16 h 89"/>
                  <a:gd name="T8" fmla="*/ 40 w 57"/>
                  <a:gd name="T9" fmla="*/ 16 h 89"/>
                  <a:gd name="T10" fmla="*/ 56 w 57"/>
                  <a:gd name="T11" fmla="*/ 32 h 89"/>
                  <a:gd name="T12" fmla="*/ 40 w 57"/>
                  <a:gd name="T13" fmla="*/ 48 h 89"/>
                  <a:gd name="T14" fmla="*/ 56 w 57"/>
                  <a:gd name="T15" fmla="*/ 80 h 89"/>
                  <a:gd name="T16" fmla="*/ 32 w 57"/>
                  <a:gd name="T17" fmla="*/ 88 h 89"/>
                  <a:gd name="T18" fmla="*/ 24 w 57"/>
                  <a:gd name="T19" fmla="*/ 88 h 89"/>
                  <a:gd name="T20" fmla="*/ 16 w 57"/>
                  <a:gd name="T21" fmla="*/ 72 h 89"/>
                  <a:gd name="T22" fmla="*/ 16 w 57"/>
                  <a:gd name="T23" fmla="*/ 48 h 89"/>
                  <a:gd name="T24" fmla="*/ 16 w 57"/>
                  <a:gd name="T25" fmla="*/ 40 h 89"/>
                  <a:gd name="T26" fmla="*/ 8 w 57"/>
                  <a:gd name="T27" fmla="*/ 40 h 89"/>
                  <a:gd name="T28" fmla="*/ 0 w 57"/>
                  <a:gd name="T29" fmla="*/ 32 h 89"/>
                  <a:gd name="T30" fmla="*/ 0 w 57"/>
                  <a:gd name="T31" fmla="*/ 16 h 89"/>
                  <a:gd name="T32" fmla="*/ 8 w 57"/>
                  <a:gd name="T33" fmla="*/ 16 h 89"/>
                  <a:gd name="T34" fmla="*/ 8 w 57"/>
                  <a:gd name="T35" fmla="*/ 8 h 89"/>
                  <a:gd name="T36" fmla="*/ 16 w 5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89">
                    <a:moveTo>
                      <a:pt x="16" y="0"/>
                    </a:moveTo>
                    <a:lnTo>
                      <a:pt x="16" y="0"/>
                    </a:lnTo>
                    <a:lnTo>
                      <a:pt x="32" y="8"/>
                    </a:lnTo>
                    <a:lnTo>
                      <a:pt x="32" y="16"/>
                    </a:lnTo>
                    <a:lnTo>
                      <a:pt x="40" y="16"/>
                    </a:lnTo>
                    <a:lnTo>
                      <a:pt x="56" y="32"/>
                    </a:lnTo>
                    <a:lnTo>
                      <a:pt x="40" y="48"/>
                    </a:lnTo>
                    <a:lnTo>
                      <a:pt x="56" y="80"/>
                    </a:lnTo>
                    <a:lnTo>
                      <a:pt x="32" y="88"/>
                    </a:lnTo>
                    <a:lnTo>
                      <a:pt x="24" y="88"/>
                    </a:lnTo>
                    <a:lnTo>
                      <a:pt x="16" y="72"/>
                    </a:lnTo>
                    <a:lnTo>
                      <a:pt x="16" y="48"/>
                    </a:lnTo>
                    <a:lnTo>
                      <a:pt x="16" y="40"/>
                    </a:lnTo>
                    <a:lnTo>
                      <a:pt x="8" y="40"/>
                    </a:lnTo>
                    <a:lnTo>
                      <a:pt x="0" y="32"/>
                    </a:lnTo>
                    <a:lnTo>
                      <a:pt x="0" y="16"/>
                    </a:lnTo>
                    <a:lnTo>
                      <a:pt x="8" y="16"/>
                    </a:lnTo>
                    <a:lnTo>
                      <a:pt x="8" y="8"/>
                    </a:lnTo>
                    <a:lnTo>
                      <a:pt x="16"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87" name="Freeform 373">
                <a:extLst>
                  <a:ext uri="{FF2B5EF4-FFF2-40B4-BE49-F238E27FC236}">
                    <a16:creationId xmlns:a16="http://schemas.microsoft.com/office/drawing/2014/main" id="{DCF5BBB8-5541-4952-B1DC-AA9350C5F319}"/>
                  </a:ext>
                </a:extLst>
              </p:cNvPr>
              <p:cNvSpPr>
                <a:spLocks/>
              </p:cNvSpPr>
              <p:nvPr/>
            </p:nvSpPr>
            <p:spPr bwMode="gray">
              <a:xfrm>
                <a:off x="4089272" y="4392437"/>
                <a:ext cx="359392" cy="346796"/>
              </a:xfrm>
              <a:custGeom>
                <a:avLst/>
                <a:gdLst>
                  <a:gd name="T0" fmla="*/ 168 w 169"/>
                  <a:gd name="T1" fmla="*/ 48 h 145"/>
                  <a:gd name="T2" fmla="*/ 168 w 169"/>
                  <a:gd name="T3" fmla="*/ 48 h 145"/>
                  <a:gd name="T4" fmla="*/ 160 w 169"/>
                  <a:gd name="T5" fmla="*/ 56 h 145"/>
                  <a:gd name="T6" fmla="*/ 160 w 169"/>
                  <a:gd name="T7" fmla="*/ 64 h 145"/>
                  <a:gd name="T8" fmla="*/ 152 w 169"/>
                  <a:gd name="T9" fmla="*/ 64 h 145"/>
                  <a:gd name="T10" fmla="*/ 152 w 169"/>
                  <a:gd name="T11" fmla="*/ 80 h 145"/>
                  <a:gd name="T12" fmla="*/ 160 w 169"/>
                  <a:gd name="T13" fmla="*/ 88 h 145"/>
                  <a:gd name="T14" fmla="*/ 152 w 169"/>
                  <a:gd name="T15" fmla="*/ 96 h 145"/>
                  <a:gd name="T16" fmla="*/ 128 w 169"/>
                  <a:gd name="T17" fmla="*/ 104 h 145"/>
                  <a:gd name="T18" fmla="*/ 104 w 169"/>
                  <a:gd name="T19" fmla="*/ 96 h 145"/>
                  <a:gd name="T20" fmla="*/ 112 w 169"/>
                  <a:gd name="T21" fmla="*/ 104 h 145"/>
                  <a:gd name="T22" fmla="*/ 112 w 169"/>
                  <a:gd name="T23" fmla="*/ 120 h 145"/>
                  <a:gd name="T24" fmla="*/ 120 w 169"/>
                  <a:gd name="T25" fmla="*/ 128 h 145"/>
                  <a:gd name="T26" fmla="*/ 96 w 169"/>
                  <a:gd name="T27" fmla="*/ 144 h 145"/>
                  <a:gd name="T28" fmla="*/ 88 w 169"/>
                  <a:gd name="T29" fmla="*/ 144 h 145"/>
                  <a:gd name="T30" fmla="*/ 80 w 169"/>
                  <a:gd name="T31" fmla="*/ 136 h 145"/>
                  <a:gd name="T32" fmla="*/ 72 w 169"/>
                  <a:gd name="T33" fmla="*/ 128 h 145"/>
                  <a:gd name="T34" fmla="*/ 72 w 169"/>
                  <a:gd name="T35" fmla="*/ 112 h 145"/>
                  <a:gd name="T36" fmla="*/ 64 w 169"/>
                  <a:gd name="T37" fmla="*/ 96 h 145"/>
                  <a:gd name="T38" fmla="*/ 72 w 169"/>
                  <a:gd name="T39" fmla="*/ 72 h 145"/>
                  <a:gd name="T40" fmla="*/ 48 w 169"/>
                  <a:gd name="T41" fmla="*/ 72 h 145"/>
                  <a:gd name="T42" fmla="*/ 40 w 169"/>
                  <a:gd name="T43" fmla="*/ 64 h 145"/>
                  <a:gd name="T44" fmla="*/ 16 w 169"/>
                  <a:gd name="T45" fmla="*/ 64 h 145"/>
                  <a:gd name="T46" fmla="*/ 8 w 169"/>
                  <a:gd name="T47" fmla="*/ 56 h 145"/>
                  <a:gd name="T48" fmla="*/ 8 w 169"/>
                  <a:gd name="T49" fmla="*/ 48 h 145"/>
                  <a:gd name="T50" fmla="*/ 0 w 169"/>
                  <a:gd name="T51" fmla="*/ 32 h 145"/>
                  <a:gd name="T52" fmla="*/ 8 w 169"/>
                  <a:gd name="T53" fmla="*/ 16 h 145"/>
                  <a:gd name="T54" fmla="*/ 16 w 169"/>
                  <a:gd name="T55" fmla="*/ 8 h 145"/>
                  <a:gd name="T56" fmla="*/ 24 w 169"/>
                  <a:gd name="T57" fmla="*/ 16 h 145"/>
                  <a:gd name="T58" fmla="*/ 16 w 169"/>
                  <a:gd name="T59" fmla="*/ 24 h 145"/>
                  <a:gd name="T60" fmla="*/ 16 w 169"/>
                  <a:gd name="T61" fmla="*/ 40 h 145"/>
                  <a:gd name="T62" fmla="*/ 24 w 169"/>
                  <a:gd name="T63" fmla="*/ 32 h 145"/>
                  <a:gd name="T64" fmla="*/ 24 w 169"/>
                  <a:gd name="T65" fmla="*/ 16 h 145"/>
                  <a:gd name="T66" fmla="*/ 40 w 169"/>
                  <a:gd name="T67" fmla="*/ 8 h 145"/>
                  <a:gd name="T68" fmla="*/ 40 w 169"/>
                  <a:gd name="T69" fmla="*/ 0 h 145"/>
                  <a:gd name="T70" fmla="*/ 40 w 169"/>
                  <a:gd name="T71" fmla="*/ 8 h 145"/>
                  <a:gd name="T72" fmla="*/ 64 w 169"/>
                  <a:gd name="T73" fmla="*/ 8 h 145"/>
                  <a:gd name="T74" fmla="*/ 64 w 169"/>
                  <a:gd name="T75" fmla="*/ 16 h 145"/>
                  <a:gd name="T76" fmla="*/ 88 w 169"/>
                  <a:gd name="T77" fmla="*/ 16 h 145"/>
                  <a:gd name="T78" fmla="*/ 104 w 169"/>
                  <a:gd name="T79" fmla="*/ 24 h 145"/>
                  <a:gd name="T80" fmla="*/ 120 w 169"/>
                  <a:gd name="T81" fmla="*/ 16 h 145"/>
                  <a:gd name="T82" fmla="*/ 136 w 169"/>
                  <a:gd name="T83" fmla="*/ 16 h 145"/>
                  <a:gd name="T84" fmla="*/ 128 w 169"/>
                  <a:gd name="T85" fmla="*/ 16 h 145"/>
                  <a:gd name="T86" fmla="*/ 136 w 169"/>
                  <a:gd name="T87" fmla="*/ 24 h 145"/>
                  <a:gd name="T88" fmla="*/ 152 w 169"/>
                  <a:gd name="T89" fmla="*/ 32 h 145"/>
                  <a:gd name="T90" fmla="*/ 152 w 169"/>
                  <a:gd name="T91" fmla="*/ 48 h 145"/>
                  <a:gd name="T92" fmla="*/ 160 w 169"/>
                  <a:gd name="T93" fmla="*/ 40 h 145"/>
                  <a:gd name="T94" fmla="*/ 168 w 169"/>
                  <a:gd name="T95" fmla="*/ 4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145">
                    <a:moveTo>
                      <a:pt x="168" y="48"/>
                    </a:moveTo>
                    <a:lnTo>
                      <a:pt x="168" y="48"/>
                    </a:lnTo>
                    <a:lnTo>
                      <a:pt x="160" y="56"/>
                    </a:lnTo>
                    <a:lnTo>
                      <a:pt x="160" y="64"/>
                    </a:lnTo>
                    <a:lnTo>
                      <a:pt x="152" y="64"/>
                    </a:lnTo>
                    <a:lnTo>
                      <a:pt x="152" y="80"/>
                    </a:lnTo>
                    <a:lnTo>
                      <a:pt x="160" y="88"/>
                    </a:lnTo>
                    <a:lnTo>
                      <a:pt x="152" y="96"/>
                    </a:lnTo>
                    <a:lnTo>
                      <a:pt x="128" y="104"/>
                    </a:lnTo>
                    <a:lnTo>
                      <a:pt x="104" y="96"/>
                    </a:lnTo>
                    <a:lnTo>
                      <a:pt x="112" y="104"/>
                    </a:lnTo>
                    <a:lnTo>
                      <a:pt x="112" y="120"/>
                    </a:lnTo>
                    <a:lnTo>
                      <a:pt x="120" y="128"/>
                    </a:lnTo>
                    <a:lnTo>
                      <a:pt x="96" y="144"/>
                    </a:lnTo>
                    <a:lnTo>
                      <a:pt x="88" y="144"/>
                    </a:lnTo>
                    <a:lnTo>
                      <a:pt x="80" y="136"/>
                    </a:lnTo>
                    <a:lnTo>
                      <a:pt x="72" y="128"/>
                    </a:lnTo>
                    <a:lnTo>
                      <a:pt x="72" y="112"/>
                    </a:lnTo>
                    <a:lnTo>
                      <a:pt x="64" y="96"/>
                    </a:lnTo>
                    <a:lnTo>
                      <a:pt x="72" y="72"/>
                    </a:lnTo>
                    <a:lnTo>
                      <a:pt x="48" y="72"/>
                    </a:lnTo>
                    <a:lnTo>
                      <a:pt x="40" y="64"/>
                    </a:lnTo>
                    <a:lnTo>
                      <a:pt x="16" y="64"/>
                    </a:lnTo>
                    <a:lnTo>
                      <a:pt x="8" y="56"/>
                    </a:lnTo>
                    <a:lnTo>
                      <a:pt x="8" y="48"/>
                    </a:lnTo>
                    <a:lnTo>
                      <a:pt x="0" y="32"/>
                    </a:lnTo>
                    <a:lnTo>
                      <a:pt x="8" y="16"/>
                    </a:lnTo>
                    <a:lnTo>
                      <a:pt x="16" y="8"/>
                    </a:lnTo>
                    <a:lnTo>
                      <a:pt x="24" y="16"/>
                    </a:lnTo>
                    <a:lnTo>
                      <a:pt x="16" y="24"/>
                    </a:lnTo>
                    <a:lnTo>
                      <a:pt x="16" y="40"/>
                    </a:lnTo>
                    <a:lnTo>
                      <a:pt x="24" y="32"/>
                    </a:lnTo>
                    <a:lnTo>
                      <a:pt x="24" y="16"/>
                    </a:lnTo>
                    <a:lnTo>
                      <a:pt x="40" y="8"/>
                    </a:lnTo>
                    <a:lnTo>
                      <a:pt x="40" y="0"/>
                    </a:lnTo>
                    <a:lnTo>
                      <a:pt x="40" y="8"/>
                    </a:lnTo>
                    <a:lnTo>
                      <a:pt x="64" y="8"/>
                    </a:lnTo>
                    <a:lnTo>
                      <a:pt x="64" y="16"/>
                    </a:lnTo>
                    <a:lnTo>
                      <a:pt x="88" y="16"/>
                    </a:lnTo>
                    <a:lnTo>
                      <a:pt x="104" y="24"/>
                    </a:lnTo>
                    <a:lnTo>
                      <a:pt x="120" y="16"/>
                    </a:lnTo>
                    <a:lnTo>
                      <a:pt x="136" y="16"/>
                    </a:lnTo>
                    <a:lnTo>
                      <a:pt x="128" y="16"/>
                    </a:lnTo>
                    <a:lnTo>
                      <a:pt x="136" y="24"/>
                    </a:lnTo>
                    <a:lnTo>
                      <a:pt x="152" y="32"/>
                    </a:lnTo>
                    <a:lnTo>
                      <a:pt x="152" y="48"/>
                    </a:lnTo>
                    <a:lnTo>
                      <a:pt x="160" y="40"/>
                    </a:lnTo>
                    <a:lnTo>
                      <a:pt x="168" y="4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88" name="Freeform 374">
                <a:extLst>
                  <a:ext uri="{FF2B5EF4-FFF2-40B4-BE49-F238E27FC236}">
                    <a16:creationId xmlns:a16="http://schemas.microsoft.com/office/drawing/2014/main" id="{019D8108-03B9-4CA2-9A83-AFB45F6CF8D7}"/>
                  </a:ext>
                </a:extLst>
              </p:cNvPr>
              <p:cNvSpPr>
                <a:spLocks/>
              </p:cNvSpPr>
              <p:nvPr/>
            </p:nvSpPr>
            <p:spPr bwMode="gray">
              <a:xfrm>
                <a:off x="6179964" y="1651184"/>
                <a:ext cx="717056" cy="941028"/>
              </a:xfrm>
              <a:custGeom>
                <a:avLst/>
                <a:gdLst>
                  <a:gd name="T0" fmla="*/ 80 w 337"/>
                  <a:gd name="T1" fmla="*/ 376 h 393"/>
                  <a:gd name="T2" fmla="*/ 72 w 337"/>
                  <a:gd name="T3" fmla="*/ 360 h 393"/>
                  <a:gd name="T4" fmla="*/ 64 w 337"/>
                  <a:gd name="T5" fmla="*/ 368 h 393"/>
                  <a:gd name="T6" fmla="*/ 24 w 337"/>
                  <a:gd name="T7" fmla="*/ 392 h 393"/>
                  <a:gd name="T8" fmla="*/ 16 w 337"/>
                  <a:gd name="T9" fmla="*/ 360 h 393"/>
                  <a:gd name="T10" fmla="*/ 8 w 337"/>
                  <a:gd name="T11" fmla="*/ 360 h 393"/>
                  <a:gd name="T12" fmla="*/ 8 w 337"/>
                  <a:gd name="T13" fmla="*/ 336 h 393"/>
                  <a:gd name="T14" fmla="*/ 8 w 337"/>
                  <a:gd name="T15" fmla="*/ 304 h 393"/>
                  <a:gd name="T16" fmla="*/ 32 w 337"/>
                  <a:gd name="T17" fmla="*/ 272 h 393"/>
                  <a:gd name="T18" fmla="*/ 56 w 337"/>
                  <a:gd name="T19" fmla="*/ 248 h 393"/>
                  <a:gd name="T20" fmla="*/ 80 w 337"/>
                  <a:gd name="T21" fmla="*/ 216 h 393"/>
                  <a:gd name="T22" fmla="*/ 112 w 337"/>
                  <a:gd name="T23" fmla="*/ 160 h 393"/>
                  <a:gd name="T24" fmla="*/ 144 w 337"/>
                  <a:gd name="T25" fmla="*/ 104 h 393"/>
                  <a:gd name="T26" fmla="*/ 104 w 337"/>
                  <a:gd name="T27" fmla="*/ 120 h 393"/>
                  <a:gd name="T28" fmla="*/ 128 w 337"/>
                  <a:gd name="T29" fmla="*/ 104 h 393"/>
                  <a:gd name="T30" fmla="*/ 144 w 337"/>
                  <a:gd name="T31" fmla="*/ 72 h 393"/>
                  <a:gd name="T32" fmla="*/ 152 w 337"/>
                  <a:gd name="T33" fmla="*/ 80 h 393"/>
                  <a:gd name="T34" fmla="*/ 160 w 337"/>
                  <a:gd name="T35" fmla="*/ 80 h 393"/>
                  <a:gd name="T36" fmla="*/ 152 w 337"/>
                  <a:gd name="T37" fmla="*/ 64 h 393"/>
                  <a:gd name="T38" fmla="*/ 176 w 337"/>
                  <a:gd name="T39" fmla="*/ 40 h 393"/>
                  <a:gd name="T40" fmla="*/ 208 w 337"/>
                  <a:gd name="T41" fmla="*/ 32 h 393"/>
                  <a:gd name="T42" fmla="*/ 248 w 337"/>
                  <a:gd name="T43" fmla="*/ 16 h 393"/>
                  <a:gd name="T44" fmla="*/ 264 w 337"/>
                  <a:gd name="T45" fmla="*/ 0 h 393"/>
                  <a:gd name="T46" fmla="*/ 272 w 337"/>
                  <a:gd name="T47" fmla="*/ 8 h 393"/>
                  <a:gd name="T48" fmla="*/ 288 w 337"/>
                  <a:gd name="T49" fmla="*/ 0 h 393"/>
                  <a:gd name="T50" fmla="*/ 336 w 337"/>
                  <a:gd name="T51" fmla="*/ 32 h 393"/>
                  <a:gd name="T52" fmla="*/ 304 w 337"/>
                  <a:gd name="T53" fmla="*/ 40 h 393"/>
                  <a:gd name="T54" fmla="*/ 328 w 337"/>
                  <a:gd name="T55" fmla="*/ 56 h 393"/>
                  <a:gd name="T56" fmla="*/ 320 w 337"/>
                  <a:gd name="T57" fmla="*/ 64 h 393"/>
                  <a:gd name="T58" fmla="*/ 312 w 337"/>
                  <a:gd name="T59" fmla="*/ 56 h 393"/>
                  <a:gd name="T60" fmla="*/ 272 w 337"/>
                  <a:gd name="T61" fmla="*/ 48 h 393"/>
                  <a:gd name="T62" fmla="*/ 256 w 337"/>
                  <a:gd name="T63" fmla="*/ 88 h 393"/>
                  <a:gd name="T64" fmla="*/ 232 w 337"/>
                  <a:gd name="T65" fmla="*/ 88 h 393"/>
                  <a:gd name="T66" fmla="*/ 208 w 337"/>
                  <a:gd name="T67" fmla="*/ 72 h 393"/>
                  <a:gd name="T68" fmla="*/ 192 w 337"/>
                  <a:gd name="T69" fmla="*/ 80 h 393"/>
                  <a:gd name="T70" fmla="*/ 176 w 337"/>
                  <a:gd name="T71" fmla="*/ 96 h 393"/>
                  <a:gd name="T72" fmla="*/ 168 w 337"/>
                  <a:gd name="T73" fmla="*/ 112 h 393"/>
                  <a:gd name="T74" fmla="*/ 152 w 337"/>
                  <a:gd name="T75" fmla="*/ 120 h 393"/>
                  <a:gd name="T76" fmla="*/ 144 w 337"/>
                  <a:gd name="T77" fmla="*/ 144 h 393"/>
                  <a:gd name="T78" fmla="*/ 128 w 337"/>
                  <a:gd name="T79" fmla="*/ 176 h 393"/>
                  <a:gd name="T80" fmla="*/ 112 w 337"/>
                  <a:gd name="T81" fmla="*/ 216 h 393"/>
                  <a:gd name="T82" fmla="*/ 104 w 337"/>
                  <a:gd name="T83" fmla="*/ 240 h 393"/>
                  <a:gd name="T84" fmla="*/ 88 w 337"/>
                  <a:gd name="T85" fmla="*/ 280 h 393"/>
                  <a:gd name="T86" fmla="*/ 96 w 337"/>
                  <a:gd name="T87" fmla="*/ 320 h 393"/>
                  <a:gd name="T88" fmla="*/ 88 w 337"/>
                  <a:gd name="T89" fmla="*/ 352 h 393"/>
                  <a:gd name="T90" fmla="*/ 80 w 337"/>
                  <a:gd name="T91" fmla="*/ 37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7" h="393">
                    <a:moveTo>
                      <a:pt x="80" y="376"/>
                    </a:moveTo>
                    <a:lnTo>
                      <a:pt x="80" y="376"/>
                    </a:lnTo>
                    <a:lnTo>
                      <a:pt x="80" y="368"/>
                    </a:lnTo>
                    <a:lnTo>
                      <a:pt x="72" y="360"/>
                    </a:lnTo>
                    <a:lnTo>
                      <a:pt x="72" y="368"/>
                    </a:lnTo>
                    <a:lnTo>
                      <a:pt x="64" y="368"/>
                    </a:lnTo>
                    <a:lnTo>
                      <a:pt x="40" y="392"/>
                    </a:lnTo>
                    <a:lnTo>
                      <a:pt x="24" y="392"/>
                    </a:lnTo>
                    <a:lnTo>
                      <a:pt x="8" y="384"/>
                    </a:lnTo>
                    <a:lnTo>
                      <a:pt x="16" y="360"/>
                    </a:lnTo>
                    <a:lnTo>
                      <a:pt x="8" y="368"/>
                    </a:lnTo>
                    <a:lnTo>
                      <a:pt x="8" y="360"/>
                    </a:lnTo>
                    <a:lnTo>
                      <a:pt x="8" y="352"/>
                    </a:lnTo>
                    <a:lnTo>
                      <a:pt x="8" y="336"/>
                    </a:lnTo>
                    <a:lnTo>
                      <a:pt x="0" y="320"/>
                    </a:lnTo>
                    <a:lnTo>
                      <a:pt x="8" y="304"/>
                    </a:lnTo>
                    <a:lnTo>
                      <a:pt x="0" y="296"/>
                    </a:lnTo>
                    <a:lnTo>
                      <a:pt x="32" y="272"/>
                    </a:lnTo>
                    <a:lnTo>
                      <a:pt x="40" y="264"/>
                    </a:lnTo>
                    <a:lnTo>
                      <a:pt x="56" y="248"/>
                    </a:lnTo>
                    <a:lnTo>
                      <a:pt x="56" y="256"/>
                    </a:lnTo>
                    <a:lnTo>
                      <a:pt x="80" y="216"/>
                    </a:lnTo>
                    <a:lnTo>
                      <a:pt x="96" y="200"/>
                    </a:lnTo>
                    <a:lnTo>
                      <a:pt x="112" y="160"/>
                    </a:lnTo>
                    <a:lnTo>
                      <a:pt x="128" y="120"/>
                    </a:lnTo>
                    <a:lnTo>
                      <a:pt x="144" y="104"/>
                    </a:lnTo>
                    <a:lnTo>
                      <a:pt x="120" y="112"/>
                    </a:lnTo>
                    <a:lnTo>
                      <a:pt x="104" y="120"/>
                    </a:lnTo>
                    <a:lnTo>
                      <a:pt x="112" y="104"/>
                    </a:lnTo>
                    <a:lnTo>
                      <a:pt x="128" y="104"/>
                    </a:lnTo>
                    <a:lnTo>
                      <a:pt x="120" y="88"/>
                    </a:lnTo>
                    <a:lnTo>
                      <a:pt x="144" y="72"/>
                    </a:lnTo>
                    <a:lnTo>
                      <a:pt x="144" y="88"/>
                    </a:lnTo>
                    <a:lnTo>
                      <a:pt x="152" y="80"/>
                    </a:lnTo>
                    <a:lnTo>
                      <a:pt x="152" y="88"/>
                    </a:lnTo>
                    <a:lnTo>
                      <a:pt x="160" y="80"/>
                    </a:lnTo>
                    <a:lnTo>
                      <a:pt x="152" y="80"/>
                    </a:lnTo>
                    <a:lnTo>
                      <a:pt x="152" y="64"/>
                    </a:lnTo>
                    <a:lnTo>
                      <a:pt x="168" y="56"/>
                    </a:lnTo>
                    <a:lnTo>
                      <a:pt x="176" y="40"/>
                    </a:lnTo>
                    <a:lnTo>
                      <a:pt x="192" y="40"/>
                    </a:lnTo>
                    <a:lnTo>
                      <a:pt x="208" y="32"/>
                    </a:lnTo>
                    <a:lnTo>
                      <a:pt x="232" y="8"/>
                    </a:lnTo>
                    <a:lnTo>
                      <a:pt x="248" y="16"/>
                    </a:lnTo>
                    <a:lnTo>
                      <a:pt x="256" y="8"/>
                    </a:lnTo>
                    <a:lnTo>
                      <a:pt x="264" y="0"/>
                    </a:lnTo>
                    <a:lnTo>
                      <a:pt x="264" y="24"/>
                    </a:lnTo>
                    <a:lnTo>
                      <a:pt x="272" y="8"/>
                    </a:lnTo>
                    <a:lnTo>
                      <a:pt x="280" y="24"/>
                    </a:lnTo>
                    <a:lnTo>
                      <a:pt x="288" y="0"/>
                    </a:lnTo>
                    <a:lnTo>
                      <a:pt x="304" y="8"/>
                    </a:lnTo>
                    <a:lnTo>
                      <a:pt x="336" y="32"/>
                    </a:lnTo>
                    <a:lnTo>
                      <a:pt x="320" y="40"/>
                    </a:lnTo>
                    <a:lnTo>
                      <a:pt x="304" y="40"/>
                    </a:lnTo>
                    <a:lnTo>
                      <a:pt x="320" y="48"/>
                    </a:lnTo>
                    <a:lnTo>
                      <a:pt x="328" y="56"/>
                    </a:lnTo>
                    <a:lnTo>
                      <a:pt x="328" y="64"/>
                    </a:lnTo>
                    <a:lnTo>
                      <a:pt x="320" y="64"/>
                    </a:lnTo>
                    <a:lnTo>
                      <a:pt x="304" y="80"/>
                    </a:lnTo>
                    <a:lnTo>
                      <a:pt x="312" y="56"/>
                    </a:lnTo>
                    <a:lnTo>
                      <a:pt x="288" y="40"/>
                    </a:lnTo>
                    <a:lnTo>
                      <a:pt x="272" y="48"/>
                    </a:lnTo>
                    <a:lnTo>
                      <a:pt x="264" y="80"/>
                    </a:lnTo>
                    <a:lnTo>
                      <a:pt x="256" y="88"/>
                    </a:lnTo>
                    <a:lnTo>
                      <a:pt x="240" y="88"/>
                    </a:lnTo>
                    <a:lnTo>
                      <a:pt x="232" y="88"/>
                    </a:lnTo>
                    <a:lnTo>
                      <a:pt x="224" y="88"/>
                    </a:lnTo>
                    <a:lnTo>
                      <a:pt x="208" y="72"/>
                    </a:lnTo>
                    <a:lnTo>
                      <a:pt x="200" y="80"/>
                    </a:lnTo>
                    <a:lnTo>
                      <a:pt x="192" y="80"/>
                    </a:lnTo>
                    <a:lnTo>
                      <a:pt x="192" y="96"/>
                    </a:lnTo>
                    <a:lnTo>
                      <a:pt x="176" y="96"/>
                    </a:lnTo>
                    <a:lnTo>
                      <a:pt x="168" y="96"/>
                    </a:lnTo>
                    <a:lnTo>
                      <a:pt x="168" y="112"/>
                    </a:lnTo>
                    <a:lnTo>
                      <a:pt x="160" y="112"/>
                    </a:lnTo>
                    <a:lnTo>
                      <a:pt x="152" y="120"/>
                    </a:lnTo>
                    <a:lnTo>
                      <a:pt x="144" y="136"/>
                    </a:lnTo>
                    <a:lnTo>
                      <a:pt x="144" y="144"/>
                    </a:lnTo>
                    <a:lnTo>
                      <a:pt x="144" y="152"/>
                    </a:lnTo>
                    <a:lnTo>
                      <a:pt x="128" y="176"/>
                    </a:lnTo>
                    <a:lnTo>
                      <a:pt x="120" y="200"/>
                    </a:lnTo>
                    <a:lnTo>
                      <a:pt x="112" y="216"/>
                    </a:lnTo>
                    <a:lnTo>
                      <a:pt x="120" y="232"/>
                    </a:lnTo>
                    <a:lnTo>
                      <a:pt x="104" y="240"/>
                    </a:lnTo>
                    <a:lnTo>
                      <a:pt x="96" y="248"/>
                    </a:lnTo>
                    <a:lnTo>
                      <a:pt x="88" y="280"/>
                    </a:lnTo>
                    <a:lnTo>
                      <a:pt x="96" y="312"/>
                    </a:lnTo>
                    <a:lnTo>
                      <a:pt x="96" y="320"/>
                    </a:lnTo>
                    <a:lnTo>
                      <a:pt x="96" y="344"/>
                    </a:lnTo>
                    <a:lnTo>
                      <a:pt x="88" y="352"/>
                    </a:lnTo>
                    <a:lnTo>
                      <a:pt x="88" y="376"/>
                    </a:lnTo>
                    <a:lnTo>
                      <a:pt x="80" y="37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89" name="Freeform 375">
                <a:extLst>
                  <a:ext uri="{FF2B5EF4-FFF2-40B4-BE49-F238E27FC236}">
                    <a16:creationId xmlns:a16="http://schemas.microsoft.com/office/drawing/2014/main" id="{5C50F082-8DDD-4F9C-8A75-D15A47367EED}"/>
                  </a:ext>
                </a:extLst>
              </p:cNvPr>
              <p:cNvSpPr>
                <a:spLocks/>
              </p:cNvSpPr>
              <p:nvPr/>
            </p:nvSpPr>
            <p:spPr bwMode="gray">
              <a:xfrm>
                <a:off x="6674128" y="2685730"/>
                <a:ext cx="257449" cy="253277"/>
              </a:xfrm>
              <a:custGeom>
                <a:avLst/>
                <a:gdLst>
                  <a:gd name="T0" fmla="*/ 112 w 121"/>
                  <a:gd name="T1" fmla="*/ 88 h 105"/>
                  <a:gd name="T2" fmla="*/ 112 w 121"/>
                  <a:gd name="T3" fmla="*/ 88 h 105"/>
                  <a:gd name="T4" fmla="*/ 104 w 121"/>
                  <a:gd name="T5" fmla="*/ 72 h 105"/>
                  <a:gd name="T6" fmla="*/ 104 w 121"/>
                  <a:gd name="T7" fmla="*/ 64 h 105"/>
                  <a:gd name="T8" fmla="*/ 112 w 121"/>
                  <a:gd name="T9" fmla="*/ 72 h 105"/>
                  <a:gd name="T10" fmla="*/ 120 w 121"/>
                  <a:gd name="T11" fmla="*/ 56 h 105"/>
                  <a:gd name="T12" fmla="*/ 112 w 121"/>
                  <a:gd name="T13" fmla="*/ 56 h 105"/>
                  <a:gd name="T14" fmla="*/ 96 w 121"/>
                  <a:gd name="T15" fmla="*/ 32 h 105"/>
                  <a:gd name="T16" fmla="*/ 96 w 121"/>
                  <a:gd name="T17" fmla="*/ 16 h 105"/>
                  <a:gd name="T18" fmla="*/ 88 w 121"/>
                  <a:gd name="T19" fmla="*/ 8 h 105"/>
                  <a:gd name="T20" fmla="*/ 64 w 121"/>
                  <a:gd name="T21" fmla="*/ 0 h 105"/>
                  <a:gd name="T22" fmla="*/ 48 w 121"/>
                  <a:gd name="T23" fmla="*/ 16 h 105"/>
                  <a:gd name="T24" fmla="*/ 48 w 121"/>
                  <a:gd name="T25" fmla="*/ 24 h 105"/>
                  <a:gd name="T26" fmla="*/ 32 w 121"/>
                  <a:gd name="T27" fmla="*/ 32 h 105"/>
                  <a:gd name="T28" fmla="*/ 32 w 121"/>
                  <a:gd name="T29" fmla="*/ 48 h 105"/>
                  <a:gd name="T30" fmla="*/ 24 w 121"/>
                  <a:gd name="T31" fmla="*/ 48 h 105"/>
                  <a:gd name="T32" fmla="*/ 8 w 121"/>
                  <a:gd name="T33" fmla="*/ 56 h 105"/>
                  <a:gd name="T34" fmla="*/ 0 w 121"/>
                  <a:gd name="T35" fmla="*/ 56 h 105"/>
                  <a:gd name="T36" fmla="*/ 8 w 121"/>
                  <a:gd name="T37" fmla="*/ 72 h 105"/>
                  <a:gd name="T38" fmla="*/ 0 w 121"/>
                  <a:gd name="T39" fmla="*/ 88 h 105"/>
                  <a:gd name="T40" fmla="*/ 0 w 121"/>
                  <a:gd name="T41" fmla="*/ 104 h 105"/>
                  <a:gd name="T42" fmla="*/ 16 w 121"/>
                  <a:gd name="T43" fmla="*/ 96 h 105"/>
                  <a:gd name="T44" fmla="*/ 32 w 121"/>
                  <a:gd name="T45" fmla="*/ 96 h 105"/>
                  <a:gd name="T46" fmla="*/ 56 w 121"/>
                  <a:gd name="T47" fmla="*/ 104 h 105"/>
                  <a:gd name="T48" fmla="*/ 64 w 121"/>
                  <a:gd name="T49" fmla="*/ 104 h 105"/>
                  <a:gd name="T50" fmla="*/ 72 w 121"/>
                  <a:gd name="T51" fmla="*/ 104 h 105"/>
                  <a:gd name="T52" fmla="*/ 80 w 121"/>
                  <a:gd name="T53" fmla="*/ 104 h 105"/>
                  <a:gd name="T54" fmla="*/ 96 w 121"/>
                  <a:gd name="T55" fmla="*/ 104 h 105"/>
                  <a:gd name="T56" fmla="*/ 104 w 121"/>
                  <a:gd name="T57" fmla="*/ 88 h 105"/>
                  <a:gd name="T58" fmla="*/ 112 w 121"/>
                  <a:gd name="T59" fmla="*/ 8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105">
                    <a:moveTo>
                      <a:pt x="112" y="88"/>
                    </a:moveTo>
                    <a:lnTo>
                      <a:pt x="112" y="88"/>
                    </a:lnTo>
                    <a:lnTo>
                      <a:pt x="104" y="72"/>
                    </a:lnTo>
                    <a:lnTo>
                      <a:pt x="104" y="64"/>
                    </a:lnTo>
                    <a:lnTo>
                      <a:pt x="112" y="72"/>
                    </a:lnTo>
                    <a:lnTo>
                      <a:pt x="120" y="56"/>
                    </a:lnTo>
                    <a:lnTo>
                      <a:pt x="112" y="56"/>
                    </a:lnTo>
                    <a:lnTo>
                      <a:pt x="96" y="32"/>
                    </a:lnTo>
                    <a:lnTo>
                      <a:pt x="96" y="16"/>
                    </a:lnTo>
                    <a:lnTo>
                      <a:pt x="88" y="8"/>
                    </a:lnTo>
                    <a:lnTo>
                      <a:pt x="64" y="0"/>
                    </a:lnTo>
                    <a:lnTo>
                      <a:pt x="48" y="16"/>
                    </a:lnTo>
                    <a:lnTo>
                      <a:pt x="48" y="24"/>
                    </a:lnTo>
                    <a:lnTo>
                      <a:pt x="32" y="32"/>
                    </a:lnTo>
                    <a:lnTo>
                      <a:pt x="32" y="48"/>
                    </a:lnTo>
                    <a:lnTo>
                      <a:pt x="24" y="48"/>
                    </a:lnTo>
                    <a:lnTo>
                      <a:pt x="8" y="56"/>
                    </a:lnTo>
                    <a:lnTo>
                      <a:pt x="0" y="56"/>
                    </a:lnTo>
                    <a:lnTo>
                      <a:pt x="8" y="72"/>
                    </a:lnTo>
                    <a:lnTo>
                      <a:pt x="0" y="88"/>
                    </a:lnTo>
                    <a:lnTo>
                      <a:pt x="0" y="104"/>
                    </a:lnTo>
                    <a:lnTo>
                      <a:pt x="16" y="96"/>
                    </a:lnTo>
                    <a:lnTo>
                      <a:pt x="32" y="96"/>
                    </a:lnTo>
                    <a:lnTo>
                      <a:pt x="56" y="104"/>
                    </a:lnTo>
                    <a:lnTo>
                      <a:pt x="64" y="104"/>
                    </a:lnTo>
                    <a:lnTo>
                      <a:pt x="72" y="104"/>
                    </a:lnTo>
                    <a:lnTo>
                      <a:pt x="80" y="104"/>
                    </a:lnTo>
                    <a:lnTo>
                      <a:pt x="96" y="104"/>
                    </a:lnTo>
                    <a:lnTo>
                      <a:pt x="104" y="88"/>
                    </a:lnTo>
                    <a:lnTo>
                      <a:pt x="112" y="8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90" name="Freeform 376">
                <a:extLst>
                  <a:ext uri="{FF2B5EF4-FFF2-40B4-BE49-F238E27FC236}">
                    <a16:creationId xmlns:a16="http://schemas.microsoft.com/office/drawing/2014/main" id="{A65D27D8-408C-4250-9489-FE0A8F70E7BB}"/>
                  </a:ext>
                </a:extLst>
              </p:cNvPr>
              <p:cNvSpPr>
                <a:spLocks/>
              </p:cNvSpPr>
              <p:nvPr/>
            </p:nvSpPr>
            <p:spPr bwMode="gray">
              <a:xfrm>
                <a:off x="6776072" y="903038"/>
                <a:ext cx="4388726" cy="2476284"/>
              </a:xfrm>
              <a:custGeom>
                <a:avLst/>
                <a:gdLst>
                  <a:gd name="T0" fmla="*/ 1016 w 2065"/>
                  <a:gd name="T1" fmla="*/ 208 h 1033"/>
                  <a:gd name="T2" fmla="*/ 1016 w 2065"/>
                  <a:gd name="T3" fmla="*/ 40 h 1033"/>
                  <a:gd name="T4" fmla="*/ 840 w 2065"/>
                  <a:gd name="T5" fmla="*/ 88 h 1033"/>
                  <a:gd name="T6" fmla="*/ 688 w 2065"/>
                  <a:gd name="T7" fmla="*/ 296 h 1033"/>
                  <a:gd name="T8" fmla="*/ 608 w 2065"/>
                  <a:gd name="T9" fmla="*/ 264 h 1033"/>
                  <a:gd name="T10" fmla="*/ 608 w 2065"/>
                  <a:gd name="T11" fmla="*/ 440 h 1033"/>
                  <a:gd name="T12" fmla="*/ 568 w 2065"/>
                  <a:gd name="T13" fmla="*/ 296 h 1033"/>
                  <a:gd name="T14" fmla="*/ 504 w 2065"/>
                  <a:gd name="T15" fmla="*/ 368 h 1033"/>
                  <a:gd name="T16" fmla="*/ 416 w 2065"/>
                  <a:gd name="T17" fmla="*/ 400 h 1033"/>
                  <a:gd name="T18" fmla="*/ 264 w 2065"/>
                  <a:gd name="T19" fmla="*/ 456 h 1033"/>
                  <a:gd name="T20" fmla="*/ 216 w 2065"/>
                  <a:gd name="T21" fmla="*/ 456 h 1033"/>
                  <a:gd name="T22" fmla="*/ 120 w 2065"/>
                  <a:gd name="T23" fmla="*/ 528 h 1033"/>
                  <a:gd name="T24" fmla="*/ 80 w 2065"/>
                  <a:gd name="T25" fmla="*/ 464 h 1033"/>
                  <a:gd name="T26" fmla="*/ 64 w 2065"/>
                  <a:gd name="T27" fmla="*/ 360 h 1033"/>
                  <a:gd name="T28" fmla="*/ 32 w 2065"/>
                  <a:gd name="T29" fmla="*/ 456 h 1033"/>
                  <a:gd name="T30" fmla="*/ 32 w 2065"/>
                  <a:gd name="T31" fmla="*/ 624 h 1033"/>
                  <a:gd name="T32" fmla="*/ 8 w 2065"/>
                  <a:gd name="T33" fmla="*/ 704 h 1033"/>
                  <a:gd name="T34" fmla="*/ 48 w 2065"/>
                  <a:gd name="T35" fmla="*/ 776 h 1033"/>
                  <a:gd name="T36" fmla="*/ 88 w 2065"/>
                  <a:gd name="T37" fmla="*/ 832 h 1033"/>
                  <a:gd name="T38" fmla="*/ 128 w 2065"/>
                  <a:gd name="T39" fmla="*/ 864 h 1033"/>
                  <a:gd name="T40" fmla="*/ 160 w 2065"/>
                  <a:gd name="T41" fmla="*/ 936 h 1033"/>
                  <a:gd name="T42" fmla="*/ 200 w 2065"/>
                  <a:gd name="T43" fmla="*/ 1000 h 1033"/>
                  <a:gd name="T44" fmla="*/ 256 w 2065"/>
                  <a:gd name="T45" fmla="*/ 1008 h 1033"/>
                  <a:gd name="T46" fmla="*/ 272 w 2065"/>
                  <a:gd name="T47" fmla="*/ 944 h 1033"/>
                  <a:gd name="T48" fmla="*/ 280 w 2065"/>
                  <a:gd name="T49" fmla="*/ 880 h 1033"/>
                  <a:gd name="T50" fmla="*/ 376 w 2065"/>
                  <a:gd name="T51" fmla="*/ 856 h 1033"/>
                  <a:gd name="T52" fmla="*/ 424 w 2065"/>
                  <a:gd name="T53" fmla="*/ 824 h 1033"/>
                  <a:gd name="T54" fmla="*/ 552 w 2065"/>
                  <a:gd name="T55" fmla="*/ 768 h 1033"/>
                  <a:gd name="T56" fmla="*/ 616 w 2065"/>
                  <a:gd name="T57" fmla="*/ 792 h 1033"/>
                  <a:gd name="T58" fmla="*/ 736 w 2065"/>
                  <a:gd name="T59" fmla="*/ 880 h 1033"/>
                  <a:gd name="T60" fmla="*/ 816 w 2065"/>
                  <a:gd name="T61" fmla="*/ 864 h 1033"/>
                  <a:gd name="T62" fmla="*/ 944 w 2065"/>
                  <a:gd name="T63" fmla="*/ 848 h 1033"/>
                  <a:gd name="T64" fmla="*/ 1104 w 2065"/>
                  <a:gd name="T65" fmla="*/ 872 h 1033"/>
                  <a:gd name="T66" fmla="*/ 1176 w 2065"/>
                  <a:gd name="T67" fmla="*/ 832 h 1033"/>
                  <a:gd name="T68" fmla="*/ 1312 w 2065"/>
                  <a:gd name="T69" fmla="*/ 904 h 1033"/>
                  <a:gd name="T70" fmla="*/ 1312 w 2065"/>
                  <a:gd name="T71" fmla="*/ 976 h 1033"/>
                  <a:gd name="T72" fmla="*/ 1360 w 2065"/>
                  <a:gd name="T73" fmla="*/ 1000 h 1033"/>
                  <a:gd name="T74" fmla="*/ 1408 w 2065"/>
                  <a:gd name="T75" fmla="*/ 808 h 1033"/>
                  <a:gd name="T76" fmla="*/ 1392 w 2065"/>
                  <a:gd name="T77" fmla="*/ 752 h 1033"/>
                  <a:gd name="T78" fmla="*/ 1568 w 2065"/>
                  <a:gd name="T79" fmla="*/ 672 h 1033"/>
                  <a:gd name="T80" fmla="*/ 1680 w 2065"/>
                  <a:gd name="T81" fmla="*/ 608 h 1033"/>
                  <a:gd name="T82" fmla="*/ 1720 w 2065"/>
                  <a:gd name="T83" fmla="*/ 640 h 1033"/>
                  <a:gd name="T84" fmla="*/ 1672 w 2065"/>
                  <a:gd name="T85" fmla="*/ 816 h 1033"/>
                  <a:gd name="T86" fmla="*/ 1720 w 2065"/>
                  <a:gd name="T87" fmla="*/ 752 h 1033"/>
                  <a:gd name="T88" fmla="*/ 1720 w 2065"/>
                  <a:gd name="T89" fmla="*/ 680 h 1033"/>
                  <a:gd name="T90" fmla="*/ 1808 w 2065"/>
                  <a:gd name="T91" fmla="*/ 664 h 1033"/>
                  <a:gd name="T92" fmla="*/ 1904 w 2065"/>
                  <a:gd name="T93" fmla="*/ 528 h 1033"/>
                  <a:gd name="T94" fmla="*/ 1968 w 2065"/>
                  <a:gd name="T95" fmla="*/ 504 h 1033"/>
                  <a:gd name="T96" fmla="*/ 2040 w 2065"/>
                  <a:gd name="T97" fmla="*/ 464 h 1033"/>
                  <a:gd name="T98" fmla="*/ 1784 w 2065"/>
                  <a:gd name="T99" fmla="*/ 384 h 1033"/>
                  <a:gd name="T100" fmla="*/ 1688 w 2065"/>
                  <a:gd name="T101" fmla="*/ 368 h 1033"/>
                  <a:gd name="T102" fmla="*/ 1560 w 2065"/>
                  <a:gd name="T103" fmla="*/ 304 h 1033"/>
                  <a:gd name="T104" fmla="*/ 1384 w 2065"/>
                  <a:gd name="T105" fmla="*/ 296 h 1033"/>
                  <a:gd name="T106" fmla="*/ 1296 w 2065"/>
                  <a:gd name="T107" fmla="*/ 248 h 1033"/>
                  <a:gd name="T108" fmla="*/ 1160 w 2065"/>
                  <a:gd name="T109" fmla="*/ 20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65" h="1033">
                    <a:moveTo>
                      <a:pt x="1048" y="192"/>
                    </a:moveTo>
                    <a:lnTo>
                      <a:pt x="1048" y="192"/>
                    </a:lnTo>
                    <a:lnTo>
                      <a:pt x="1040" y="200"/>
                    </a:lnTo>
                    <a:lnTo>
                      <a:pt x="1048" y="216"/>
                    </a:lnTo>
                    <a:lnTo>
                      <a:pt x="1016" y="232"/>
                    </a:lnTo>
                    <a:lnTo>
                      <a:pt x="1008" y="232"/>
                    </a:lnTo>
                    <a:lnTo>
                      <a:pt x="1016" y="208"/>
                    </a:lnTo>
                    <a:lnTo>
                      <a:pt x="1096" y="136"/>
                    </a:lnTo>
                    <a:lnTo>
                      <a:pt x="1096" y="88"/>
                    </a:lnTo>
                    <a:lnTo>
                      <a:pt x="1064" y="56"/>
                    </a:lnTo>
                    <a:lnTo>
                      <a:pt x="1024" y="56"/>
                    </a:lnTo>
                    <a:lnTo>
                      <a:pt x="1024" y="72"/>
                    </a:lnTo>
                    <a:lnTo>
                      <a:pt x="1000" y="72"/>
                    </a:lnTo>
                    <a:lnTo>
                      <a:pt x="1016" y="40"/>
                    </a:lnTo>
                    <a:lnTo>
                      <a:pt x="976" y="32"/>
                    </a:lnTo>
                    <a:lnTo>
                      <a:pt x="1000" y="16"/>
                    </a:lnTo>
                    <a:lnTo>
                      <a:pt x="976" y="0"/>
                    </a:lnTo>
                    <a:lnTo>
                      <a:pt x="936" y="40"/>
                    </a:lnTo>
                    <a:lnTo>
                      <a:pt x="936" y="72"/>
                    </a:lnTo>
                    <a:lnTo>
                      <a:pt x="912" y="72"/>
                    </a:lnTo>
                    <a:lnTo>
                      <a:pt x="840" y="88"/>
                    </a:lnTo>
                    <a:lnTo>
                      <a:pt x="776" y="128"/>
                    </a:lnTo>
                    <a:lnTo>
                      <a:pt x="752" y="160"/>
                    </a:lnTo>
                    <a:lnTo>
                      <a:pt x="760" y="200"/>
                    </a:lnTo>
                    <a:lnTo>
                      <a:pt x="672" y="216"/>
                    </a:lnTo>
                    <a:lnTo>
                      <a:pt x="680" y="264"/>
                    </a:lnTo>
                    <a:lnTo>
                      <a:pt x="704" y="288"/>
                    </a:lnTo>
                    <a:lnTo>
                      <a:pt x="688" y="296"/>
                    </a:lnTo>
                    <a:lnTo>
                      <a:pt x="664" y="264"/>
                    </a:lnTo>
                    <a:lnTo>
                      <a:pt x="640" y="256"/>
                    </a:lnTo>
                    <a:lnTo>
                      <a:pt x="632" y="264"/>
                    </a:lnTo>
                    <a:lnTo>
                      <a:pt x="616" y="248"/>
                    </a:lnTo>
                    <a:lnTo>
                      <a:pt x="600" y="232"/>
                    </a:lnTo>
                    <a:lnTo>
                      <a:pt x="600" y="240"/>
                    </a:lnTo>
                    <a:lnTo>
                      <a:pt x="608" y="264"/>
                    </a:lnTo>
                    <a:lnTo>
                      <a:pt x="584" y="304"/>
                    </a:lnTo>
                    <a:lnTo>
                      <a:pt x="600" y="336"/>
                    </a:lnTo>
                    <a:lnTo>
                      <a:pt x="592" y="368"/>
                    </a:lnTo>
                    <a:lnTo>
                      <a:pt x="592" y="392"/>
                    </a:lnTo>
                    <a:lnTo>
                      <a:pt x="616" y="392"/>
                    </a:lnTo>
                    <a:lnTo>
                      <a:pt x="600" y="400"/>
                    </a:lnTo>
                    <a:lnTo>
                      <a:pt x="608" y="440"/>
                    </a:lnTo>
                    <a:lnTo>
                      <a:pt x="560" y="480"/>
                    </a:lnTo>
                    <a:lnTo>
                      <a:pt x="552" y="472"/>
                    </a:lnTo>
                    <a:lnTo>
                      <a:pt x="584" y="432"/>
                    </a:lnTo>
                    <a:lnTo>
                      <a:pt x="592" y="408"/>
                    </a:lnTo>
                    <a:lnTo>
                      <a:pt x="576" y="392"/>
                    </a:lnTo>
                    <a:lnTo>
                      <a:pt x="576" y="312"/>
                    </a:lnTo>
                    <a:lnTo>
                      <a:pt x="568" y="296"/>
                    </a:lnTo>
                    <a:lnTo>
                      <a:pt x="576" y="248"/>
                    </a:lnTo>
                    <a:lnTo>
                      <a:pt x="560" y="240"/>
                    </a:lnTo>
                    <a:lnTo>
                      <a:pt x="568" y="232"/>
                    </a:lnTo>
                    <a:lnTo>
                      <a:pt x="560" y="216"/>
                    </a:lnTo>
                    <a:lnTo>
                      <a:pt x="544" y="224"/>
                    </a:lnTo>
                    <a:lnTo>
                      <a:pt x="504" y="328"/>
                    </a:lnTo>
                    <a:lnTo>
                      <a:pt x="504" y="368"/>
                    </a:lnTo>
                    <a:lnTo>
                      <a:pt x="528" y="400"/>
                    </a:lnTo>
                    <a:lnTo>
                      <a:pt x="528" y="416"/>
                    </a:lnTo>
                    <a:lnTo>
                      <a:pt x="504" y="400"/>
                    </a:lnTo>
                    <a:lnTo>
                      <a:pt x="408" y="336"/>
                    </a:lnTo>
                    <a:lnTo>
                      <a:pt x="400" y="352"/>
                    </a:lnTo>
                    <a:lnTo>
                      <a:pt x="432" y="392"/>
                    </a:lnTo>
                    <a:lnTo>
                      <a:pt x="416" y="400"/>
                    </a:lnTo>
                    <a:lnTo>
                      <a:pt x="408" y="392"/>
                    </a:lnTo>
                    <a:lnTo>
                      <a:pt x="360" y="408"/>
                    </a:lnTo>
                    <a:lnTo>
                      <a:pt x="352" y="424"/>
                    </a:lnTo>
                    <a:lnTo>
                      <a:pt x="344" y="408"/>
                    </a:lnTo>
                    <a:lnTo>
                      <a:pt x="344" y="392"/>
                    </a:lnTo>
                    <a:lnTo>
                      <a:pt x="264" y="440"/>
                    </a:lnTo>
                    <a:lnTo>
                      <a:pt x="264" y="456"/>
                    </a:lnTo>
                    <a:lnTo>
                      <a:pt x="248" y="464"/>
                    </a:lnTo>
                    <a:lnTo>
                      <a:pt x="224" y="448"/>
                    </a:lnTo>
                    <a:lnTo>
                      <a:pt x="248" y="432"/>
                    </a:lnTo>
                    <a:lnTo>
                      <a:pt x="240" y="408"/>
                    </a:lnTo>
                    <a:lnTo>
                      <a:pt x="208" y="400"/>
                    </a:lnTo>
                    <a:lnTo>
                      <a:pt x="216" y="416"/>
                    </a:lnTo>
                    <a:lnTo>
                      <a:pt x="216" y="456"/>
                    </a:lnTo>
                    <a:lnTo>
                      <a:pt x="224" y="472"/>
                    </a:lnTo>
                    <a:lnTo>
                      <a:pt x="216" y="488"/>
                    </a:lnTo>
                    <a:lnTo>
                      <a:pt x="192" y="480"/>
                    </a:lnTo>
                    <a:lnTo>
                      <a:pt x="160" y="504"/>
                    </a:lnTo>
                    <a:lnTo>
                      <a:pt x="176" y="536"/>
                    </a:lnTo>
                    <a:lnTo>
                      <a:pt x="128" y="520"/>
                    </a:lnTo>
                    <a:lnTo>
                      <a:pt x="120" y="528"/>
                    </a:lnTo>
                    <a:lnTo>
                      <a:pt x="136" y="552"/>
                    </a:lnTo>
                    <a:lnTo>
                      <a:pt x="120" y="552"/>
                    </a:lnTo>
                    <a:lnTo>
                      <a:pt x="96" y="536"/>
                    </a:lnTo>
                    <a:lnTo>
                      <a:pt x="96" y="488"/>
                    </a:lnTo>
                    <a:lnTo>
                      <a:pt x="72" y="472"/>
                    </a:lnTo>
                    <a:lnTo>
                      <a:pt x="64" y="456"/>
                    </a:lnTo>
                    <a:lnTo>
                      <a:pt x="80" y="464"/>
                    </a:lnTo>
                    <a:lnTo>
                      <a:pt x="144" y="488"/>
                    </a:lnTo>
                    <a:lnTo>
                      <a:pt x="184" y="464"/>
                    </a:lnTo>
                    <a:lnTo>
                      <a:pt x="176" y="440"/>
                    </a:lnTo>
                    <a:lnTo>
                      <a:pt x="128" y="392"/>
                    </a:lnTo>
                    <a:lnTo>
                      <a:pt x="80" y="376"/>
                    </a:lnTo>
                    <a:lnTo>
                      <a:pt x="80" y="368"/>
                    </a:lnTo>
                    <a:lnTo>
                      <a:pt x="64" y="360"/>
                    </a:lnTo>
                    <a:lnTo>
                      <a:pt x="48" y="368"/>
                    </a:lnTo>
                    <a:lnTo>
                      <a:pt x="48" y="376"/>
                    </a:lnTo>
                    <a:lnTo>
                      <a:pt x="40" y="376"/>
                    </a:lnTo>
                    <a:lnTo>
                      <a:pt x="24" y="392"/>
                    </a:lnTo>
                    <a:lnTo>
                      <a:pt x="24" y="416"/>
                    </a:lnTo>
                    <a:lnTo>
                      <a:pt x="40" y="432"/>
                    </a:lnTo>
                    <a:lnTo>
                      <a:pt x="32" y="456"/>
                    </a:lnTo>
                    <a:lnTo>
                      <a:pt x="40" y="496"/>
                    </a:lnTo>
                    <a:lnTo>
                      <a:pt x="32" y="520"/>
                    </a:lnTo>
                    <a:lnTo>
                      <a:pt x="48" y="544"/>
                    </a:lnTo>
                    <a:lnTo>
                      <a:pt x="40" y="560"/>
                    </a:lnTo>
                    <a:lnTo>
                      <a:pt x="56" y="576"/>
                    </a:lnTo>
                    <a:lnTo>
                      <a:pt x="56" y="584"/>
                    </a:lnTo>
                    <a:lnTo>
                      <a:pt x="32" y="624"/>
                    </a:lnTo>
                    <a:lnTo>
                      <a:pt x="8" y="640"/>
                    </a:lnTo>
                    <a:lnTo>
                      <a:pt x="16" y="640"/>
                    </a:lnTo>
                    <a:lnTo>
                      <a:pt x="32" y="656"/>
                    </a:lnTo>
                    <a:lnTo>
                      <a:pt x="16" y="672"/>
                    </a:lnTo>
                    <a:lnTo>
                      <a:pt x="8" y="680"/>
                    </a:lnTo>
                    <a:lnTo>
                      <a:pt x="0" y="680"/>
                    </a:lnTo>
                    <a:lnTo>
                      <a:pt x="8" y="704"/>
                    </a:lnTo>
                    <a:lnTo>
                      <a:pt x="8" y="712"/>
                    </a:lnTo>
                    <a:lnTo>
                      <a:pt x="8" y="720"/>
                    </a:lnTo>
                    <a:lnTo>
                      <a:pt x="8" y="728"/>
                    </a:lnTo>
                    <a:lnTo>
                      <a:pt x="16" y="744"/>
                    </a:lnTo>
                    <a:lnTo>
                      <a:pt x="40" y="752"/>
                    </a:lnTo>
                    <a:lnTo>
                      <a:pt x="48" y="760"/>
                    </a:lnTo>
                    <a:lnTo>
                      <a:pt x="48" y="776"/>
                    </a:lnTo>
                    <a:lnTo>
                      <a:pt x="64" y="800"/>
                    </a:lnTo>
                    <a:lnTo>
                      <a:pt x="72" y="800"/>
                    </a:lnTo>
                    <a:lnTo>
                      <a:pt x="64" y="816"/>
                    </a:lnTo>
                    <a:lnTo>
                      <a:pt x="56" y="808"/>
                    </a:lnTo>
                    <a:lnTo>
                      <a:pt x="56" y="816"/>
                    </a:lnTo>
                    <a:lnTo>
                      <a:pt x="64" y="832"/>
                    </a:lnTo>
                    <a:lnTo>
                      <a:pt x="88" y="832"/>
                    </a:lnTo>
                    <a:lnTo>
                      <a:pt x="96" y="840"/>
                    </a:lnTo>
                    <a:lnTo>
                      <a:pt x="88" y="840"/>
                    </a:lnTo>
                    <a:lnTo>
                      <a:pt x="96" y="848"/>
                    </a:lnTo>
                    <a:lnTo>
                      <a:pt x="104" y="848"/>
                    </a:lnTo>
                    <a:lnTo>
                      <a:pt x="112" y="864"/>
                    </a:lnTo>
                    <a:lnTo>
                      <a:pt x="120" y="872"/>
                    </a:lnTo>
                    <a:lnTo>
                      <a:pt x="128" y="864"/>
                    </a:lnTo>
                    <a:lnTo>
                      <a:pt x="168" y="888"/>
                    </a:lnTo>
                    <a:lnTo>
                      <a:pt x="160" y="920"/>
                    </a:lnTo>
                    <a:lnTo>
                      <a:pt x="152" y="912"/>
                    </a:lnTo>
                    <a:lnTo>
                      <a:pt x="144" y="920"/>
                    </a:lnTo>
                    <a:lnTo>
                      <a:pt x="144" y="936"/>
                    </a:lnTo>
                    <a:lnTo>
                      <a:pt x="152" y="928"/>
                    </a:lnTo>
                    <a:lnTo>
                      <a:pt x="160" y="936"/>
                    </a:lnTo>
                    <a:lnTo>
                      <a:pt x="136" y="944"/>
                    </a:lnTo>
                    <a:lnTo>
                      <a:pt x="144" y="952"/>
                    </a:lnTo>
                    <a:lnTo>
                      <a:pt x="128" y="968"/>
                    </a:lnTo>
                    <a:lnTo>
                      <a:pt x="120" y="968"/>
                    </a:lnTo>
                    <a:lnTo>
                      <a:pt x="128" y="968"/>
                    </a:lnTo>
                    <a:lnTo>
                      <a:pt x="160" y="1000"/>
                    </a:lnTo>
                    <a:lnTo>
                      <a:pt x="200" y="1000"/>
                    </a:lnTo>
                    <a:lnTo>
                      <a:pt x="216" y="1008"/>
                    </a:lnTo>
                    <a:lnTo>
                      <a:pt x="232" y="1008"/>
                    </a:lnTo>
                    <a:lnTo>
                      <a:pt x="248" y="1024"/>
                    </a:lnTo>
                    <a:lnTo>
                      <a:pt x="256" y="1032"/>
                    </a:lnTo>
                    <a:lnTo>
                      <a:pt x="264" y="1032"/>
                    </a:lnTo>
                    <a:lnTo>
                      <a:pt x="272" y="1024"/>
                    </a:lnTo>
                    <a:lnTo>
                      <a:pt x="256" y="1008"/>
                    </a:lnTo>
                    <a:lnTo>
                      <a:pt x="256" y="992"/>
                    </a:lnTo>
                    <a:lnTo>
                      <a:pt x="248" y="976"/>
                    </a:lnTo>
                    <a:lnTo>
                      <a:pt x="264" y="952"/>
                    </a:lnTo>
                    <a:lnTo>
                      <a:pt x="272" y="960"/>
                    </a:lnTo>
                    <a:lnTo>
                      <a:pt x="280" y="952"/>
                    </a:lnTo>
                    <a:lnTo>
                      <a:pt x="280" y="944"/>
                    </a:lnTo>
                    <a:lnTo>
                      <a:pt x="272" y="944"/>
                    </a:lnTo>
                    <a:lnTo>
                      <a:pt x="280" y="936"/>
                    </a:lnTo>
                    <a:lnTo>
                      <a:pt x="272" y="920"/>
                    </a:lnTo>
                    <a:lnTo>
                      <a:pt x="256" y="920"/>
                    </a:lnTo>
                    <a:lnTo>
                      <a:pt x="248" y="904"/>
                    </a:lnTo>
                    <a:lnTo>
                      <a:pt x="256" y="864"/>
                    </a:lnTo>
                    <a:lnTo>
                      <a:pt x="272" y="880"/>
                    </a:lnTo>
                    <a:lnTo>
                      <a:pt x="280" y="880"/>
                    </a:lnTo>
                    <a:lnTo>
                      <a:pt x="272" y="864"/>
                    </a:lnTo>
                    <a:lnTo>
                      <a:pt x="296" y="840"/>
                    </a:lnTo>
                    <a:lnTo>
                      <a:pt x="312" y="848"/>
                    </a:lnTo>
                    <a:lnTo>
                      <a:pt x="320" y="840"/>
                    </a:lnTo>
                    <a:lnTo>
                      <a:pt x="336" y="848"/>
                    </a:lnTo>
                    <a:lnTo>
                      <a:pt x="360" y="864"/>
                    </a:lnTo>
                    <a:lnTo>
                      <a:pt x="376" y="856"/>
                    </a:lnTo>
                    <a:lnTo>
                      <a:pt x="392" y="856"/>
                    </a:lnTo>
                    <a:lnTo>
                      <a:pt x="400" y="864"/>
                    </a:lnTo>
                    <a:lnTo>
                      <a:pt x="432" y="864"/>
                    </a:lnTo>
                    <a:lnTo>
                      <a:pt x="440" y="848"/>
                    </a:lnTo>
                    <a:lnTo>
                      <a:pt x="416" y="840"/>
                    </a:lnTo>
                    <a:lnTo>
                      <a:pt x="432" y="832"/>
                    </a:lnTo>
                    <a:lnTo>
                      <a:pt x="424" y="824"/>
                    </a:lnTo>
                    <a:lnTo>
                      <a:pt x="432" y="816"/>
                    </a:lnTo>
                    <a:lnTo>
                      <a:pt x="432" y="792"/>
                    </a:lnTo>
                    <a:lnTo>
                      <a:pt x="448" y="800"/>
                    </a:lnTo>
                    <a:lnTo>
                      <a:pt x="520" y="776"/>
                    </a:lnTo>
                    <a:lnTo>
                      <a:pt x="520" y="768"/>
                    </a:lnTo>
                    <a:lnTo>
                      <a:pt x="528" y="768"/>
                    </a:lnTo>
                    <a:lnTo>
                      <a:pt x="552" y="768"/>
                    </a:lnTo>
                    <a:lnTo>
                      <a:pt x="560" y="784"/>
                    </a:lnTo>
                    <a:lnTo>
                      <a:pt x="560" y="792"/>
                    </a:lnTo>
                    <a:lnTo>
                      <a:pt x="568" y="792"/>
                    </a:lnTo>
                    <a:lnTo>
                      <a:pt x="584" y="800"/>
                    </a:lnTo>
                    <a:lnTo>
                      <a:pt x="584" y="808"/>
                    </a:lnTo>
                    <a:lnTo>
                      <a:pt x="600" y="808"/>
                    </a:lnTo>
                    <a:lnTo>
                      <a:pt x="616" y="792"/>
                    </a:lnTo>
                    <a:lnTo>
                      <a:pt x="632" y="784"/>
                    </a:lnTo>
                    <a:lnTo>
                      <a:pt x="640" y="808"/>
                    </a:lnTo>
                    <a:lnTo>
                      <a:pt x="672" y="864"/>
                    </a:lnTo>
                    <a:lnTo>
                      <a:pt x="680" y="848"/>
                    </a:lnTo>
                    <a:lnTo>
                      <a:pt x="688" y="864"/>
                    </a:lnTo>
                    <a:lnTo>
                      <a:pt x="712" y="856"/>
                    </a:lnTo>
                    <a:lnTo>
                      <a:pt x="736" y="880"/>
                    </a:lnTo>
                    <a:lnTo>
                      <a:pt x="752" y="888"/>
                    </a:lnTo>
                    <a:lnTo>
                      <a:pt x="752" y="880"/>
                    </a:lnTo>
                    <a:lnTo>
                      <a:pt x="760" y="896"/>
                    </a:lnTo>
                    <a:lnTo>
                      <a:pt x="752" y="904"/>
                    </a:lnTo>
                    <a:lnTo>
                      <a:pt x="768" y="896"/>
                    </a:lnTo>
                    <a:lnTo>
                      <a:pt x="776" y="888"/>
                    </a:lnTo>
                    <a:lnTo>
                      <a:pt x="816" y="864"/>
                    </a:lnTo>
                    <a:lnTo>
                      <a:pt x="848" y="872"/>
                    </a:lnTo>
                    <a:lnTo>
                      <a:pt x="864" y="880"/>
                    </a:lnTo>
                    <a:lnTo>
                      <a:pt x="896" y="880"/>
                    </a:lnTo>
                    <a:lnTo>
                      <a:pt x="896" y="864"/>
                    </a:lnTo>
                    <a:lnTo>
                      <a:pt x="896" y="848"/>
                    </a:lnTo>
                    <a:lnTo>
                      <a:pt x="912" y="840"/>
                    </a:lnTo>
                    <a:lnTo>
                      <a:pt x="944" y="848"/>
                    </a:lnTo>
                    <a:lnTo>
                      <a:pt x="960" y="872"/>
                    </a:lnTo>
                    <a:lnTo>
                      <a:pt x="968" y="872"/>
                    </a:lnTo>
                    <a:lnTo>
                      <a:pt x="984" y="864"/>
                    </a:lnTo>
                    <a:lnTo>
                      <a:pt x="1032" y="888"/>
                    </a:lnTo>
                    <a:lnTo>
                      <a:pt x="1056" y="896"/>
                    </a:lnTo>
                    <a:lnTo>
                      <a:pt x="1088" y="888"/>
                    </a:lnTo>
                    <a:lnTo>
                      <a:pt x="1104" y="872"/>
                    </a:lnTo>
                    <a:lnTo>
                      <a:pt x="1128" y="880"/>
                    </a:lnTo>
                    <a:lnTo>
                      <a:pt x="1144" y="888"/>
                    </a:lnTo>
                    <a:lnTo>
                      <a:pt x="1168" y="880"/>
                    </a:lnTo>
                    <a:lnTo>
                      <a:pt x="1176" y="848"/>
                    </a:lnTo>
                    <a:lnTo>
                      <a:pt x="1184" y="840"/>
                    </a:lnTo>
                    <a:lnTo>
                      <a:pt x="1184" y="832"/>
                    </a:lnTo>
                    <a:lnTo>
                      <a:pt x="1176" y="832"/>
                    </a:lnTo>
                    <a:lnTo>
                      <a:pt x="1184" y="816"/>
                    </a:lnTo>
                    <a:lnTo>
                      <a:pt x="1216" y="808"/>
                    </a:lnTo>
                    <a:lnTo>
                      <a:pt x="1240" y="816"/>
                    </a:lnTo>
                    <a:lnTo>
                      <a:pt x="1256" y="832"/>
                    </a:lnTo>
                    <a:lnTo>
                      <a:pt x="1272" y="888"/>
                    </a:lnTo>
                    <a:lnTo>
                      <a:pt x="1288" y="888"/>
                    </a:lnTo>
                    <a:lnTo>
                      <a:pt x="1312" y="904"/>
                    </a:lnTo>
                    <a:lnTo>
                      <a:pt x="1312" y="920"/>
                    </a:lnTo>
                    <a:lnTo>
                      <a:pt x="1328" y="920"/>
                    </a:lnTo>
                    <a:lnTo>
                      <a:pt x="1360" y="912"/>
                    </a:lnTo>
                    <a:lnTo>
                      <a:pt x="1360" y="928"/>
                    </a:lnTo>
                    <a:lnTo>
                      <a:pt x="1336" y="976"/>
                    </a:lnTo>
                    <a:lnTo>
                      <a:pt x="1328" y="968"/>
                    </a:lnTo>
                    <a:lnTo>
                      <a:pt x="1312" y="976"/>
                    </a:lnTo>
                    <a:lnTo>
                      <a:pt x="1320" y="1000"/>
                    </a:lnTo>
                    <a:lnTo>
                      <a:pt x="1312" y="1016"/>
                    </a:lnTo>
                    <a:lnTo>
                      <a:pt x="1320" y="1000"/>
                    </a:lnTo>
                    <a:lnTo>
                      <a:pt x="1328" y="1000"/>
                    </a:lnTo>
                    <a:lnTo>
                      <a:pt x="1328" y="1008"/>
                    </a:lnTo>
                    <a:lnTo>
                      <a:pt x="1336" y="1016"/>
                    </a:lnTo>
                    <a:lnTo>
                      <a:pt x="1360" y="1000"/>
                    </a:lnTo>
                    <a:lnTo>
                      <a:pt x="1432" y="912"/>
                    </a:lnTo>
                    <a:lnTo>
                      <a:pt x="1432" y="856"/>
                    </a:lnTo>
                    <a:lnTo>
                      <a:pt x="1440" y="840"/>
                    </a:lnTo>
                    <a:lnTo>
                      <a:pt x="1440" y="816"/>
                    </a:lnTo>
                    <a:lnTo>
                      <a:pt x="1424" y="792"/>
                    </a:lnTo>
                    <a:lnTo>
                      <a:pt x="1416" y="792"/>
                    </a:lnTo>
                    <a:lnTo>
                      <a:pt x="1408" y="808"/>
                    </a:lnTo>
                    <a:lnTo>
                      <a:pt x="1392" y="808"/>
                    </a:lnTo>
                    <a:lnTo>
                      <a:pt x="1400" y="792"/>
                    </a:lnTo>
                    <a:lnTo>
                      <a:pt x="1392" y="792"/>
                    </a:lnTo>
                    <a:lnTo>
                      <a:pt x="1384" y="784"/>
                    </a:lnTo>
                    <a:lnTo>
                      <a:pt x="1368" y="784"/>
                    </a:lnTo>
                    <a:lnTo>
                      <a:pt x="1368" y="776"/>
                    </a:lnTo>
                    <a:lnTo>
                      <a:pt x="1392" y="752"/>
                    </a:lnTo>
                    <a:lnTo>
                      <a:pt x="1464" y="680"/>
                    </a:lnTo>
                    <a:lnTo>
                      <a:pt x="1496" y="672"/>
                    </a:lnTo>
                    <a:lnTo>
                      <a:pt x="1504" y="680"/>
                    </a:lnTo>
                    <a:lnTo>
                      <a:pt x="1512" y="672"/>
                    </a:lnTo>
                    <a:lnTo>
                      <a:pt x="1536" y="680"/>
                    </a:lnTo>
                    <a:lnTo>
                      <a:pt x="1544" y="664"/>
                    </a:lnTo>
                    <a:lnTo>
                      <a:pt x="1568" y="672"/>
                    </a:lnTo>
                    <a:lnTo>
                      <a:pt x="1576" y="672"/>
                    </a:lnTo>
                    <a:lnTo>
                      <a:pt x="1568" y="680"/>
                    </a:lnTo>
                    <a:lnTo>
                      <a:pt x="1568" y="688"/>
                    </a:lnTo>
                    <a:lnTo>
                      <a:pt x="1616" y="680"/>
                    </a:lnTo>
                    <a:lnTo>
                      <a:pt x="1608" y="672"/>
                    </a:lnTo>
                    <a:lnTo>
                      <a:pt x="1640" y="616"/>
                    </a:lnTo>
                    <a:lnTo>
                      <a:pt x="1680" y="608"/>
                    </a:lnTo>
                    <a:lnTo>
                      <a:pt x="1680" y="624"/>
                    </a:lnTo>
                    <a:lnTo>
                      <a:pt x="1680" y="640"/>
                    </a:lnTo>
                    <a:lnTo>
                      <a:pt x="1720" y="616"/>
                    </a:lnTo>
                    <a:lnTo>
                      <a:pt x="1720" y="592"/>
                    </a:lnTo>
                    <a:lnTo>
                      <a:pt x="1736" y="592"/>
                    </a:lnTo>
                    <a:lnTo>
                      <a:pt x="1728" y="600"/>
                    </a:lnTo>
                    <a:lnTo>
                      <a:pt x="1720" y="640"/>
                    </a:lnTo>
                    <a:lnTo>
                      <a:pt x="1704" y="648"/>
                    </a:lnTo>
                    <a:lnTo>
                      <a:pt x="1656" y="704"/>
                    </a:lnTo>
                    <a:lnTo>
                      <a:pt x="1640" y="712"/>
                    </a:lnTo>
                    <a:lnTo>
                      <a:pt x="1624" y="768"/>
                    </a:lnTo>
                    <a:lnTo>
                      <a:pt x="1640" y="864"/>
                    </a:lnTo>
                    <a:lnTo>
                      <a:pt x="1656" y="848"/>
                    </a:lnTo>
                    <a:lnTo>
                      <a:pt x="1672" y="816"/>
                    </a:lnTo>
                    <a:lnTo>
                      <a:pt x="1680" y="816"/>
                    </a:lnTo>
                    <a:lnTo>
                      <a:pt x="1680" y="792"/>
                    </a:lnTo>
                    <a:lnTo>
                      <a:pt x="1688" y="792"/>
                    </a:lnTo>
                    <a:lnTo>
                      <a:pt x="1704" y="784"/>
                    </a:lnTo>
                    <a:lnTo>
                      <a:pt x="1696" y="760"/>
                    </a:lnTo>
                    <a:lnTo>
                      <a:pt x="1712" y="752"/>
                    </a:lnTo>
                    <a:lnTo>
                      <a:pt x="1720" y="752"/>
                    </a:lnTo>
                    <a:lnTo>
                      <a:pt x="1720" y="736"/>
                    </a:lnTo>
                    <a:lnTo>
                      <a:pt x="1712" y="736"/>
                    </a:lnTo>
                    <a:lnTo>
                      <a:pt x="1720" y="712"/>
                    </a:lnTo>
                    <a:lnTo>
                      <a:pt x="1712" y="712"/>
                    </a:lnTo>
                    <a:lnTo>
                      <a:pt x="1704" y="712"/>
                    </a:lnTo>
                    <a:lnTo>
                      <a:pt x="1704" y="704"/>
                    </a:lnTo>
                    <a:lnTo>
                      <a:pt x="1720" y="680"/>
                    </a:lnTo>
                    <a:lnTo>
                      <a:pt x="1720" y="664"/>
                    </a:lnTo>
                    <a:lnTo>
                      <a:pt x="1736" y="664"/>
                    </a:lnTo>
                    <a:lnTo>
                      <a:pt x="1760" y="648"/>
                    </a:lnTo>
                    <a:lnTo>
                      <a:pt x="1760" y="664"/>
                    </a:lnTo>
                    <a:lnTo>
                      <a:pt x="1768" y="656"/>
                    </a:lnTo>
                    <a:lnTo>
                      <a:pt x="1792" y="648"/>
                    </a:lnTo>
                    <a:lnTo>
                      <a:pt x="1808" y="664"/>
                    </a:lnTo>
                    <a:lnTo>
                      <a:pt x="1816" y="648"/>
                    </a:lnTo>
                    <a:lnTo>
                      <a:pt x="1896" y="592"/>
                    </a:lnTo>
                    <a:lnTo>
                      <a:pt x="1920" y="600"/>
                    </a:lnTo>
                    <a:lnTo>
                      <a:pt x="1928" y="592"/>
                    </a:lnTo>
                    <a:lnTo>
                      <a:pt x="1912" y="544"/>
                    </a:lnTo>
                    <a:lnTo>
                      <a:pt x="1904" y="544"/>
                    </a:lnTo>
                    <a:lnTo>
                      <a:pt x="1904" y="528"/>
                    </a:lnTo>
                    <a:lnTo>
                      <a:pt x="1912" y="528"/>
                    </a:lnTo>
                    <a:lnTo>
                      <a:pt x="1928" y="520"/>
                    </a:lnTo>
                    <a:lnTo>
                      <a:pt x="1944" y="504"/>
                    </a:lnTo>
                    <a:lnTo>
                      <a:pt x="1936" y="488"/>
                    </a:lnTo>
                    <a:lnTo>
                      <a:pt x="1944" y="480"/>
                    </a:lnTo>
                    <a:lnTo>
                      <a:pt x="1952" y="504"/>
                    </a:lnTo>
                    <a:lnTo>
                      <a:pt x="1968" y="504"/>
                    </a:lnTo>
                    <a:lnTo>
                      <a:pt x="1984" y="520"/>
                    </a:lnTo>
                    <a:lnTo>
                      <a:pt x="2024" y="544"/>
                    </a:lnTo>
                    <a:lnTo>
                      <a:pt x="2032" y="520"/>
                    </a:lnTo>
                    <a:lnTo>
                      <a:pt x="2032" y="504"/>
                    </a:lnTo>
                    <a:lnTo>
                      <a:pt x="2048" y="504"/>
                    </a:lnTo>
                    <a:lnTo>
                      <a:pt x="2064" y="488"/>
                    </a:lnTo>
                    <a:lnTo>
                      <a:pt x="2040" y="464"/>
                    </a:lnTo>
                    <a:lnTo>
                      <a:pt x="2000" y="456"/>
                    </a:lnTo>
                    <a:lnTo>
                      <a:pt x="1928" y="392"/>
                    </a:lnTo>
                    <a:lnTo>
                      <a:pt x="1880" y="360"/>
                    </a:lnTo>
                    <a:lnTo>
                      <a:pt x="1816" y="352"/>
                    </a:lnTo>
                    <a:lnTo>
                      <a:pt x="1816" y="392"/>
                    </a:lnTo>
                    <a:lnTo>
                      <a:pt x="1800" y="400"/>
                    </a:lnTo>
                    <a:lnTo>
                      <a:pt x="1784" y="384"/>
                    </a:lnTo>
                    <a:lnTo>
                      <a:pt x="1784" y="368"/>
                    </a:lnTo>
                    <a:lnTo>
                      <a:pt x="1792" y="368"/>
                    </a:lnTo>
                    <a:lnTo>
                      <a:pt x="1800" y="360"/>
                    </a:lnTo>
                    <a:lnTo>
                      <a:pt x="1784" y="360"/>
                    </a:lnTo>
                    <a:lnTo>
                      <a:pt x="1768" y="376"/>
                    </a:lnTo>
                    <a:lnTo>
                      <a:pt x="1728" y="368"/>
                    </a:lnTo>
                    <a:lnTo>
                      <a:pt x="1688" y="368"/>
                    </a:lnTo>
                    <a:lnTo>
                      <a:pt x="1672" y="360"/>
                    </a:lnTo>
                    <a:lnTo>
                      <a:pt x="1680" y="344"/>
                    </a:lnTo>
                    <a:lnTo>
                      <a:pt x="1664" y="320"/>
                    </a:lnTo>
                    <a:lnTo>
                      <a:pt x="1632" y="312"/>
                    </a:lnTo>
                    <a:lnTo>
                      <a:pt x="1584" y="328"/>
                    </a:lnTo>
                    <a:lnTo>
                      <a:pt x="1576" y="304"/>
                    </a:lnTo>
                    <a:lnTo>
                      <a:pt x="1560" y="304"/>
                    </a:lnTo>
                    <a:lnTo>
                      <a:pt x="1552" y="296"/>
                    </a:lnTo>
                    <a:lnTo>
                      <a:pt x="1552" y="272"/>
                    </a:lnTo>
                    <a:lnTo>
                      <a:pt x="1496" y="256"/>
                    </a:lnTo>
                    <a:lnTo>
                      <a:pt x="1432" y="240"/>
                    </a:lnTo>
                    <a:lnTo>
                      <a:pt x="1416" y="272"/>
                    </a:lnTo>
                    <a:lnTo>
                      <a:pt x="1432" y="296"/>
                    </a:lnTo>
                    <a:lnTo>
                      <a:pt x="1384" y="296"/>
                    </a:lnTo>
                    <a:lnTo>
                      <a:pt x="1376" y="296"/>
                    </a:lnTo>
                    <a:lnTo>
                      <a:pt x="1360" y="304"/>
                    </a:lnTo>
                    <a:lnTo>
                      <a:pt x="1336" y="280"/>
                    </a:lnTo>
                    <a:lnTo>
                      <a:pt x="1320" y="328"/>
                    </a:lnTo>
                    <a:lnTo>
                      <a:pt x="1304" y="320"/>
                    </a:lnTo>
                    <a:lnTo>
                      <a:pt x="1288" y="288"/>
                    </a:lnTo>
                    <a:lnTo>
                      <a:pt x="1296" y="248"/>
                    </a:lnTo>
                    <a:lnTo>
                      <a:pt x="1280" y="224"/>
                    </a:lnTo>
                    <a:lnTo>
                      <a:pt x="1232" y="208"/>
                    </a:lnTo>
                    <a:lnTo>
                      <a:pt x="1216" y="208"/>
                    </a:lnTo>
                    <a:lnTo>
                      <a:pt x="1208" y="224"/>
                    </a:lnTo>
                    <a:lnTo>
                      <a:pt x="1216" y="240"/>
                    </a:lnTo>
                    <a:lnTo>
                      <a:pt x="1152" y="232"/>
                    </a:lnTo>
                    <a:lnTo>
                      <a:pt x="1160" y="208"/>
                    </a:lnTo>
                    <a:lnTo>
                      <a:pt x="1120" y="200"/>
                    </a:lnTo>
                    <a:lnTo>
                      <a:pt x="1096" y="216"/>
                    </a:lnTo>
                    <a:lnTo>
                      <a:pt x="1048" y="192"/>
                    </a:lnTo>
                  </a:path>
                </a:pathLst>
              </a:custGeom>
              <a:solidFill>
                <a:schemeClr val="bg1">
                  <a:lumMod val="85000"/>
                </a:schemeClr>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Narrow"/>
                </a:endParaRPr>
              </a:p>
            </p:txBody>
          </p:sp>
          <p:sp>
            <p:nvSpPr>
              <p:cNvPr id="91" name="Freeform 377">
                <a:extLst>
                  <a:ext uri="{FF2B5EF4-FFF2-40B4-BE49-F238E27FC236}">
                    <a16:creationId xmlns:a16="http://schemas.microsoft.com/office/drawing/2014/main" id="{ABF26D53-F7B0-4F33-8D50-D4A412898FFF}"/>
                  </a:ext>
                </a:extLst>
              </p:cNvPr>
              <p:cNvSpPr>
                <a:spLocks/>
              </p:cNvSpPr>
              <p:nvPr/>
            </p:nvSpPr>
            <p:spPr bwMode="gray">
              <a:xfrm>
                <a:off x="6639572" y="2898092"/>
                <a:ext cx="495891" cy="366279"/>
              </a:xfrm>
              <a:custGeom>
                <a:avLst/>
                <a:gdLst>
                  <a:gd name="T0" fmla="*/ 96 w 233"/>
                  <a:gd name="T1" fmla="*/ 136 h 153"/>
                  <a:gd name="T2" fmla="*/ 96 w 233"/>
                  <a:gd name="T3" fmla="*/ 136 h 153"/>
                  <a:gd name="T4" fmla="*/ 80 w 233"/>
                  <a:gd name="T5" fmla="*/ 136 h 153"/>
                  <a:gd name="T6" fmla="*/ 80 w 233"/>
                  <a:gd name="T7" fmla="*/ 128 h 153"/>
                  <a:gd name="T8" fmla="*/ 88 w 233"/>
                  <a:gd name="T9" fmla="*/ 112 h 153"/>
                  <a:gd name="T10" fmla="*/ 104 w 233"/>
                  <a:gd name="T11" fmla="*/ 112 h 153"/>
                  <a:gd name="T12" fmla="*/ 104 w 233"/>
                  <a:gd name="T13" fmla="*/ 104 h 153"/>
                  <a:gd name="T14" fmla="*/ 96 w 233"/>
                  <a:gd name="T15" fmla="*/ 88 h 153"/>
                  <a:gd name="T16" fmla="*/ 96 w 233"/>
                  <a:gd name="T17" fmla="*/ 80 h 153"/>
                  <a:gd name="T18" fmla="*/ 72 w 233"/>
                  <a:gd name="T19" fmla="*/ 72 h 153"/>
                  <a:gd name="T20" fmla="*/ 56 w 233"/>
                  <a:gd name="T21" fmla="*/ 80 h 153"/>
                  <a:gd name="T22" fmla="*/ 40 w 233"/>
                  <a:gd name="T23" fmla="*/ 88 h 153"/>
                  <a:gd name="T24" fmla="*/ 32 w 233"/>
                  <a:gd name="T25" fmla="*/ 88 h 153"/>
                  <a:gd name="T26" fmla="*/ 8 w 233"/>
                  <a:gd name="T27" fmla="*/ 88 h 153"/>
                  <a:gd name="T28" fmla="*/ 0 w 233"/>
                  <a:gd name="T29" fmla="*/ 80 h 153"/>
                  <a:gd name="T30" fmla="*/ 8 w 233"/>
                  <a:gd name="T31" fmla="*/ 64 h 153"/>
                  <a:gd name="T32" fmla="*/ 16 w 233"/>
                  <a:gd name="T33" fmla="*/ 48 h 153"/>
                  <a:gd name="T34" fmla="*/ 24 w 233"/>
                  <a:gd name="T35" fmla="*/ 40 h 153"/>
                  <a:gd name="T36" fmla="*/ 16 w 233"/>
                  <a:gd name="T37" fmla="*/ 16 h 153"/>
                  <a:gd name="T38" fmla="*/ 32 w 233"/>
                  <a:gd name="T39" fmla="*/ 8 h 153"/>
                  <a:gd name="T40" fmla="*/ 48 w 233"/>
                  <a:gd name="T41" fmla="*/ 8 h 153"/>
                  <a:gd name="T42" fmla="*/ 72 w 233"/>
                  <a:gd name="T43" fmla="*/ 16 h 153"/>
                  <a:gd name="T44" fmla="*/ 80 w 233"/>
                  <a:gd name="T45" fmla="*/ 16 h 153"/>
                  <a:gd name="T46" fmla="*/ 88 w 233"/>
                  <a:gd name="T47" fmla="*/ 16 h 153"/>
                  <a:gd name="T48" fmla="*/ 96 w 233"/>
                  <a:gd name="T49" fmla="*/ 16 h 153"/>
                  <a:gd name="T50" fmla="*/ 112 w 233"/>
                  <a:gd name="T51" fmla="*/ 16 h 153"/>
                  <a:gd name="T52" fmla="*/ 120 w 233"/>
                  <a:gd name="T53" fmla="*/ 0 h 153"/>
                  <a:gd name="T54" fmla="*/ 128 w 233"/>
                  <a:gd name="T55" fmla="*/ 0 h 153"/>
                  <a:gd name="T56" fmla="*/ 152 w 233"/>
                  <a:gd name="T57" fmla="*/ 0 h 153"/>
                  <a:gd name="T58" fmla="*/ 160 w 233"/>
                  <a:gd name="T59" fmla="*/ 8 h 153"/>
                  <a:gd name="T60" fmla="*/ 152 w 233"/>
                  <a:gd name="T61" fmla="*/ 8 h 153"/>
                  <a:gd name="T62" fmla="*/ 160 w 233"/>
                  <a:gd name="T63" fmla="*/ 16 h 153"/>
                  <a:gd name="T64" fmla="*/ 168 w 233"/>
                  <a:gd name="T65" fmla="*/ 16 h 153"/>
                  <a:gd name="T66" fmla="*/ 176 w 233"/>
                  <a:gd name="T67" fmla="*/ 32 h 153"/>
                  <a:gd name="T68" fmla="*/ 184 w 233"/>
                  <a:gd name="T69" fmla="*/ 40 h 153"/>
                  <a:gd name="T70" fmla="*/ 192 w 233"/>
                  <a:gd name="T71" fmla="*/ 32 h 153"/>
                  <a:gd name="T72" fmla="*/ 232 w 233"/>
                  <a:gd name="T73" fmla="*/ 56 h 153"/>
                  <a:gd name="T74" fmla="*/ 224 w 233"/>
                  <a:gd name="T75" fmla="*/ 88 h 153"/>
                  <a:gd name="T76" fmla="*/ 216 w 233"/>
                  <a:gd name="T77" fmla="*/ 80 h 153"/>
                  <a:gd name="T78" fmla="*/ 208 w 233"/>
                  <a:gd name="T79" fmla="*/ 88 h 153"/>
                  <a:gd name="T80" fmla="*/ 208 w 233"/>
                  <a:gd name="T81" fmla="*/ 104 h 153"/>
                  <a:gd name="T82" fmla="*/ 200 w 233"/>
                  <a:gd name="T83" fmla="*/ 104 h 153"/>
                  <a:gd name="T84" fmla="*/ 160 w 233"/>
                  <a:gd name="T85" fmla="*/ 128 h 153"/>
                  <a:gd name="T86" fmla="*/ 176 w 233"/>
                  <a:gd name="T87" fmla="*/ 136 h 153"/>
                  <a:gd name="T88" fmla="*/ 184 w 233"/>
                  <a:gd name="T89" fmla="*/ 136 h 153"/>
                  <a:gd name="T90" fmla="*/ 176 w 233"/>
                  <a:gd name="T91" fmla="*/ 136 h 153"/>
                  <a:gd name="T92" fmla="*/ 152 w 233"/>
                  <a:gd name="T93" fmla="*/ 152 h 153"/>
                  <a:gd name="T94" fmla="*/ 144 w 233"/>
                  <a:gd name="T95" fmla="*/ 152 h 153"/>
                  <a:gd name="T96" fmla="*/ 144 w 233"/>
                  <a:gd name="T97" fmla="*/ 144 h 153"/>
                  <a:gd name="T98" fmla="*/ 136 w 233"/>
                  <a:gd name="T99" fmla="*/ 136 h 153"/>
                  <a:gd name="T100" fmla="*/ 152 w 233"/>
                  <a:gd name="T101" fmla="*/ 128 h 153"/>
                  <a:gd name="T102" fmla="*/ 128 w 233"/>
                  <a:gd name="T103" fmla="*/ 120 h 153"/>
                  <a:gd name="T104" fmla="*/ 128 w 233"/>
                  <a:gd name="T105" fmla="*/ 112 h 153"/>
                  <a:gd name="T106" fmla="*/ 112 w 233"/>
                  <a:gd name="T107" fmla="*/ 112 h 153"/>
                  <a:gd name="T108" fmla="*/ 104 w 233"/>
                  <a:gd name="T109" fmla="*/ 128 h 153"/>
                  <a:gd name="T110" fmla="*/ 96 w 233"/>
                  <a:gd name="T111" fmla="*/ 128 h 153"/>
                  <a:gd name="T112" fmla="*/ 96 w 233"/>
                  <a:gd name="T113" fmla="*/ 13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3" h="153">
                    <a:moveTo>
                      <a:pt x="96" y="136"/>
                    </a:moveTo>
                    <a:lnTo>
                      <a:pt x="96" y="136"/>
                    </a:lnTo>
                    <a:lnTo>
                      <a:pt x="80" y="136"/>
                    </a:lnTo>
                    <a:lnTo>
                      <a:pt x="80" y="128"/>
                    </a:lnTo>
                    <a:lnTo>
                      <a:pt x="88" y="112"/>
                    </a:lnTo>
                    <a:lnTo>
                      <a:pt x="104" y="112"/>
                    </a:lnTo>
                    <a:lnTo>
                      <a:pt x="104" y="104"/>
                    </a:lnTo>
                    <a:lnTo>
                      <a:pt x="96" y="88"/>
                    </a:lnTo>
                    <a:lnTo>
                      <a:pt x="96" y="80"/>
                    </a:lnTo>
                    <a:lnTo>
                      <a:pt x="72" y="72"/>
                    </a:lnTo>
                    <a:lnTo>
                      <a:pt x="56" y="80"/>
                    </a:lnTo>
                    <a:lnTo>
                      <a:pt x="40" y="88"/>
                    </a:lnTo>
                    <a:lnTo>
                      <a:pt x="32" y="88"/>
                    </a:lnTo>
                    <a:lnTo>
                      <a:pt x="8" y="88"/>
                    </a:lnTo>
                    <a:lnTo>
                      <a:pt x="0" y="80"/>
                    </a:lnTo>
                    <a:lnTo>
                      <a:pt x="8" y="64"/>
                    </a:lnTo>
                    <a:lnTo>
                      <a:pt x="16" y="48"/>
                    </a:lnTo>
                    <a:lnTo>
                      <a:pt x="24" y="40"/>
                    </a:lnTo>
                    <a:lnTo>
                      <a:pt x="16" y="16"/>
                    </a:lnTo>
                    <a:lnTo>
                      <a:pt x="32" y="8"/>
                    </a:lnTo>
                    <a:lnTo>
                      <a:pt x="48" y="8"/>
                    </a:lnTo>
                    <a:lnTo>
                      <a:pt x="72" y="16"/>
                    </a:lnTo>
                    <a:lnTo>
                      <a:pt x="80" y="16"/>
                    </a:lnTo>
                    <a:lnTo>
                      <a:pt x="88" y="16"/>
                    </a:lnTo>
                    <a:lnTo>
                      <a:pt x="96" y="16"/>
                    </a:lnTo>
                    <a:lnTo>
                      <a:pt x="112" y="16"/>
                    </a:lnTo>
                    <a:lnTo>
                      <a:pt x="120" y="0"/>
                    </a:lnTo>
                    <a:lnTo>
                      <a:pt x="128" y="0"/>
                    </a:lnTo>
                    <a:lnTo>
                      <a:pt x="152" y="0"/>
                    </a:lnTo>
                    <a:lnTo>
                      <a:pt x="160" y="8"/>
                    </a:lnTo>
                    <a:lnTo>
                      <a:pt x="152" y="8"/>
                    </a:lnTo>
                    <a:lnTo>
                      <a:pt x="160" y="16"/>
                    </a:lnTo>
                    <a:lnTo>
                      <a:pt x="168" y="16"/>
                    </a:lnTo>
                    <a:lnTo>
                      <a:pt x="176" y="32"/>
                    </a:lnTo>
                    <a:lnTo>
                      <a:pt x="184" y="40"/>
                    </a:lnTo>
                    <a:lnTo>
                      <a:pt x="192" y="32"/>
                    </a:lnTo>
                    <a:lnTo>
                      <a:pt x="232" y="56"/>
                    </a:lnTo>
                    <a:lnTo>
                      <a:pt x="224" y="88"/>
                    </a:lnTo>
                    <a:lnTo>
                      <a:pt x="216" y="80"/>
                    </a:lnTo>
                    <a:lnTo>
                      <a:pt x="208" y="88"/>
                    </a:lnTo>
                    <a:lnTo>
                      <a:pt x="208" y="104"/>
                    </a:lnTo>
                    <a:lnTo>
                      <a:pt x="200" y="104"/>
                    </a:lnTo>
                    <a:lnTo>
                      <a:pt x="160" y="128"/>
                    </a:lnTo>
                    <a:lnTo>
                      <a:pt x="176" y="136"/>
                    </a:lnTo>
                    <a:lnTo>
                      <a:pt x="184" y="136"/>
                    </a:lnTo>
                    <a:lnTo>
                      <a:pt x="176" y="136"/>
                    </a:lnTo>
                    <a:lnTo>
                      <a:pt x="152" y="152"/>
                    </a:lnTo>
                    <a:lnTo>
                      <a:pt x="144" y="152"/>
                    </a:lnTo>
                    <a:lnTo>
                      <a:pt x="144" y="144"/>
                    </a:lnTo>
                    <a:lnTo>
                      <a:pt x="136" y="136"/>
                    </a:lnTo>
                    <a:lnTo>
                      <a:pt x="152" y="128"/>
                    </a:lnTo>
                    <a:lnTo>
                      <a:pt x="128" y="120"/>
                    </a:lnTo>
                    <a:lnTo>
                      <a:pt x="128" y="112"/>
                    </a:lnTo>
                    <a:lnTo>
                      <a:pt x="112" y="112"/>
                    </a:lnTo>
                    <a:lnTo>
                      <a:pt x="104" y="128"/>
                    </a:lnTo>
                    <a:lnTo>
                      <a:pt x="96" y="128"/>
                    </a:lnTo>
                    <a:lnTo>
                      <a:pt x="96" y="13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92" name="Freeform 378">
                <a:extLst>
                  <a:ext uri="{FF2B5EF4-FFF2-40B4-BE49-F238E27FC236}">
                    <a16:creationId xmlns:a16="http://schemas.microsoft.com/office/drawing/2014/main" id="{1A9400EF-0A38-4395-9B7C-8F4441EAC543}"/>
                  </a:ext>
                </a:extLst>
              </p:cNvPr>
              <p:cNvSpPr>
                <a:spLocks/>
              </p:cNvSpPr>
              <p:nvPr/>
            </p:nvSpPr>
            <p:spPr bwMode="gray">
              <a:xfrm>
                <a:off x="7303063" y="2744178"/>
                <a:ext cx="1088542" cy="652679"/>
              </a:xfrm>
              <a:custGeom>
                <a:avLst/>
                <a:gdLst>
                  <a:gd name="T0" fmla="*/ 610 w 630"/>
                  <a:gd name="T1" fmla="*/ 177 h 335"/>
                  <a:gd name="T2" fmla="*/ 590 w 630"/>
                  <a:gd name="T3" fmla="*/ 207 h 335"/>
                  <a:gd name="T4" fmla="*/ 551 w 630"/>
                  <a:gd name="T5" fmla="*/ 246 h 335"/>
                  <a:gd name="T6" fmla="*/ 522 w 630"/>
                  <a:gd name="T7" fmla="*/ 256 h 335"/>
                  <a:gd name="T8" fmla="*/ 522 w 630"/>
                  <a:gd name="T9" fmla="*/ 305 h 335"/>
                  <a:gd name="T10" fmla="*/ 443 w 630"/>
                  <a:gd name="T11" fmla="*/ 295 h 335"/>
                  <a:gd name="T12" fmla="*/ 413 w 630"/>
                  <a:gd name="T13" fmla="*/ 295 h 335"/>
                  <a:gd name="T14" fmla="*/ 384 w 630"/>
                  <a:gd name="T15" fmla="*/ 295 h 335"/>
                  <a:gd name="T16" fmla="*/ 344 w 630"/>
                  <a:gd name="T17" fmla="*/ 335 h 335"/>
                  <a:gd name="T18" fmla="*/ 315 w 630"/>
                  <a:gd name="T19" fmla="*/ 325 h 335"/>
                  <a:gd name="T20" fmla="*/ 305 w 630"/>
                  <a:gd name="T21" fmla="*/ 315 h 335"/>
                  <a:gd name="T22" fmla="*/ 285 w 630"/>
                  <a:gd name="T23" fmla="*/ 276 h 335"/>
                  <a:gd name="T24" fmla="*/ 223 w 630"/>
                  <a:gd name="T25" fmla="*/ 258 h 335"/>
                  <a:gd name="T26" fmla="*/ 226 w 630"/>
                  <a:gd name="T27" fmla="*/ 231 h 335"/>
                  <a:gd name="T28" fmla="*/ 208 w 630"/>
                  <a:gd name="T29" fmla="*/ 216 h 335"/>
                  <a:gd name="T30" fmla="*/ 199 w 630"/>
                  <a:gd name="T31" fmla="*/ 237 h 335"/>
                  <a:gd name="T32" fmla="*/ 148 w 630"/>
                  <a:gd name="T33" fmla="*/ 246 h 335"/>
                  <a:gd name="T34" fmla="*/ 138 w 630"/>
                  <a:gd name="T35" fmla="*/ 325 h 335"/>
                  <a:gd name="T36" fmla="*/ 89 w 630"/>
                  <a:gd name="T37" fmla="*/ 315 h 335"/>
                  <a:gd name="T38" fmla="*/ 79 w 630"/>
                  <a:gd name="T39" fmla="*/ 295 h 335"/>
                  <a:gd name="T40" fmla="*/ 59 w 630"/>
                  <a:gd name="T41" fmla="*/ 266 h 335"/>
                  <a:gd name="T42" fmla="*/ 69 w 630"/>
                  <a:gd name="T43" fmla="*/ 256 h 335"/>
                  <a:gd name="T44" fmla="*/ 118 w 630"/>
                  <a:gd name="T45" fmla="*/ 246 h 335"/>
                  <a:gd name="T46" fmla="*/ 89 w 630"/>
                  <a:gd name="T47" fmla="*/ 207 h 335"/>
                  <a:gd name="T48" fmla="*/ 39 w 630"/>
                  <a:gd name="T49" fmla="*/ 217 h 335"/>
                  <a:gd name="T50" fmla="*/ 39 w 630"/>
                  <a:gd name="T51" fmla="*/ 207 h 335"/>
                  <a:gd name="T52" fmla="*/ 10 w 630"/>
                  <a:gd name="T53" fmla="*/ 187 h 335"/>
                  <a:gd name="T54" fmla="*/ 10 w 630"/>
                  <a:gd name="T55" fmla="*/ 118 h 335"/>
                  <a:gd name="T56" fmla="*/ 39 w 630"/>
                  <a:gd name="T57" fmla="*/ 138 h 335"/>
                  <a:gd name="T58" fmla="*/ 59 w 630"/>
                  <a:gd name="T59" fmla="*/ 89 h 335"/>
                  <a:gd name="T60" fmla="*/ 89 w 630"/>
                  <a:gd name="T61" fmla="*/ 89 h 335"/>
                  <a:gd name="T62" fmla="*/ 138 w 630"/>
                  <a:gd name="T63" fmla="*/ 118 h 335"/>
                  <a:gd name="T64" fmla="*/ 177 w 630"/>
                  <a:gd name="T65" fmla="*/ 108 h 335"/>
                  <a:gd name="T66" fmla="*/ 226 w 630"/>
                  <a:gd name="T67" fmla="*/ 118 h 335"/>
                  <a:gd name="T68" fmla="*/ 207 w 630"/>
                  <a:gd name="T69" fmla="*/ 89 h 335"/>
                  <a:gd name="T70" fmla="*/ 216 w 630"/>
                  <a:gd name="T71" fmla="*/ 69 h 335"/>
                  <a:gd name="T72" fmla="*/ 226 w 630"/>
                  <a:gd name="T73" fmla="*/ 30 h 335"/>
                  <a:gd name="T74" fmla="*/ 335 w 630"/>
                  <a:gd name="T75" fmla="*/ 10 h 335"/>
                  <a:gd name="T76" fmla="*/ 344 w 630"/>
                  <a:gd name="T77" fmla="*/ 0 h 335"/>
                  <a:gd name="T78" fmla="*/ 384 w 630"/>
                  <a:gd name="T79" fmla="*/ 20 h 335"/>
                  <a:gd name="T80" fmla="*/ 394 w 630"/>
                  <a:gd name="T81" fmla="*/ 30 h 335"/>
                  <a:gd name="T82" fmla="*/ 413 w 630"/>
                  <a:gd name="T83" fmla="*/ 49 h 335"/>
                  <a:gd name="T84" fmla="*/ 453 w 630"/>
                  <a:gd name="T85" fmla="*/ 30 h 335"/>
                  <a:gd name="T86" fmla="*/ 482 w 630"/>
                  <a:gd name="T87" fmla="*/ 49 h 335"/>
                  <a:gd name="T88" fmla="*/ 531 w 630"/>
                  <a:gd name="T89" fmla="*/ 98 h 335"/>
                  <a:gd name="T90" fmla="*/ 571 w 630"/>
                  <a:gd name="T91" fmla="*/ 108 h 335"/>
                  <a:gd name="T92" fmla="*/ 620 w 630"/>
                  <a:gd name="T93" fmla="*/ 148 h 335"/>
                  <a:gd name="T94" fmla="*/ 630 w 630"/>
                  <a:gd name="T95" fmla="*/ 15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0" h="335">
                    <a:moveTo>
                      <a:pt x="620" y="167"/>
                    </a:moveTo>
                    <a:lnTo>
                      <a:pt x="610" y="177"/>
                    </a:lnTo>
                    <a:lnTo>
                      <a:pt x="600" y="207"/>
                    </a:lnTo>
                    <a:lnTo>
                      <a:pt x="590" y="207"/>
                    </a:lnTo>
                    <a:lnTo>
                      <a:pt x="561" y="207"/>
                    </a:lnTo>
                    <a:lnTo>
                      <a:pt x="551" y="246"/>
                    </a:lnTo>
                    <a:lnTo>
                      <a:pt x="522" y="246"/>
                    </a:lnTo>
                    <a:lnTo>
                      <a:pt x="522" y="256"/>
                    </a:lnTo>
                    <a:lnTo>
                      <a:pt x="531" y="295"/>
                    </a:lnTo>
                    <a:lnTo>
                      <a:pt x="522" y="305"/>
                    </a:lnTo>
                    <a:lnTo>
                      <a:pt x="502" y="295"/>
                    </a:lnTo>
                    <a:lnTo>
                      <a:pt x="443" y="295"/>
                    </a:lnTo>
                    <a:lnTo>
                      <a:pt x="423" y="286"/>
                    </a:lnTo>
                    <a:lnTo>
                      <a:pt x="413" y="295"/>
                    </a:lnTo>
                    <a:lnTo>
                      <a:pt x="413" y="305"/>
                    </a:lnTo>
                    <a:lnTo>
                      <a:pt x="384" y="295"/>
                    </a:lnTo>
                    <a:lnTo>
                      <a:pt x="374" y="305"/>
                    </a:lnTo>
                    <a:lnTo>
                      <a:pt x="344" y="335"/>
                    </a:lnTo>
                    <a:lnTo>
                      <a:pt x="335" y="325"/>
                    </a:lnTo>
                    <a:lnTo>
                      <a:pt x="315" y="325"/>
                    </a:lnTo>
                    <a:lnTo>
                      <a:pt x="315" y="315"/>
                    </a:lnTo>
                    <a:lnTo>
                      <a:pt x="305" y="315"/>
                    </a:lnTo>
                    <a:lnTo>
                      <a:pt x="305" y="295"/>
                    </a:lnTo>
                    <a:lnTo>
                      <a:pt x="285" y="276"/>
                    </a:lnTo>
                    <a:lnTo>
                      <a:pt x="237" y="275"/>
                    </a:lnTo>
                    <a:lnTo>
                      <a:pt x="223" y="258"/>
                    </a:lnTo>
                    <a:lnTo>
                      <a:pt x="235" y="255"/>
                    </a:lnTo>
                    <a:lnTo>
                      <a:pt x="226" y="231"/>
                    </a:lnTo>
                    <a:lnTo>
                      <a:pt x="237" y="215"/>
                    </a:lnTo>
                    <a:lnTo>
                      <a:pt x="208" y="216"/>
                    </a:lnTo>
                    <a:lnTo>
                      <a:pt x="210" y="227"/>
                    </a:lnTo>
                    <a:lnTo>
                      <a:pt x="199" y="237"/>
                    </a:lnTo>
                    <a:lnTo>
                      <a:pt x="186" y="236"/>
                    </a:lnTo>
                    <a:lnTo>
                      <a:pt x="148" y="246"/>
                    </a:lnTo>
                    <a:lnTo>
                      <a:pt x="148" y="325"/>
                    </a:lnTo>
                    <a:lnTo>
                      <a:pt x="138" y="325"/>
                    </a:lnTo>
                    <a:lnTo>
                      <a:pt x="118" y="305"/>
                    </a:lnTo>
                    <a:lnTo>
                      <a:pt x="89" y="315"/>
                    </a:lnTo>
                    <a:lnTo>
                      <a:pt x="89" y="295"/>
                    </a:lnTo>
                    <a:lnTo>
                      <a:pt x="79" y="295"/>
                    </a:lnTo>
                    <a:lnTo>
                      <a:pt x="69" y="266"/>
                    </a:lnTo>
                    <a:lnTo>
                      <a:pt x="59" y="266"/>
                    </a:lnTo>
                    <a:lnTo>
                      <a:pt x="79" y="266"/>
                    </a:lnTo>
                    <a:lnTo>
                      <a:pt x="69" y="256"/>
                    </a:lnTo>
                    <a:lnTo>
                      <a:pt x="79" y="246"/>
                    </a:lnTo>
                    <a:lnTo>
                      <a:pt x="118" y="246"/>
                    </a:lnTo>
                    <a:lnTo>
                      <a:pt x="108" y="217"/>
                    </a:lnTo>
                    <a:lnTo>
                      <a:pt x="89" y="207"/>
                    </a:lnTo>
                    <a:lnTo>
                      <a:pt x="69" y="197"/>
                    </a:lnTo>
                    <a:lnTo>
                      <a:pt x="39" y="217"/>
                    </a:lnTo>
                    <a:lnTo>
                      <a:pt x="30" y="217"/>
                    </a:lnTo>
                    <a:lnTo>
                      <a:pt x="39" y="207"/>
                    </a:lnTo>
                    <a:lnTo>
                      <a:pt x="30" y="187"/>
                    </a:lnTo>
                    <a:lnTo>
                      <a:pt x="10" y="187"/>
                    </a:lnTo>
                    <a:lnTo>
                      <a:pt x="0" y="167"/>
                    </a:lnTo>
                    <a:lnTo>
                      <a:pt x="10" y="118"/>
                    </a:lnTo>
                    <a:lnTo>
                      <a:pt x="30" y="138"/>
                    </a:lnTo>
                    <a:lnTo>
                      <a:pt x="39" y="138"/>
                    </a:lnTo>
                    <a:lnTo>
                      <a:pt x="30" y="118"/>
                    </a:lnTo>
                    <a:lnTo>
                      <a:pt x="59" y="89"/>
                    </a:lnTo>
                    <a:lnTo>
                      <a:pt x="79" y="98"/>
                    </a:lnTo>
                    <a:lnTo>
                      <a:pt x="89" y="89"/>
                    </a:lnTo>
                    <a:lnTo>
                      <a:pt x="108" y="98"/>
                    </a:lnTo>
                    <a:lnTo>
                      <a:pt x="138" y="118"/>
                    </a:lnTo>
                    <a:lnTo>
                      <a:pt x="157" y="108"/>
                    </a:lnTo>
                    <a:lnTo>
                      <a:pt x="177" y="108"/>
                    </a:lnTo>
                    <a:lnTo>
                      <a:pt x="187" y="118"/>
                    </a:lnTo>
                    <a:lnTo>
                      <a:pt x="226" y="118"/>
                    </a:lnTo>
                    <a:lnTo>
                      <a:pt x="236" y="98"/>
                    </a:lnTo>
                    <a:lnTo>
                      <a:pt x="207" y="89"/>
                    </a:lnTo>
                    <a:lnTo>
                      <a:pt x="226" y="79"/>
                    </a:lnTo>
                    <a:lnTo>
                      <a:pt x="216" y="69"/>
                    </a:lnTo>
                    <a:lnTo>
                      <a:pt x="226" y="59"/>
                    </a:lnTo>
                    <a:lnTo>
                      <a:pt x="226" y="30"/>
                    </a:lnTo>
                    <a:lnTo>
                      <a:pt x="246" y="39"/>
                    </a:lnTo>
                    <a:lnTo>
                      <a:pt x="335" y="10"/>
                    </a:lnTo>
                    <a:lnTo>
                      <a:pt x="335" y="0"/>
                    </a:lnTo>
                    <a:lnTo>
                      <a:pt x="344" y="0"/>
                    </a:lnTo>
                    <a:lnTo>
                      <a:pt x="374" y="0"/>
                    </a:lnTo>
                    <a:lnTo>
                      <a:pt x="384" y="20"/>
                    </a:lnTo>
                    <a:lnTo>
                      <a:pt x="384" y="30"/>
                    </a:lnTo>
                    <a:lnTo>
                      <a:pt x="394" y="30"/>
                    </a:lnTo>
                    <a:lnTo>
                      <a:pt x="413" y="39"/>
                    </a:lnTo>
                    <a:lnTo>
                      <a:pt x="413" y="49"/>
                    </a:lnTo>
                    <a:lnTo>
                      <a:pt x="433" y="49"/>
                    </a:lnTo>
                    <a:lnTo>
                      <a:pt x="453" y="30"/>
                    </a:lnTo>
                    <a:lnTo>
                      <a:pt x="472" y="20"/>
                    </a:lnTo>
                    <a:lnTo>
                      <a:pt x="482" y="49"/>
                    </a:lnTo>
                    <a:lnTo>
                      <a:pt x="522" y="118"/>
                    </a:lnTo>
                    <a:lnTo>
                      <a:pt x="531" y="98"/>
                    </a:lnTo>
                    <a:lnTo>
                      <a:pt x="541" y="118"/>
                    </a:lnTo>
                    <a:lnTo>
                      <a:pt x="571" y="108"/>
                    </a:lnTo>
                    <a:lnTo>
                      <a:pt x="600" y="138"/>
                    </a:lnTo>
                    <a:lnTo>
                      <a:pt x="620" y="148"/>
                    </a:lnTo>
                    <a:lnTo>
                      <a:pt x="620" y="138"/>
                    </a:lnTo>
                    <a:lnTo>
                      <a:pt x="630" y="158"/>
                    </a:lnTo>
                    <a:lnTo>
                      <a:pt x="620" y="167"/>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93" name="Freeform 379">
                <a:extLst>
                  <a:ext uri="{FF2B5EF4-FFF2-40B4-BE49-F238E27FC236}">
                    <a16:creationId xmlns:a16="http://schemas.microsoft.com/office/drawing/2014/main" id="{DBDFFFF1-D101-4ADE-A18C-E6731F55E701}"/>
                  </a:ext>
                </a:extLst>
              </p:cNvPr>
              <p:cNvSpPr>
                <a:spLocks/>
              </p:cNvSpPr>
              <p:nvPr/>
            </p:nvSpPr>
            <p:spPr bwMode="gray">
              <a:xfrm>
                <a:off x="6624020" y="2590263"/>
                <a:ext cx="188336" cy="136380"/>
              </a:xfrm>
              <a:custGeom>
                <a:avLst/>
                <a:gdLst>
                  <a:gd name="T0" fmla="*/ 40 w 89"/>
                  <a:gd name="T1" fmla="*/ 0 h 57"/>
                  <a:gd name="T2" fmla="*/ 40 w 89"/>
                  <a:gd name="T3" fmla="*/ 0 h 57"/>
                  <a:gd name="T4" fmla="*/ 40 w 89"/>
                  <a:gd name="T5" fmla="*/ 24 h 57"/>
                  <a:gd name="T6" fmla="*/ 32 w 89"/>
                  <a:gd name="T7" fmla="*/ 24 h 57"/>
                  <a:gd name="T8" fmla="*/ 24 w 89"/>
                  <a:gd name="T9" fmla="*/ 24 h 57"/>
                  <a:gd name="T10" fmla="*/ 16 w 89"/>
                  <a:gd name="T11" fmla="*/ 8 h 57"/>
                  <a:gd name="T12" fmla="*/ 8 w 89"/>
                  <a:gd name="T13" fmla="*/ 16 h 57"/>
                  <a:gd name="T14" fmla="*/ 0 w 89"/>
                  <a:gd name="T15" fmla="*/ 32 h 57"/>
                  <a:gd name="T16" fmla="*/ 0 w 89"/>
                  <a:gd name="T17" fmla="*/ 48 h 57"/>
                  <a:gd name="T18" fmla="*/ 8 w 89"/>
                  <a:gd name="T19" fmla="*/ 40 h 57"/>
                  <a:gd name="T20" fmla="*/ 40 w 89"/>
                  <a:gd name="T21" fmla="*/ 40 h 57"/>
                  <a:gd name="T22" fmla="*/ 48 w 89"/>
                  <a:gd name="T23" fmla="*/ 40 h 57"/>
                  <a:gd name="T24" fmla="*/ 72 w 89"/>
                  <a:gd name="T25" fmla="*/ 56 h 57"/>
                  <a:gd name="T26" fmla="*/ 88 w 89"/>
                  <a:gd name="T27" fmla="*/ 40 h 57"/>
                  <a:gd name="T28" fmla="*/ 80 w 89"/>
                  <a:gd name="T29" fmla="*/ 24 h 57"/>
                  <a:gd name="T30" fmla="*/ 80 w 89"/>
                  <a:gd name="T31" fmla="*/ 16 h 57"/>
                  <a:gd name="T32" fmla="*/ 80 w 89"/>
                  <a:gd name="T33" fmla="*/ 8 h 57"/>
                  <a:gd name="T34" fmla="*/ 64 w 89"/>
                  <a:gd name="T35" fmla="*/ 8 h 57"/>
                  <a:gd name="T36" fmla="*/ 48 w 89"/>
                  <a:gd name="T37" fmla="*/ 0 h 57"/>
                  <a:gd name="T38" fmla="*/ 40 w 89"/>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57">
                    <a:moveTo>
                      <a:pt x="40" y="0"/>
                    </a:moveTo>
                    <a:lnTo>
                      <a:pt x="40" y="0"/>
                    </a:lnTo>
                    <a:lnTo>
                      <a:pt x="40" y="24"/>
                    </a:lnTo>
                    <a:lnTo>
                      <a:pt x="32" y="24"/>
                    </a:lnTo>
                    <a:lnTo>
                      <a:pt x="24" y="24"/>
                    </a:lnTo>
                    <a:lnTo>
                      <a:pt x="16" y="8"/>
                    </a:lnTo>
                    <a:lnTo>
                      <a:pt x="8" y="16"/>
                    </a:lnTo>
                    <a:lnTo>
                      <a:pt x="0" y="32"/>
                    </a:lnTo>
                    <a:lnTo>
                      <a:pt x="0" y="48"/>
                    </a:lnTo>
                    <a:lnTo>
                      <a:pt x="8" y="40"/>
                    </a:lnTo>
                    <a:lnTo>
                      <a:pt x="40" y="40"/>
                    </a:lnTo>
                    <a:lnTo>
                      <a:pt x="48" y="40"/>
                    </a:lnTo>
                    <a:lnTo>
                      <a:pt x="72" y="56"/>
                    </a:lnTo>
                    <a:lnTo>
                      <a:pt x="88" y="40"/>
                    </a:lnTo>
                    <a:lnTo>
                      <a:pt x="80" y="24"/>
                    </a:lnTo>
                    <a:lnTo>
                      <a:pt x="80" y="16"/>
                    </a:lnTo>
                    <a:lnTo>
                      <a:pt x="80" y="8"/>
                    </a:lnTo>
                    <a:lnTo>
                      <a:pt x="64" y="8"/>
                    </a:lnTo>
                    <a:lnTo>
                      <a:pt x="48" y="0"/>
                    </a:lnTo>
                    <a:lnTo>
                      <a:pt x="4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94" name="Freeform 380">
                <a:extLst>
                  <a:ext uri="{FF2B5EF4-FFF2-40B4-BE49-F238E27FC236}">
                    <a16:creationId xmlns:a16="http://schemas.microsoft.com/office/drawing/2014/main" id="{4623F4D9-F1B6-4AC7-BFB5-F71733B599FE}"/>
                  </a:ext>
                </a:extLst>
              </p:cNvPr>
              <p:cNvSpPr>
                <a:spLocks/>
              </p:cNvSpPr>
              <p:nvPr/>
            </p:nvSpPr>
            <p:spPr bwMode="gray">
              <a:xfrm>
                <a:off x="6624020" y="2685730"/>
                <a:ext cx="153779" cy="136380"/>
              </a:xfrm>
              <a:custGeom>
                <a:avLst/>
                <a:gdLst>
                  <a:gd name="T0" fmla="*/ 0 w 73"/>
                  <a:gd name="T1" fmla="*/ 24 h 57"/>
                  <a:gd name="T2" fmla="*/ 0 w 73"/>
                  <a:gd name="T3" fmla="*/ 24 h 57"/>
                  <a:gd name="T4" fmla="*/ 0 w 73"/>
                  <a:gd name="T5" fmla="*/ 16 h 57"/>
                  <a:gd name="T6" fmla="*/ 0 w 73"/>
                  <a:gd name="T7" fmla="*/ 8 h 57"/>
                  <a:gd name="T8" fmla="*/ 8 w 73"/>
                  <a:gd name="T9" fmla="*/ 0 h 57"/>
                  <a:gd name="T10" fmla="*/ 40 w 73"/>
                  <a:gd name="T11" fmla="*/ 0 h 57"/>
                  <a:gd name="T12" fmla="*/ 48 w 73"/>
                  <a:gd name="T13" fmla="*/ 0 h 57"/>
                  <a:gd name="T14" fmla="*/ 72 w 73"/>
                  <a:gd name="T15" fmla="*/ 16 h 57"/>
                  <a:gd name="T16" fmla="*/ 72 w 73"/>
                  <a:gd name="T17" fmla="*/ 24 h 57"/>
                  <a:gd name="T18" fmla="*/ 56 w 73"/>
                  <a:gd name="T19" fmla="*/ 32 h 57"/>
                  <a:gd name="T20" fmla="*/ 56 w 73"/>
                  <a:gd name="T21" fmla="*/ 48 h 57"/>
                  <a:gd name="T22" fmla="*/ 48 w 73"/>
                  <a:gd name="T23" fmla="*/ 48 h 57"/>
                  <a:gd name="T24" fmla="*/ 32 w 73"/>
                  <a:gd name="T25" fmla="*/ 56 h 57"/>
                  <a:gd name="T26" fmla="*/ 24 w 73"/>
                  <a:gd name="T27" fmla="*/ 56 h 57"/>
                  <a:gd name="T28" fmla="*/ 16 w 73"/>
                  <a:gd name="T29" fmla="*/ 48 h 57"/>
                  <a:gd name="T30" fmla="*/ 16 w 73"/>
                  <a:gd name="T31" fmla="*/ 24 h 57"/>
                  <a:gd name="T32" fmla="*/ 0 w 73"/>
                  <a:gd name="T33"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7">
                    <a:moveTo>
                      <a:pt x="0" y="24"/>
                    </a:moveTo>
                    <a:lnTo>
                      <a:pt x="0" y="24"/>
                    </a:lnTo>
                    <a:lnTo>
                      <a:pt x="0" y="16"/>
                    </a:lnTo>
                    <a:lnTo>
                      <a:pt x="0" y="8"/>
                    </a:lnTo>
                    <a:lnTo>
                      <a:pt x="8" y="0"/>
                    </a:lnTo>
                    <a:lnTo>
                      <a:pt x="40" y="0"/>
                    </a:lnTo>
                    <a:lnTo>
                      <a:pt x="48" y="0"/>
                    </a:lnTo>
                    <a:lnTo>
                      <a:pt x="72" y="16"/>
                    </a:lnTo>
                    <a:lnTo>
                      <a:pt x="72" y="24"/>
                    </a:lnTo>
                    <a:lnTo>
                      <a:pt x="56" y="32"/>
                    </a:lnTo>
                    <a:lnTo>
                      <a:pt x="56" y="48"/>
                    </a:lnTo>
                    <a:lnTo>
                      <a:pt x="48" y="48"/>
                    </a:lnTo>
                    <a:lnTo>
                      <a:pt x="32" y="56"/>
                    </a:lnTo>
                    <a:lnTo>
                      <a:pt x="24" y="56"/>
                    </a:lnTo>
                    <a:lnTo>
                      <a:pt x="16" y="48"/>
                    </a:lnTo>
                    <a:lnTo>
                      <a:pt x="16" y="24"/>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95" name="Freeform 381">
                <a:extLst>
                  <a:ext uri="{FF2B5EF4-FFF2-40B4-BE49-F238E27FC236}">
                    <a16:creationId xmlns:a16="http://schemas.microsoft.com/office/drawing/2014/main" id="{5433776B-756C-4769-8B57-7CB1090B0937}"/>
                  </a:ext>
                </a:extLst>
              </p:cNvPr>
              <p:cNvSpPr>
                <a:spLocks/>
              </p:cNvSpPr>
              <p:nvPr/>
            </p:nvSpPr>
            <p:spPr bwMode="gray">
              <a:xfrm>
                <a:off x="6691407" y="2514278"/>
                <a:ext cx="120949" cy="97414"/>
              </a:xfrm>
              <a:custGeom>
                <a:avLst/>
                <a:gdLst>
                  <a:gd name="T0" fmla="*/ 8 w 57"/>
                  <a:gd name="T1" fmla="*/ 32 h 41"/>
                  <a:gd name="T2" fmla="*/ 8 w 57"/>
                  <a:gd name="T3" fmla="*/ 32 h 41"/>
                  <a:gd name="T4" fmla="*/ 0 w 57"/>
                  <a:gd name="T5" fmla="*/ 24 h 41"/>
                  <a:gd name="T6" fmla="*/ 0 w 57"/>
                  <a:gd name="T7" fmla="*/ 8 h 41"/>
                  <a:gd name="T8" fmla="*/ 8 w 57"/>
                  <a:gd name="T9" fmla="*/ 0 h 41"/>
                  <a:gd name="T10" fmla="*/ 24 w 57"/>
                  <a:gd name="T11" fmla="*/ 0 h 41"/>
                  <a:gd name="T12" fmla="*/ 56 w 57"/>
                  <a:gd name="T13" fmla="*/ 0 h 41"/>
                  <a:gd name="T14" fmla="*/ 48 w 57"/>
                  <a:gd name="T15" fmla="*/ 8 h 41"/>
                  <a:gd name="T16" fmla="*/ 40 w 57"/>
                  <a:gd name="T17" fmla="*/ 8 h 41"/>
                  <a:gd name="T18" fmla="*/ 48 w 57"/>
                  <a:gd name="T19" fmla="*/ 32 h 41"/>
                  <a:gd name="T20" fmla="*/ 48 w 57"/>
                  <a:gd name="T21" fmla="*/ 40 h 41"/>
                  <a:gd name="T22" fmla="*/ 32 w 57"/>
                  <a:gd name="T23" fmla="*/ 40 h 41"/>
                  <a:gd name="T24" fmla="*/ 16 w 57"/>
                  <a:gd name="T25" fmla="*/ 32 h 41"/>
                  <a:gd name="T26" fmla="*/ 8 w 57"/>
                  <a:gd name="T27"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41">
                    <a:moveTo>
                      <a:pt x="8" y="32"/>
                    </a:moveTo>
                    <a:lnTo>
                      <a:pt x="8" y="32"/>
                    </a:lnTo>
                    <a:lnTo>
                      <a:pt x="0" y="24"/>
                    </a:lnTo>
                    <a:lnTo>
                      <a:pt x="0" y="8"/>
                    </a:lnTo>
                    <a:lnTo>
                      <a:pt x="8" y="0"/>
                    </a:lnTo>
                    <a:lnTo>
                      <a:pt x="24" y="0"/>
                    </a:lnTo>
                    <a:lnTo>
                      <a:pt x="56" y="0"/>
                    </a:lnTo>
                    <a:lnTo>
                      <a:pt x="48" y="8"/>
                    </a:lnTo>
                    <a:lnTo>
                      <a:pt x="40" y="8"/>
                    </a:lnTo>
                    <a:lnTo>
                      <a:pt x="48" y="32"/>
                    </a:lnTo>
                    <a:lnTo>
                      <a:pt x="48" y="40"/>
                    </a:lnTo>
                    <a:lnTo>
                      <a:pt x="32" y="40"/>
                    </a:lnTo>
                    <a:lnTo>
                      <a:pt x="16" y="32"/>
                    </a:lnTo>
                    <a:lnTo>
                      <a:pt x="8"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96" name="Freeform 382">
                <a:extLst>
                  <a:ext uri="{FF2B5EF4-FFF2-40B4-BE49-F238E27FC236}">
                    <a16:creationId xmlns:a16="http://schemas.microsoft.com/office/drawing/2014/main" id="{84C4C67D-9419-43FC-B655-485C944DCFEE}"/>
                  </a:ext>
                </a:extLst>
              </p:cNvPr>
              <p:cNvSpPr>
                <a:spLocks/>
              </p:cNvSpPr>
              <p:nvPr/>
            </p:nvSpPr>
            <p:spPr bwMode="gray">
              <a:xfrm>
                <a:off x="6572185" y="2744178"/>
                <a:ext cx="86392" cy="60397"/>
              </a:xfrm>
              <a:custGeom>
                <a:avLst/>
                <a:gdLst>
                  <a:gd name="T0" fmla="*/ 40 w 41"/>
                  <a:gd name="T1" fmla="*/ 0 h 25"/>
                  <a:gd name="T2" fmla="*/ 40 w 41"/>
                  <a:gd name="T3" fmla="*/ 0 h 25"/>
                  <a:gd name="T4" fmla="*/ 40 w 41"/>
                  <a:gd name="T5" fmla="*/ 24 h 25"/>
                  <a:gd name="T6" fmla="*/ 24 w 41"/>
                  <a:gd name="T7" fmla="*/ 24 h 25"/>
                  <a:gd name="T8" fmla="*/ 0 w 41"/>
                  <a:gd name="T9" fmla="*/ 16 h 25"/>
                  <a:gd name="T10" fmla="*/ 16 w 41"/>
                  <a:gd name="T11" fmla="*/ 8 h 25"/>
                  <a:gd name="T12" fmla="*/ 24 w 41"/>
                  <a:gd name="T13" fmla="*/ 0 h 25"/>
                  <a:gd name="T14" fmla="*/ 40 w 41"/>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5">
                    <a:moveTo>
                      <a:pt x="40" y="0"/>
                    </a:moveTo>
                    <a:lnTo>
                      <a:pt x="40" y="0"/>
                    </a:lnTo>
                    <a:lnTo>
                      <a:pt x="40" y="24"/>
                    </a:lnTo>
                    <a:lnTo>
                      <a:pt x="24" y="24"/>
                    </a:lnTo>
                    <a:lnTo>
                      <a:pt x="0" y="16"/>
                    </a:lnTo>
                    <a:lnTo>
                      <a:pt x="16" y="8"/>
                    </a:lnTo>
                    <a:lnTo>
                      <a:pt x="24" y="0"/>
                    </a:lnTo>
                    <a:lnTo>
                      <a:pt x="4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97" name="Freeform 383">
                <a:extLst>
                  <a:ext uri="{FF2B5EF4-FFF2-40B4-BE49-F238E27FC236}">
                    <a16:creationId xmlns:a16="http://schemas.microsoft.com/office/drawing/2014/main" id="{AB12FFAC-6FC7-4DEB-8121-8D1F647F8B4C}"/>
                  </a:ext>
                </a:extLst>
              </p:cNvPr>
              <p:cNvSpPr>
                <a:spLocks/>
              </p:cNvSpPr>
              <p:nvPr/>
            </p:nvSpPr>
            <p:spPr bwMode="gray">
              <a:xfrm>
                <a:off x="7116456" y="3299443"/>
                <a:ext cx="188336" cy="79881"/>
              </a:xfrm>
              <a:custGeom>
                <a:avLst/>
                <a:gdLst>
                  <a:gd name="T0" fmla="*/ 24 w 89"/>
                  <a:gd name="T1" fmla="*/ 32 h 33"/>
                  <a:gd name="T2" fmla="*/ 24 w 89"/>
                  <a:gd name="T3" fmla="*/ 32 h 33"/>
                  <a:gd name="T4" fmla="*/ 24 w 89"/>
                  <a:gd name="T5" fmla="*/ 24 h 33"/>
                  <a:gd name="T6" fmla="*/ 24 w 89"/>
                  <a:gd name="T7" fmla="*/ 16 h 33"/>
                  <a:gd name="T8" fmla="*/ 0 w 89"/>
                  <a:gd name="T9" fmla="*/ 0 h 33"/>
                  <a:gd name="T10" fmla="*/ 40 w 89"/>
                  <a:gd name="T11" fmla="*/ 0 h 33"/>
                  <a:gd name="T12" fmla="*/ 56 w 89"/>
                  <a:gd name="T13" fmla="*/ 8 h 33"/>
                  <a:gd name="T14" fmla="*/ 72 w 89"/>
                  <a:gd name="T15" fmla="*/ 8 h 33"/>
                  <a:gd name="T16" fmla="*/ 88 w 89"/>
                  <a:gd name="T17" fmla="*/ 24 h 33"/>
                  <a:gd name="T18" fmla="*/ 80 w 89"/>
                  <a:gd name="T19" fmla="*/ 24 h 33"/>
                  <a:gd name="T20" fmla="*/ 88 w 89"/>
                  <a:gd name="T21" fmla="*/ 32 h 33"/>
                  <a:gd name="T22" fmla="*/ 72 w 89"/>
                  <a:gd name="T23" fmla="*/ 32 h 33"/>
                  <a:gd name="T24" fmla="*/ 64 w 89"/>
                  <a:gd name="T25" fmla="*/ 32 h 33"/>
                  <a:gd name="T26" fmla="*/ 48 w 89"/>
                  <a:gd name="T27" fmla="*/ 32 h 33"/>
                  <a:gd name="T28" fmla="*/ 24 w 89"/>
                  <a:gd name="T29"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33">
                    <a:moveTo>
                      <a:pt x="24" y="32"/>
                    </a:moveTo>
                    <a:lnTo>
                      <a:pt x="24" y="32"/>
                    </a:lnTo>
                    <a:lnTo>
                      <a:pt x="24" y="24"/>
                    </a:lnTo>
                    <a:lnTo>
                      <a:pt x="24" y="16"/>
                    </a:lnTo>
                    <a:lnTo>
                      <a:pt x="0" y="0"/>
                    </a:lnTo>
                    <a:lnTo>
                      <a:pt x="40" y="0"/>
                    </a:lnTo>
                    <a:lnTo>
                      <a:pt x="56" y="8"/>
                    </a:lnTo>
                    <a:lnTo>
                      <a:pt x="72" y="8"/>
                    </a:lnTo>
                    <a:lnTo>
                      <a:pt x="88" y="24"/>
                    </a:lnTo>
                    <a:lnTo>
                      <a:pt x="80" y="24"/>
                    </a:lnTo>
                    <a:lnTo>
                      <a:pt x="88" y="32"/>
                    </a:lnTo>
                    <a:lnTo>
                      <a:pt x="72" y="32"/>
                    </a:lnTo>
                    <a:lnTo>
                      <a:pt x="64" y="32"/>
                    </a:lnTo>
                    <a:lnTo>
                      <a:pt x="48" y="32"/>
                    </a:lnTo>
                    <a:lnTo>
                      <a:pt x="24"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98" name="Freeform 384">
                <a:extLst>
                  <a:ext uri="{FF2B5EF4-FFF2-40B4-BE49-F238E27FC236}">
                    <a16:creationId xmlns:a16="http://schemas.microsoft.com/office/drawing/2014/main" id="{4F9D79E7-CA8F-415F-809F-35758932CAA2}"/>
                  </a:ext>
                </a:extLst>
              </p:cNvPr>
              <p:cNvSpPr>
                <a:spLocks/>
              </p:cNvSpPr>
              <p:nvPr/>
            </p:nvSpPr>
            <p:spPr bwMode="gray">
              <a:xfrm>
                <a:off x="6758793" y="3069544"/>
                <a:ext cx="105399" cy="136380"/>
              </a:xfrm>
              <a:custGeom>
                <a:avLst/>
                <a:gdLst>
                  <a:gd name="T0" fmla="*/ 0 w 49"/>
                  <a:gd name="T1" fmla="*/ 8 h 57"/>
                  <a:gd name="T2" fmla="*/ 0 w 49"/>
                  <a:gd name="T3" fmla="*/ 8 h 57"/>
                  <a:gd name="T4" fmla="*/ 8 w 49"/>
                  <a:gd name="T5" fmla="*/ 8 h 57"/>
                  <a:gd name="T6" fmla="*/ 24 w 49"/>
                  <a:gd name="T7" fmla="*/ 32 h 57"/>
                  <a:gd name="T8" fmla="*/ 24 w 49"/>
                  <a:gd name="T9" fmla="*/ 56 h 57"/>
                  <a:gd name="T10" fmla="*/ 32 w 49"/>
                  <a:gd name="T11" fmla="*/ 40 h 57"/>
                  <a:gd name="T12" fmla="*/ 48 w 49"/>
                  <a:gd name="T13" fmla="*/ 40 h 57"/>
                  <a:gd name="T14" fmla="*/ 48 w 49"/>
                  <a:gd name="T15" fmla="*/ 32 h 57"/>
                  <a:gd name="T16" fmla="*/ 40 w 49"/>
                  <a:gd name="T17" fmla="*/ 16 h 57"/>
                  <a:gd name="T18" fmla="*/ 40 w 49"/>
                  <a:gd name="T19" fmla="*/ 8 h 57"/>
                  <a:gd name="T20" fmla="*/ 16 w 49"/>
                  <a:gd name="T21" fmla="*/ 0 h 57"/>
                  <a:gd name="T22" fmla="*/ 0 w 49"/>
                  <a:gd name="T23"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57">
                    <a:moveTo>
                      <a:pt x="0" y="8"/>
                    </a:moveTo>
                    <a:lnTo>
                      <a:pt x="0" y="8"/>
                    </a:lnTo>
                    <a:lnTo>
                      <a:pt x="8" y="8"/>
                    </a:lnTo>
                    <a:lnTo>
                      <a:pt x="24" y="32"/>
                    </a:lnTo>
                    <a:lnTo>
                      <a:pt x="24" y="56"/>
                    </a:lnTo>
                    <a:lnTo>
                      <a:pt x="32" y="40"/>
                    </a:lnTo>
                    <a:lnTo>
                      <a:pt x="48" y="40"/>
                    </a:lnTo>
                    <a:lnTo>
                      <a:pt x="48" y="32"/>
                    </a:lnTo>
                    <a:lnTo>
                      <a:pt x="40" y="16"/>
                    </a:lnTo>
                    <a:lnTo>
                      <a:pt x="40" y="8"/>
                    </a:lnTo>
                    <a:lnTo>
                      <a:pt x="16"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99" name="Freeform 385">
                <a:extLst>
                  <a:ext uri="{FF2B5EF4-FFF2-40B4-BE49-F238E27FC236}">
                    <a16:creationId xmlns:a16="http://schemas.microsoft.com/office/drawing/2014/main" id="{FE941E0F-CC84-40FD-BFB7-7FD07CB03DA1}"/>
                  </a:ext>
                </a:extLst>
              </p:cNvPr>
              <p:cNvSpPr>
                <a:spLocks/>
              </p:cNvSpPr>
              <p:nvPr/>
            </p:nvSpPr>
            <p:spPr bwMode="gray">
              <a:xfrm>
                <a:off x="7218399" y="3377375"/>
                <a:ext cx="86392" cy="97414"/>
              </a:xfrm>
              <a:custGeom>
                <a:avLst/>
                <a:gdLst>
                  <a:gd name="T0" fmla="*/ 40 w 41"/>
                  <a:gd name="T1" fmla="*/ 40 h 41"/>
                  <a:gd name="T2" fmla="*/ 40 w 41"/>
                  <a:gd name="T3" fmla="*/ 40 h 41"/>
                  <a:gd name="T4" fmla="*/ 40 w 41"/>
                  <a:gd name="T5" fmla="*/ 32 h 41"/>
                  <a:gd name="T6" fmla="*/ 32 w 41"/>
                  <a:gd name="T7" fmla="*/ 24 h 41"/>
                  <a:gd name="T8" fmla="*/ 32 w 41"/>
                  <a:gd name="T9" fmla="*/ 16 h 41"/>
                  <a:gd name="T10" fmla="*/ 16 w 41"/>
                  <a:gd name="T11" fmla="*/ 0 h 41"/>
                  <a:gd name="T12" fmla="*/ 0 w 41"/>
                  <a:gd name="T13" fmla="*/ 0 h 41"/>
                  <a:gd name="T14" fmla="*/ 8 w 41"/>
                  <a:gd name="T15" fmla="*/ 24 h 41"/>
                  <a:gd name="T16" fmla="*/ 16 w 41"/>
                  <a:gd name="T17" fmla="*/ 24 h 41"/>
                  <a:gd name="T18" fmla="*/ 32 w 41"/>
                  <a:gd name="T19" fmla="*/ 32 h 41"/>
                  <a:gd name="T20" fmla="*/ 32 w 41"/>
                  <a:gd name="T21" fmla="*/ 40 h 41"/>
                  <a:gd name="T22" fmla="*/ 40 w 41"/>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1">
                    <a:moveTo>
                      <a:pt x="40" y="40"/>
                    </a:moveTo>
                    <a:lnTo>
                      <a:pt x="40" y="40"/>
                    </a:lnTo>
                    <a:lnTo>
                      <a:pt x="40" y="32"/>
                    </a:lnTo>
                    <a:lnTo>
                      <a:pt x="32" y="24"/>
                    </a:lnTo>
                    <a:lnTo>
                      <a:pt x="32" y="16"/>
                    </a:lnTo>
                    <a:lnTo>
                      <a:pt x="16" y="0"/>
                    </a:lnTo>
                    <a:lnTo>
                      <a:pt x="0" y="0"/>
                    </a:lnTo>
                    <a:lnTo>
                      <a:pt x="8" y="24"/>
                    </a:lnTo>
                    <a:lnTo>
                      <a:pt x="16" y="24"/>
                    </a:lnTo>
                    <a:lnTo>
                      <a:pt x="32" y="32"/>
                    </a:lnTo>
                    <a:lnTo>
                      <a:pt x="32" y="40"/>
                    </a:lnTo>
                    <a:lnTo>
                      <a:pt x="40" y="4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00" name="Freeform 386">
                <a:extLst>
                  <a:ext uri="{FF2B5EF4-FFF2-40B4-BE49-F238E27FC236}">
                    <a16:creationId xmlns:a16="http://schemas.microsoft.com/office/drawing/2014/main" id="{4F7B12FF-64E9-4847-9D29-B220AE2B9E92}"/>
                  </a:ext>
                </a:extLst>
              </p:cNvPr>
              <p:cNvSpPr>
                <a:spLocks/>
              </p:cNvSpPr>
              <p:nvPr/>
            </p:nvSpPr>
            <p:spPr bwMode="gray">
              <a:xfrm>
                <a:off x="7252958" y="3433876"/>
                <a:ext cx="36285" cy="40915"/>
              </a:xfrm>
              <a:custGeom>
                <a:avLst/>
                <a:gdLst>
                  <a:gd name="T0" fmla="*/ 16 w 17"/>
                  <a:gd name="T1" fmla="*/ 16 h 17"/>
                  <a:gd name="T2" fmla="*/ 16 w 17"/>
                  <a:gd name="T3" fmla="*/ 16 h 17"/>
                  <a:gd name="T4" fmla="*/ 8 w 17"/>
                  <a:gd name="T5" fmla="*/ 16 h 17"/>
                  <a:gd name="T6" fmla="*/ 0 w 17"/>
                  <a:gd name="T7" fmla="*/ 0 h 17"/>
                  <a:gd name="T8" fmla="*/ 16 w 17"/>
                  <a:gd name="T9" fmla="*/ 8 h 17"/>
                  <a:gd name="T10" fmla="*/ 16 w 17"/>
                  <a:gd name="T11" fmla="*/ 16 h 17"/>
                </a:gdLst>
                <a:ahLst/>
                <a:cxnLst>
                  <a:cxn ang="0">
                    <a:pos x="T0" y="T1"/>
                  </a:cxn>
                  <a:cxn ang="0">
                    <a:pos x="T2" y="T3"/>
                  </a:cxn>
                  <a:cxn ang="0">
                    <a:pos x="T4" y="T5"/>
                  </a:cxn>
                  <a:cxn ang="0">
                    <a:pos x="T6" y="T7"/>
                  </a:cxn>
                  <a:cxn ang="0">
                    <a:pos x="T8" y="T9"/>
                  </a:cxn>
                  <a:cxn ang="0">
                    <a:pos x="T10" y="T11"/>
                  </a:cxn>
                </a:cxnLst>
                <a:rect l="0" t="0" r="r" b="b"/>
                <a:pathLst>
                  <a:path w="17" h="17">
                    <a:moveTo>
                      <a:pt x="16" y="16"/>
                    </a:moveTo>
                    <a:lnTo>
                      <a:pt x="16" y="16"/>
                    </a:lnTo>
                    <a:lnTo>
                      <a:pt x="8" y="16"/>
                    </a:lnTo>
                    <a:lnTo>
                      <a:pt x="0" y="0"/>
                    </a:lnTo>
                    <a:lnTo>
                      <a:pt x="16" y="8"/>
                    </a:lnTo>
                    <a:lnTo>
                      <a:pt x="16"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01" name="Freeform 387">
                <a:extLst>
                  <a:ext uri="{FF2B5EF4-FFF2-40B4-BE49-F238E27FC236}">
                    <a16:creationId xmlns:a16="http://schemas.microsoft.com/office/drawing/2014/main" id="{9E625E52-081F-4477-B8A3-AC981E521C8B}"/>
                  </a:ext>
                </a:extLst>
              </p:cNvPr>
              <p:cNvSpPr>
                <a:spLocks/>
              </p:cNvSpPr>
              <p:nvPr/>
            </p:nvSpPr>
            <p:spPr bwMode="gray">
              <a:xfrm>
                <a:off x="7252958" y="3357891"/>
                <a:ext cx="153779" cy="136380"/>
              </a:xfrm>
              <a:custGeom>
                <a:avLst/>
                <a:gdLst>
                  <a:gd name="T0" fmla="*/ 24 w 73"/>
                  <a:gd name="T1" fmla="*/ 48 h 57"/>
                  <a:gd name="T2" fmla="*/ 24 w 73"/>
                  <a:gd name="T3" fmla="*/ 48 h 57"/>
                  <a:gd name="T4" fmla="*/ 40 w 73"/>
                  <a:gd name="T5" fmla="*/ 40 h 57"/>
                  <a:gd name="T6" fmla="*/ 48 w 73"/>
                  <a:gd name="T7" fmla="*/ 40 h 57"/>
                  <a:gd name="T8" fmla="*/ 40 w 73"/>
                  <a:gd name="T9" fmla="*/ 48 h 57"/>
                  <a:gd name="T10" fmla="*/ 56 w 73"/>
                  <a:gd name="T11" fmla="*/ 56 h 57"/>
                  <a:gd name="T12" fmla="*/ 48 w 73"/>
                  <a:gd name="T13" fmla="*/ 48 h 57"/>
                  <a:gd name="T14" fmla="*/ 56 w 73"/>
                  <a:gd name="T15" fmla="*/ 48 h 57"/>
                  <a:gd name="T16" fmla="*/ 56 w 73"/>
                  <a:gd name="T17" fmla="*/ 32 h 57"/>
                  <a:gd name="T18" fmla="*/ 72 w 73"/>
                  <a:gd name="T19" fmla="*/ 24 h 57"/>
                  <a:gd name="T20" fmla="*/ 56 w 73"/>
                  <a:gd name="T21" fmla="*/ 16 h 57"/>
                  <a:gd name="T22" fmla="*/ 48 w 73"/>
                  <a:gd name="T23" fmla="*/ 0 h 57"/>
                  <a:gd name="T24" fmla="*/ 40 w 73"/>
                  <a:gd name="T25" fmla="*/ 8 h 57"/>
                  <a:gd name="T26" fmla="*/ 32 w 73"/>
                  <a:gd name="T27" fmla="*/ 8 h 57"/>
                  <a:gd name="T28" fmla="*/ 24 w 73"/>
                  <a:gd name="T29" fmla="*/ 0 h 57"/>
                  <a:gd name="T30" fmla="*/ 16 w 73"/>
                  <a:gd name="T31" fmla="*/ 0 h 57"/>
                  <a:gd name="T32" fmla="*/ 24 w 73"/>
                  <a:gd name="T33" fmla="*/ 8 h 57"/>
                  <a:gd name="T34" fmla="*/ 8 w 73"/>
                  <a:gd name="T35" fmla="*/ 8 h 57"/>
                  <a:gd name="T36" fmla="*/ 0 w 73"/>
                  <a:gd name="T37" fmla="*/ 8 h 57"/>
                  <a:gd name="T38" fmla="*/ 16 w 73"/>
                  <a:gd name="T39" fmla="*/ 24 h 57"/>
                  <a:gd name="T40" fmla="*/ 16 w 73"/>
                  <a:gd name="T41" fmla="*/ 32 h 57"/>
                  <a:gd name="T42" fmla="*/ 24 w 73"/>
                  <a:gd name="T43" fmla="*/ 40 h 57"/>
                  <a:gd name="T44" fmla="*/ 24 w 73"/>
                  <a:gd name="T45"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57">
                    <a:moveTo>
                      <a:pt x="24" y="48"/>
                    </a:moveTo>
                    <a:lnTo>
                      <a:pt x="24" y="48"/>
                    </a:lnTo>
                    <a:lnTo>
                      <a:pt x="40" y="40"/>
                    </a:lnTo>
                    <a:lnTo>
                      <a:pt x="48" y="40"/>
                    </a:lnTo>
                    <a:lnTo>
                      <a:pt x="40" y="48"/>
                    </a:lnTo>
                    <a:lnTo>
                      <a:pt x="56" y="56"/>
                    </a:lnTo>
                    <a:lnTo>
                      <a:pt x="48" y="48"/>
                    </a:lnTo>
                    <a:lnTo>
                      <a:pt x="56" y="48"/>
                    </a:lnTo>
                    <a:lnTo>
                      <a:pt x="56" y="32"/>
                    </a:lnTo>
                    <a:lnTo>
                      <a:pt x="72" y="24"/>
                    </a:lnTo>
                    <a:lnTo>
                      <a:pt x="56" y="16"/>
                    </a:lnTo>
                    <a:lnTo>
                      <a:pt x="48" y="0"/>
                    </a:lnTo>
                    <a:lnTo>
                      <a:pt x="40" y="8"/>
                    </a:lnTo>
                    <a:lnTo>
                      <a:pt x="32" y="8"/>
                    </a:lnTo>
                    <a:lnTo>
                      <a:pt x="24" y="0"/>
                    </a:lnTo>
                    <a:lnTo>
                      <a:pt x="16" y="0"/>
                    </a:lnTo>
                    <a:lnTo>
                      <a:pt x="24" y="8"/>
                    </a:lnTo>
                    <a:lnTo>
                      <a:pt x="8" y="8"/>
                    </a:lnTo>
                    <a:lnTo>
                      <a:pt x="0" y="8"/>
                    </a:lnTo>
                    <a:lnTo>
                      <a:pt x="16" y="24"/>
                    </a:lnTo>
                    <a:lnTo>
                      <a:pt x="16" y="32"/>
                    </a:lnTo>
                    <a:lnTo>
                      <a:pt x="24" y="40"/>
                    </a:lnTo>
                    <a:lnTo>
                      <a:pt x="24" y="4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02" name="Freeform 388">
                <a:extLst>
                  <a:ext uri="{FF2B5EF4-FFF2-40B4-BE49-F238E27FC236}">
                    <a16:creationId xmlns:a16="http://schemas.microsoft.com/office/drawing/2014/main" id="{B3B53C80-2A65-4CE2-8378-C3C6F2FEFE9A}"/>
                  </a:ext>
                </a:extLst>
              </p:cNvPr>
              <p:cNvSpPr>
                <a:spLocks/>
              </p:cNvSpPr>
              <p:nvPr/>
            </p:nvSpPr>
            <p:spPr bwMode="gray">
              <a:xfrm>
                <a:off x="7456842" y="3318925"/>
                <a:ext cx="392220" cy="290296"/>
              </a:xfrm>
              <a:custGeom>
                <a:avLst/>
                <a:gdLst>
                  <a:gd name="T0" fmla="*/ 176 w 185"/>
                  <a:gd name="T1" fmla="*/ 96 h 121"/>
                  <a:gd name="T2" fmla="*/ 176 w 185"/>
                  <a:gd name="T3" fmla="*/ 96 h 121"/>
                  <a:gd name="T4" fmla="*/ 168 w 185"/>
                  <a:gd name="T5" fmla="*/ 88 h 121"/>
                  <a:gd name="T6" fmla="*/ 168 w 185"/>
                  <a:gd name="T7" fmla="*/ 96 h 121"/>
                  <a:gd name="T8" fmla="*/ 160 w 185"/>
                  <a:gd name="T9" fmla="*/ 96 h 121"/>
                  <a:gd name="T10" fmla="*/ 152 w 185"/>
                  <a:gd name="T11" fmla="*/ 112 h 121"/>
                  <a:gd name="T12" fmla="*/ 136 w 185"/>
                  <a:gd name="T13" fmla="*/ 112 h 121"/>
                  <a:gd name="T14" fmla="*/ 136 w 185"/>
                  <a:gd name="T15" fmla="*/ 120 h 121"/>
                  <a:gd name="T16" fmla="*/ 112 w 185"/>
                  <a:gd name="T17" fmla="*/ 120 h 121"/>
                  <a:gd name="T18" fmla="*/ 112 w 185"/>
                  <a:gd name="T19" fmla="*/ 112 h 121"/>
                  <a:gd name="T20" fmla="*/ 112 w 185"/>
                  <a:gd name="T21" fmla="*/ 104 h 121"/>
                  <a:gd name="T22" fmla="*/ 64 w 185"/>
                  <a:gd name="T23" fmla="*/ 80 h 121"/>
                  <a:gd name="T24" fmla="*/ 40 w 185"/>
                  <a:gd name="T25" fmla="*/ 80 h 121"/>
                  <a:gd name="T26" fmla="*/ 24 w 185"/>
                  <a:gd name="T27" fmla="*/ 88 h 121"/>
                  <a:gd name="T28" fmla="*/ 24 w 185"/>
                  <a:gd name="T29" fmla="*/ 64 h 121"/>
                  <a:gd name="T30" fmla="*/ 16 w 185"/>
                  <a:gd name="T31" fmla="*/ 64 h 121"/>
                  <a:gd name="T32" fmla="*/ 16 w 185"/>
                  <a:gd name="T33" fmla="*/ 48 h 121"/>
                  <a:gd name="T34" fmla="*/ 8 w 185"/>
                  <a:gd name="T35" fmla="*/ 48 h 121"/>
                  <a:gd name="T36" fmla="*/ 8 w 185"/>
                  <a:gd name="T37" fmla="*/ 40 h 121"/>
                  <a:gd name="T38" fmla="*/ 24 w 185"/>
                  <a:gd name="T39" fmla="*/ 40 h 121"/>
                  <a:gd name="T40" fmla="*/ 32 w 185"/>
                  <a:gd name="T41" fmla="*/ 32 h 121"/>
                  <a:gd name="T42" fmla="*/ 16 w 185"/>
                  <a:gd name="T43" fmla="*/ 16 h 121"/>
                  <a:gd name="T44" fmla="*/ 8 w 185"/>
                  <a:gd name="T45" fmla="*/ 16 h 121"/>
                  <a:gd name="T46" fmla="*/ 8 w 185"/>
                  <a:gd name="T47" fmla="*/ 32 h 121"/>
                  <a:gd name="T48" fmla="*/ 0 w 185"/>
                  <a:gd name="T49" fmla="*/ 16 h 121"/>
                  <a:gd name="T50" fmla="*/ 24 w 185"/>
                  <a:gd name="T51" fmla="*/ 8 h 121"/>
                  <a:gd name="T52" fmla="*/ 40 w 185"/>
                  <a:gd name="T53" fmla="*/ 24 h 121"/>
                  <a:gd name="T54" fmla="*/ 48 w 185"/>
                  <a:gd name="T55" fmla="*/ 24 h 121"/>
                  <a:gd name="T56" fmla="*/ 56 w 185"/>
                  <a:gd name="T57" fmla="*/ 24 h 121"/>
                  <a:gd name="T58" fmla="*/ 56 w 185"/>
                  <a:gd name="T59" fmla="*/ 16 h 121"/>
                  <a:gd name="T60" fmla="*/ 72 w 185"/>
                  <a:gd name="T61" fmla="*/ 8 h 121"/>
                  <a:gd name="T62" fmla="*/ 80 w 185"/>
                  <a:gd name="T63" fmla="*/ 8 h 121"/>
                  <a:gd name="T64" fmla="*/ 72 w 185"/>
                  <a:gd name="T65" fmla="*/ 0 h 121"/>
                  <a:gd name="T66" fmla="*/ 80 w 185"/>
                  <a:gd name="T67" fmla="*/ 0 h 121"/>
                  <a:gd name="T68" fmla="*/ 96 w 185"/>
                  <a:gd name="T69" fmla="*/ 8 h 121"/>
                  <a:gd name="T70" fmla="*/ 96 w 185"/>
                  <a:gd name="T71" fmla="*/ 24 h 121"/>
                  <a:gd name="T72" fmla="*/ 120 w 185"/>
                  <a:gd name="T73" fmla="*/ 24 h 121"/>
                  <a:gd name="T74" fmla="*/ 128 w 185"/>
                  <a:gd name="T75" fmla="*/ 48 h 121"/>
                  <a:gd name="T76" fmla="*/ 168 w 185"/>
                  <a:gd name="T77" fmla="*/ 72 h 121"/>
                  <a:gd name="T78" fmla="*/ 184 w 185"/>
                  <a:gd name="T79" fmla="*/ 80 h 121"/>
                  <a:gd name="T80" fmla="*/ 176 w 185"/>
                  <a:gd name="T81" fmla="*/ 9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21">
                    <a:moveTo>
                      <a:pt x="176" y="96"/>
                    </a:moveTo>
                    <a:lnTo>
                      <a:pt x="176" y="96"/>
                    </a:lnTo>
                    <a:lnTo>
                      <a:pt x="168" y="88"/>
                    </a:lnTo>
                    <a:lnTo>
                      <a:pt x="168" y="96"/>
                    </a:lnTo>
                    <a:lnTo>
                      <a:pt x="160" y="96"/>
                    </a:lnTo>
                    <a:lnTo>
                      <a:pt x="152" y="112"/>
                    </a:lnTo>
                    <a:lnTo>
                      <a:pt x="136" y="112"/>
                    </a:lnTo>
                    <a:lnTo>
                      <a:pt x="136" y="120"/>
                    </a:lnTo>
                    <a:lnTo>
                      <a:pt x="112" y="120"/>
                    </a:lnTo>
                    <a:lnTo>
                      <a:pt x="112" y="112"/>
                    </a:lnTo>
                    <a:lnTo>
                      <a:pt x="112" y="104"/>
                    </a:lnTo>
                    <a:lnTo>
                      <a:pt x="64" y="80"/>
                    </a:lnTo>
                    <a:lnTo>
                      <a:pt x="40" y="80"/>
                    </a:lnTo>
                    <a:lnTo>
                      <a:pt x="24" y="88"/>
                    </a:lnTo>
                    <a:lnTo>
                      <a:pt x="24" y="64"/>
                    </a:lnTo>
                    <a:lnTo>
                      <a:pt x="16" y="64"/>
                    </a:lnTo>
                    <a:lnTo>
                      <a:pt x="16" y="48"/>
                    </a:lnTo>
                    <a:lnTo>
                      <a:pt x="8" y="48"/>
                    </a:lnTo>
                    <a:lnTo>
                      <a:pt x="8" y="40"/>
                    </a:lnTo>
                    <a:lnTo>
                      <a:pt x="24" y="40"/>
                    </a:lnTo>
                    <a:lnTo>
                      <a:pt x="32" y="32"/>
                    </a:lnTo>
                    <a:lnTo>
                      <a:pt x="16" y="16"/>
                    </a:lnTo>
                    <a:lnTo>
                      <a:pt x="8" y="16"/>
                    </a:lnTo>
                    <a:lnTo>
                      <a:pt x="8" y="32"/>
                    </a:lnTo>
                    <a:lnTo>
                      <a:pt x="0" y="16"/>
                    </a:lnTo>
                    <a:lnTo>
                      <a:pt x="24" y="8"/>
                    </a:lnTo>
                    <a:lnTo>
                      <a:pt x="40" y="24"/>
                    </a:lnTo>
                    <a:lnTo>
                      <a:pt x="48" y="24"/>
                    </a:lnTo>
                    <a:lnTo>
                      <a:pt x="56" y="24"/>
                    </a:lnTo>
                    <a:lnTo>
                      <a:pt x="56" y="16"/>
                    </a:lnTo>
                    <a:lnTo>
                      <a:pt x="72" y="8"/>
                    </a:lnTo>
                    <a:lnTo>
                      <a:pt x="80" y="8"/>
                    </a:lnTo>
                    <a:lnTo>
                      <a:pt x="72" y="0"/>
                    </a:lnTo>
                    <a:lnTo>
                      <a:pt x="80" y="0"/>
                    </a:lnTo>
                    <a:lnTo>
                      <a:pt x="96" y="8"/>
                    </a:lnTo>
                    <a:lnTo>
                      <a:pt x="96" y="24"/>
                    </a:lnTo>
                    <a:lnTo>
                      <a:pt x="120" y="24"/>
                    </a:lnTo>
                    <a:lnTo>
                      <a:pt x="128" y="48"/>
                    </a:lnTo>
                    <a:lnTo>
                      <a:pt x="168" y="72"/>
                    </a:lnTo>
                    <a:lnTo>
                      <a:pt x="184" y="80"/>
                    </a:lnTo>
                    <a:lnTo>
                      <a:pt x="176" y="9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03" name="Freeform 389">
                <a:extLst>
                  <a:ext uri="{FF2B5EF4-FFF2-40B4-BE49-F238E27FC236}">
                    <a16:creationId xmlns:a16="http://schemas.microsoft.com/office/drawing/2014/main" id="{361B1066-B37A-4100-9AE2-C888690169D8}"/>
                  </a:ext>
                </a:extLst>
              </p:cNvPr>
              <p:cNvSpPr>
                <a:spLocks/>
              </p:cNvSpPr>
              <p:nvPr/>
            </p:nvSpPr>
            <p:spPr bwMode="gray">
              <a:xfrm>
                <a:off x="7558786" y="3203976"/>
                <a:ext cx="459607" cy="344848"/>
              </a:xfrm>
              <a:custGeom>
                <a:avLst/>
                <a:gdLst>
                  <a:gd name="T0" fmla="*/ 157 w 266"/>
                  <a:gd name="T1" fmla="*/ 177 h 177"/>
                  <a:gd name="T2" fmla="*/ 177 w 266"/>
                  <a:gd name="T3" fmla="*/ 177 h 177"/>
                  <a:gd name="T4" fmla="*/ 187 w 266"/>
                  <a:gd name="T5" fmla="*/ 157 h 177"/>
                  <a:gd name="T6" fmla="*/ 187 w 266"/>
                  <a:gd name="T7" fmla="*/ 137 h 177"/>
                  <a:gd name="T8" fmla="*/ 177 w 266"/>
                  <a:gd name="T9" fmla="*/ 128 h 177"/>
                  <a:gd name="T10" fmla="*/ 197 w 266"/>
                  <a:gd name="T11" fmla="*/ 128 h 177"/>
                  <a:gd name="T12" fmla="*/ 207 w 266"/>
                  <a:gd name="T13" fmla="*/ 108 h 177"/>
                  <a:gd name="T14" fmla="*/ 207 w 266"/>
                  <a:gd name="T15" fmla="*/ 98 h 177"/>
                  <a:gd name="T16" fmla="*/ 226 w 266"/>
                  <a:gd name="T17" fmla="*/ 98 h 177"/>
                  <a:gd name="T18" fmla="*/ 226 w 266"/>
                  <a:gd name="T19" fmla="*/ 108 h 177"/>
                  <a:gd name="T20" fmla="*/ 246 w 266"/>
                  <a:gd name="T21" fmla="*/ 108 h 177"/>
                  <a:gd name="T22" fmla="*/ 266 w 266"/>
                  <a:gd name="T23" fmla="*/ 98 h 177"/>
                  <a:gd name="T24" fmla="*/ 246 w 266"/>
                  <a:gd name="T25" fmla="*/ 88 h 177"/>
                  <a:gd name="T26" fmla="*/ 236 w 266"/>
                  <a:gd name="T27" fmla="*/ 88 h 177"/>
                  <a:gd name="T28" fmla="*/ 217 w 266"/>
                  <a:gd name="T29" fmla="*/ 88 h 177"/>
                  <a:gd name="T30" fmla="*/ 236 w 266"/>
                  <a:gd name="T31" fmla="*/ 69 h 177"/>
                  <a:gd name="T32" fmla="*/ 226 w 266"/>
                  <a:gd name="T33" fmla="*/ 69 h 177"/>
                  <a:gd name="T34" fmla="*/ 197 w 266"/>
                  <a:gd name="T35" fmla="*/ 98 h 177"/>
                  <a:gd name="T36" fmla="*/ 187 w 266"/>
                  <a:gd name="T37" fmla="*/ 88 h 177"/>
                  <a:gd name="T38" fmla="*/ 167 w 266"/>
                  <a:gd name="T39" fmla="*/ 88 h 177"/>
                  <a:gd name="T40" fmla="*/ 167 w 266"/>
                  <a:gd name="T41" fmla="*/ 79 h 177"/>
                  <a:gd name="T42" fmla="*/ 157 w 266"/>
                  <a:gd name="T43" fmla="*/ 79 h 177"/>
                  <a:gd name="T44" fmla="*/ 157 w 266"/>
                  <a:gd name="T45" fmla="*/ 59 h 177"/>
                  <a:gd name="T46" fmla="*/ 138 w 266"/>
                  <a:gd name="T47" fmla="*/ 39 h 177"/>
                  <a:gd name="T48" fmla="*/ 83 w 266"/>
                  <a:gd name="T49" fmla="*/ 36 h 177"/>
                  <a:gd name="T50" fmla="*/ 78 w 266"/>
                  <a:gd name="T51" fmla="*/ 33 h 177"/>
                  <a:gd name="T52" fmla="*/ 69 w 266"/>
                  <a:gd name="T53" fmla="*/ 49 h 177"/>
                  <a:gd name="T54" fmla="*/ 41 w 266"/>
                  <a:gd name="T55" fmla="*/ 48 h 177"/>
                  <a:gd name="T56" fmla="*/ 32 w 266"/>
                  <a:gd name="T57" fmla="*/ 22 h 177"/>
                  <a:gd name="T58" fmla="*/ 39 w 266"/>
                  <a:gd name="T59" fmla="*/ 0 h 177"/>
                  <a:gd name="T60" fmla="*/ 0 w 266"/>
                  <a:gd name="T61" fmla="*/ 10 h 177"/>
                  <a:gd name="T62" fmla="*/ 0 w 266"/>
                  <a:gd name="T63" fmla="*/ 88 h 177"/>
                  <a:gd name="T64" fmla="*/ 10 w 266"/>
                  <a:gd name="T65" fmla="*/ 88 h 177"/>
                  <a:gd name="T66" fmla="*/ 10 w 266"/>
                  <a:gd name="T67" fmla="*/ 79 h 177"/>
                  <a:gd name="T68" fmla="*/ 30 w 266"/>
                  <a:gd name="T69" fmla="*/ 69 h 177"/>
                  <a:gd name="T70" fmla="*/ 39 w 266"/>
                  <a:gd name="T71" fmla="*/ 69 h 177"/>
                  <a:gd name="T72" fmla="*/ 30 w 266"/>
                  <a:gd name="T73" fmla="*/ 59 h 177"/>
                  <a:gd name="T74" fmla="*/ 39 w 266"/>
                  <a:gd name="T75" fmla="*/ 59 h 177"/>
                  <a:gd name="T76" fmla="*/ 59 w 266"/>
                  <a:gd name="T77" fmla="*/ 69 h 177"/>
                  <a:gd name="T78" fmla="*/ 59 w 266"/>
                  <a:gd name="T79" fmla="*/ 88 h 177"/>
                  <a:gd name="T80" fmla="*/ 89 w 266"/>
                  <a:gd name="T81" fmla="*/ 88 h 177"/>
                  <a:gd name="T82" fmla="*/ 98 w 266"/>
                  <a:gd name="T83" fmla="*/ 118 h 177"/>
                  <a:gd name="T84" fmla="*/ 148 w 266"/>
                  <a:gd name="T85" fmla="*/ 147 h 177"/>
                  <a:gd name="T86" fmla="*/ 167 w 266"/>
                  <a:gd name="T87" fmla="*/ 157 h 177"/>
                  <a:gd name="T88" fmla="*/ 157 w 266"/>
                  <a:gd name="T8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6" h="177">
                    <a:moveTo>
                      <a:pt x="157" y="177"/>
                    </a:moveTo>
                    <a:lnTo>
                      <a:pt x="177" y="177"/>
                    </a:lnTo>
                    <a:lnTo>
                      <a:pt x="187" y="157"/>
                    </a:lnTo>
                    <a:lnTo>
                      <a:pt x="187" y="137"/>
                    </a:lnTo>
                    <a:lnTo>
                      <a:pt x="177" y="128"/>
                    </a:lnTo>
                    <a:lnTo>
                      <a:pt x="197" y="128"/>
                    </a:lnTo>
                    <a:lnTo>
                      <a:pt x="207" y="108"/>
                    </a:lnTo>
                    <a:lnTo>
                      <a:pt x="207" y="98"/>
                    </a:lnTo>
                    <a:lnTo>
                      <a:pt x="226" y="98"/>
                    </a:lnTo>
                    <a:lnTo>
                      <a:pt x="226" y="108"/>
                    </a:lnTo>
                    <a:lnTo>
                      <a:pt x="246" y="108"/>
                    </a:lnTo>
                    <a:lnTo>
                      <a:pt x="266" y="98"/>
                    </a:lnTo>
                    <a:lnTo>
                      <a:pt x="246" y="88"/>
                    </a:lnTo>
                    <a:lnTo>
                      <a:pt x="236" y="88"/>
                    </a:lnTo>
                    <a:lnTo>
                      <a:pt x="217" y="88"/>
                    </a:lnTo>
                    <a:lnTo>
                      <a:pt x="236" y="69"/>
                    </a:lnTo>
                    <a:lnTo>
                      <a:pt x="226" y="69"/>
                    </a:lnTo>
                    <a:lnTo>
                      <a:pt x="197" y="98"/>
                    </a:lnTo>
                    <a:lnTo>
                      <a:pt x="187" y="88"/>
                    </a:lnTo>
                    <a:lnTo>
                      <a:pt x="167" y="88"/>
                    </a:lnTo>
                    <a:lnTo>
                      <a:pt x="167" y="79"/>
                    </a:lnTo>
                    <a:lnTo>
                      <a:pt x="157" y="79"/>
                    </a:lnTo>
                    <a:lnTo>
                      <a:pt x="157" y="59"/>
                    </a:lnTo>
                    <a:lnTo>
                      <a:pt x="138" y="39"/>
                    </a:lnTo>
                    <a:lnTo>
                      <a:pt x="83" y="36"/>
                    </a:lnTo>
                    <a:lnTo>
                      <a:pt x="78" y="33"/>
                    </a:lnTo>
                    <a:lnTo>
                      <a:pt x="69" y="49"/>
                    </a:lnTo>
                    <a:lnTo>
                      <a:pt x="41" y="48"/>
                    </a:lnTo>
                    <a:lnTo>
                      <a:pt x="32" y="22"/>
                    </a:lnTo>
                    <a:lnTo>
                      <a:pt x="39" y="0"/>
                    </a:lnTo>
                    <a:lnTo>
                      <a:pt x="0" y="10"/>
                    </a:lnTo>
                    <a:lnTo>
                      <a:pt x="0" y="88"/>
                    </a:lnTo>
                    <a:lnTo>
                      <a:pt x="10" y="88"/>
                    </a:lnTo>
                    <a:lnTo>
                      <a:pt x="10" y="79"/>
                    </a:lnTo>
                    <a:lnTo>
                      <a:pt x="30" y="69"/>
                    </a:lnTo>
                    <a:lnTo>
                      <a:pt x="39" y="69"/>
                    </a:lnTo>
                    <a:lnTo>
                      <a:pt x="30" y="59"/>
                    </a:lnTo>
                    <a:lnTo>
                      <a:pt x="39" y="59"/>
                    </a:lnTo>
                    <a:lnTo>
                      <a:pt x="59" y="69"/>
                    </a:lnTo>
                    <a:lnTo>
                      <a:pt x="59" y="88"/>
                    </a:lnTo>
                    <a:lnTo>
                      <a:pt x="89" y="88"/>
                    </a:lnTo>
                    <a:lnTo>
                      <a:pt x="98" y="118"/>
                    </a:lnTo>
                    <a:lnTo>
                      <a:pt x="148" y="147"/>
                    </a:lnTo>
                    <a:lnTo>
                      <a:pt x="167" y="157"/>
                    </a:lnTo>
                    <a:lnTo>
                      <a:pt x="157" y="177"/>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04" name="Freeform 390">
                <a:extLst>
                  <a:ext uri="{FF2B5EF4-FFF2-40B4-BE49-F238E27FC236}">
                    <a16:creationId xmlns:a16="http://schemas.microsoft.com/office/drawing/2014/main" id="{5F848BA2-E57C-4979-932F-365CE7635F6A}"/>
                  </a:ext>
                </a:extLst>
              </p:cNvPr>
              <p:cNvSpPr>
                <a:spLocks/>
              </p:cNvSpPr>
              <p:nvPr/>
            </p:nvSpPr>
            <p:spPr bwMode="gray">
              <a:xfrm>
                <a:off x="7864614" y="3396857"/>
                <a:ext cx="205613" cy="173399"/>
              </a:xfrm>
              <a:custGeom>
                <a:avLst/>
                <a:gdLst>
                  <a:gd name="T0" fmla="*/ 80 w 97"/>
                  <a:gd name="T1" fmla="*/ 24 h 73"/>
                  <a:gd name="T2" fmla="*/ 80 w 97"/>
                  <a:gd name="T3" fmla="*/ 24 h 73"/>
                  <a:gd name="T4" fmla="*/ 80 w 97"/>
                  <a:gd name="T5" fmla="*/ 40 h 73"/>
                  <a:gd name="T6" fmla="*/ 96 w 97"/>
                  <a:gd name="T7" fmla="*/ 40 h 73"/>
                  <a:gd name="T8" fmla="*/ 96 w 97"/>
                  <a:gd name="T9" fmla="*/ 64 h 73"/>
                  <a:gd name="T10" fmla="*/ 72 w 97"/>
                  <a:gd name="T11" fmla="*/ 56 h 73"/>
                  <a:gd name="T12" fmla="*/ 56 w 97"/>
                  <a:gd name="T13" fmla="*/ 72 h 73"/>
                  <a:gd name="T14" fmla="*/ 48 w 97"/>
                  <a:gd name="T15" fmla="*/ 48 h 73"/>
                  <a:gd name="T16" fmla="*/ 40 w 97"/>
                  <a:gd name="T17" fmla="*/ 40 h 73"/>
                  <a:gd name="T18" fmla="*/ 32 w 97"/>
                  <a:gd name="T19" fmla="*/ 56 h 73"/>
                  <a:gd name="T20" fmla="*/ 24 w 97"/>
                  <a:gd name="T21" fmla="*/ 56 h 73"/>
                  <a:gd name="T22" fmla="*/ 24 w 97"/>
                  <a:gd name="T23" fmla="*/ 64 h 73"/>
                  <a:gd name="T24" fmla="*/ 8 w 97"/>
                  <a:gd name="T25" fmla="*/ 64 h 73"/>
                  <a:gd name="T26" fmla="*/ 0 w 97"/>
                  <a:gd name="T27" fmla="*/ 64 h 73"/>
                  <a:gd name="T28" fmla="*/ 8 w 97"/>
                  <a:gd name="T29" fmla="*/ 48 h 73"/>
                  <a:gd name="T30" fmla="*/ 8 w 97"/>
                  <a:gd name="T31" fmla="*/ 32 h 73"/>
                  <a:gd name="T32" fmla="*/ 0 w 97"/>
                  <a:gd name="T33" fmla="*/ 24 h 73"/>
                  <a:gd name="T34" fmla="*/ 16 w 97"/>
                  <a:gd name="T35" fmla="*/ 24 h 73"/>
                  <a:gd name="T36" fmla="*/ 24 w 97"/>
                  <a:gd name="T37" fmla="*/ 8 h 73"/>
                  <a:gd name="T38" fmla="*/ 24 w 97"/>
                  <a:gd name="T39" fmla="*/ 0 h 73"/>
                  <a:gd name="T40" fmla="*/ 40 w 97"/>
                  <a:gd name="T41" fmla="*/ 0 h 73"/>
                  <a:gd name="T42" fmla="*/ 40 w 97"/>
                  <a:gd name="T43" fmla="*/ 8 h 73"/>
                  <a:gd name="T44" fmla="*/ 40 w 97"/>
                  <a:gd name="T45" fmla="*/ 16 h 73"/>
                  <a:gd name="T46" fmla="*/ 24 w 97"/>
                  <a:gd name="T47" fmla="*/ 16 h 73"/>
                  <a:gd name="T48" fmla="*/ 24 w 97"/>
                  <a:gd name="T49" fmla="*/ 24 h 73"/>
                  <a:gd name="T50" fmla="*/ 48 w 97"/>
                  <a:gd name="T51" fmla="*/ 24 h 73"/>
                  <a:gd name="T52" fmla="*/ 56 w 97"/>
                  <a:gd name="T53" fmla="*/ 24 h 73"/>
                  <a:gd name="T54" fmla="*/ 80 w 97"/>
                  <a:gd name="T55"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73">
                    <a:moveTo>
                      <a:pt x="80" y="24"/>
                    </a:moveTo>
                    <a:lnTo>
                      <a:pt x="80" y="24"/>
                    </a:lnTo>
                    <a:lnTo>
                      <a:pt x="80" y="40"/>
                    </a:lnTo>
                    <a:lnTo>
                      <a:pt x="96" y="40"/>
                    </a:lnTo>
                    <a:lnTo>
                      <a:pt x="96" y="64"/>
                    </a:lnTo>
                    <a:lnTo>
                      <a:pt x="72" y="56"/>
                    </a:lnTo>
                    <a:lnTo>
                      <a:pt x="56" y="72"/>
                    </a:lnTo>
                    <a:lnTo>
                      <a:pt x="48" y="48"/>
                    </a:lnTo>
                    <a:lnTo>
                      <a:pt x="40" y="40"/>
                    </a:lnTo>
                    <a:lnTo>
                      <a:pt x="32" y="56"/>
                    </a:lnTo>
                    <a:lnTo>
                      <a:pt x="24" y="56"/>
                    </a:lnTo>
                    <a:lnTo>
                      <a:pt x="24" y="64"/>
                    </a:lnTo>
                    <a:lnTo>
                      <a:pt x="8" y="64"/>
                    </a:lnTo>
                    <a:lnTo>
                      <a:pt x="0" y="64"/>
                    </a:lnTo>
                    <a:lnTo>
                      <a:pt x="8" y="48"/>
                    </a:lnTo>
                    <a:lnTo>
                      <a:pt x="8" y="32"/>
                    </a:lnTo>
                    <a:lnTo>
                      <a:pt x="0" y="24"/>
                    </a:lnTo>
                    <a:lnTo>
                      <a:pt x="16" y="24"/>
                    </a:lnTo>
                    <a:lnTo>
                      <a:pt x="24" y="8"/>
                    </a:lnTo>
                    <a:lnTo>
                      <a:pt x="24" y="0"/>
                    </a:lnTo>
                    <a:lnTo>
                      <a:pt x="40" y="0"/>
                    </a:lnTo>
                    <a:lnTo>
                      <a:pt x="40" y="8"/>
                    </a:lnTo>
                    <a:lnTo>
                      <a:pt x="40" y="16"/>
                    </a:lnTo>
                    <a:lnTo>
                      <a:pt x="24" y="16"/>
                    </a:lnTo>
                    <a:lnTo>
                      <a:pt x="24" y="24"/>
                    </a:lnTo>
                    <a:lnTo>
                      <a:pt x="48" y="24"/>
                    </a:lnTo>
                    <a:lnTo>
                      <a:pt x="56" y="24"/>
                    </a:lnTo>
                    <a:lnTo>
                      <a:pt x="8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05" name="Freeform 391">
                <a:extLst>
                  <a:ext uri="{FF2B5EF4-FFF2-40B4-BE49-F238E27FC236}">
                    <a16:creationId xmlns:a16="http://schemas.microsoft.com/office/drawing/2014/main" id="{C2A5E7B7-D0DB-4A6B-AF6D-B1290AF6146E}"/>
                  </a:ext>
                </a:extLst>
              </p:cNvPr>
              <p:cNvSpPr>
                <a:spLocks/>
              </p:cNvSpPr>
              <p:nvPr/>
            </p:nvSpPr>
            <p:spPr bwMode="gray">
              <a:xfrm>
                <a:off x="7914721" y="3299443"/>
                <a:ext cx="292006" cy="155863"/>
              </a:xfrm>
              <a:custGeom>
                <a:avLst/>
                <a:gdLst>
                  <a:gd name="T0" fmla="*/ 136 w 137"/>
                  <a:gd name="T1" fmla="*/ 16 h 65"/>
                  <a:gd name="T2" fmla="*/ 136 w 137"/>
                  <a:gd name="T3" fmla="*/ 16 h 65"/>
                  <a:gd name="T4" fmla="*/ 136 w 137"/>
                  <a:gd name="T5" fmla="*/ 24 h 65"/>
                  <a:gd name="T6" fmla="*/ 112 w 137"/>
                  <a:gd name="T7" fmla="*/ 40 h 65"/>
                  <a:gd name="T8" fmla="*/ 96 w 137"/>
                  <a:gd name="T9" fmla="*/ 40 h 65"/>
                  <a:gd name="T10" fmla="*/ 88 w 137"/>
                  <a:gd name="T11" fmla="*/ 48 h 65"/>
                  <a:gd name="T12" fmla="*/ 72 w 137"/>
                  <a:gd name="T13" fmla="*/ 48 h 65"/>
                  <a:gd name="T14" fmla="*/ 56 w 137"/>
                  <a:gd name="T15" fmla="*/ 56 h 65"/>
                  <a:gd name="T16" fmla="*/ 56 w 137"/>
                  <a:gd name="T17" fmla="*/ 64 h 65"/>
                  <a:gd name="T18" fmla="*/ 32 w 137"/>
                  <a:gd name="T19" fmla="*/ 64 h 65"/>
                  <a:gd name="T20" fmla="*/ 24 w 137"/>
                  <a:gd name="T21" fmla="*/ 64 h 65"/>
                  <a:gd name="T22" fmla="*/ 0 w 137"/>
                  <a:gd name="T23" fmla="*/ 64 h 65"/>
                  <a:gd name="T24" fmla="*/ 0 w 137"/>
                  <a:gd name="T25" fmla="*/ 56 h 65"/>
                  <a:gd name="T26" fmla="*/ 16 w 137"/>
                  <a:gd name="T27" fmla="*/ 56 h 65"/>
                  <a:gd name="T28" fmla="*/ 16 w 137"/>
                  <a:gd name="T29" fmla="*/ 48 h 65"/>
                  <a:gd name="T30" fmla="*/ 32 w 137"/>
                  <a:gd name="T31" fmla="*/ 48 h 65"/>
                  <a:gd name="T32" fmla="*/ 48 w 137"/>
                  <a:gd name="T33" fmla="*/ 40 h 65"/>
                  <a:gd name="T34" fmla="*/ 32 w 137"/>
                  <a:gd name="T35" fmla="*/ 32 h 65"/>
                  <a:gd name="T36" fmla="*/ 24 w 137"/>
                  <a:gd name="T37" fmla="*/ 32 h 65"/>
                  <a:gd name="T38" fmla="*/ 8 w 137"/>
                  <a:gd name="T39" fmla="*/ 32 h 65"/>
                  <a:gd name="T40" fmla="*/ 24 w 137"/>
                  <a:gd name="T41" fmla="*/ 16 h 65"/>
                  <a:gd name="T42" fmla="*/ 16 w 137"/>
                  <a:gd name="T43" fmla="*/ 16 h 65"/>
                  <a:gd name="T44" fmla="*/ 24 w 137"/>
                  <a:gd name="T45" fmla="*/ 8 h 65"/>
                  <a:gd name="T46" fmla="*/ 48 w 137"/>
                  <a:gd name="T47" fmla="*/ 16 h 65"/>
                  <a:gd name="T48" fmla="*/ 48 w 137"/>
                  <a:gd name="T49" fmla="*/ 8 h 65"/>
                  <a:gd name="T50" fmla="*/ 56 w 137"/>
                  <a:gd name="T51" fmla="*/ 0 h 65"/>
                  <a:gd name="T52" fmla="*/ 72 w 137"/>
                  <a:gd name="T53" fmla="*/ 8 h 65"/>
                  <a:gd name="T54" fmla="*/ 120 w 137"/>
                  <a:gd name="T55" fmla="*/ 8 h 65"/>
                  <a:gd name="T56" fmla="*/ 136 w 137"/>
                  <a:gd name="T57"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65">
                    <a:moveTo>
                      <a:pt x="136" y="16"/>
                    </a:moveTo>
                    <a:lnTo>
                      <a:pt x="136" y="16"/>
                    </a:lnTo>
                    <a:lnTo>
                      <a:pt x="136" y="24"/>
                    </a:lnTo>
                    <a:lnTo>
                      <a:pt x="112" y="40"/>
                    </a:lnTo>
                    <a:lnTo>
                      <a:pt x="96" y="40"/>
                    </a:lnTo>
                    <a:lnTo>
                      <a:pt x="88" y="48"/>
                    </a:lnTo>
                    <a:lnTo>
                      <a:pt x="72" y="48"/>
                    </a:lnTo>
                    <a:lnTo>
                      <a:pt x="56" y="56"/>
                    </a:lnTo>
                    <a:lnTo>
                      <a:pt x="56" y="64"/>
                    </a:lnTo>
                    <a:lnTo>
                      <a:pt x="32" y="64"/>
                    </a:lnTo>
                    <a:lnTo>
                      <a:pt x="24" y="64"/>
                    </a:lnTo>
                    <a:lnTo>
                      <a:pt x="0" y="64"/>
                    </a:lnTo>
                    <a:lnTo>
                      <a:pt x="0" y="56"/>
                    </a:lnTo>
                    <a:lnTo>
                      <a:pt x="16" y="56"/>
                    </a:lnTo>
                    <a:lnTo>
                      <a:pt x="16" y="48"/>
                    </a:lnTo>
                    <a:lnTo>
                      <a:pt x="32" y="48"/>
                    </a:lnTo>
                    <a:lnTo>
                      <a:pt x="48" y="40"/>
                    </a:lnTo>
                    <a:lnTo>
                      <a:pt x="32" y="32"/>
                    </a:lnTo>
                    <a:lnTo>
                      <a:pt x="24" y="32"/>
                    </a:lnTo>
                    <a:lnTo>
                      <a:pt x="8" y="32"/>
                    </a:lnTo>
                    <a:lnTo>
                      <a:pt x="24" y="16"/>
                    </a:lnTo>
                    <a:lnTo>
                      <a:pt x="16" y="16"/>
                    </a:lnTo>
                    <a:lnTo>
                      <a:pt x="24" y="8"/>
                    </a:lnTo>
                    <a:lnTo>
                      <a:pt x="48" y="16"/>
                    </a:lnTo>
                    <a:lnTo>
                      <a:pt x="48" y="8"/>
                    </a:lnTo>
                    <a:lnTo>
                      <a:pt x="56" y="0"/>
                    </a:lnTo>
                    <a:lnTo>
                      <a:pt x="72" y="8"/>
                    </a:lnTo>
                    <a:lnTo>
                      <a:pt x="120" y="8"/>
                    </a:lnTo>
                    <a:lnTo>
                      <a:pt x="136"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06" name="Freeform 392">
                <a:extLst>
                  <a:ext uri="{FF2B5EF4-FFF2-40B4-BE49-F238E27FC236}">
                    <a16:creationId xmlns:a16="http://schemas.microsoft.com/office/drawing/2014/main" id="{5FDC4548-91A4-4A9B-8907-03F525C99710}"/>
                  </a:ext>
                </a:extLst>
              </p:cNvPr>
              <p:cNvSpPr>
                <a:spLocks/>
              </p:cNvSpPr>
              <p:nvPr/>
            </p:nvSpPr>
            <p:spPr bwMode="gray">
              <a:xfrm>
                <a:off x="6351021" y="1842117"/>
                <a:ext cx="342114" cy="904009"/>
              </a:xfrm>
              <a:custGeom>
                <a:avLst/>
                <a:gdLst>
                  <a:gd name="T0" fmla="*/ 0 w 161"/>
                  <a:gd name="T1" fmla="*/ 296 h 377"/>
                  <a:gd name="T2" fmla="*/ 0 w 161"/>
                  <a:gd name="T3" fmla="*/ 296 h 377"/>
                  <a:gd name="T4" fmla="*/ 8 w 161"/>
                  <a:gd name="T5" fmla="*/ 296 h 377"/>
                  <a:gd name="T6" fmla="*/ 8 w 161"/>
                  <a:gd name="T7" fmla="*/ 272 h 377"/>
                  <a:gd name="T8" fmla="*/ 16 w 161"/>
                  <a:gd name="T9" fmla="*/ 264 h 377"/>
                  <a:gd name="T10" fmla="*/ 16 w 161"/>
                  <a:gd name="T11" fmla="*/ 240 h 377"/>
                  <a:gd name="T12" fmla="*/ 16 w 161"/>
                  <a:gd name="T13" fmla="*/ 232 h 377"/>
                  <a:gd name="T14" fmla="*/ 8 w 161"/>
                  <a:gd name="T15" fmla="*/ 200 h 377"/>
                  <a:gd name="T16" fmla="*/ 16 w 161"/>
                  <a:gd name="T17" fmla="*/ 168 h 377"/>
                  <a:gd name="T18" fmla="*/ 24 w 161"/>
                  <a:gd name="T19" fmla="*/ 160 h 377"/>
                  <a:gd name="T20" fmla="*/ 40 w 161"/>
                  <a:gd name="T21" fmla="*/ 152 h 377"/>
                  <a:gd name="T22" fmla="*/ 32 w 161"/>
                  <a:gd name="T23" fmla="*/ 136 h 377"/>
                  <a:gd name="T24" fmla="*/ 40 w 161"/>
                  <a:gd name="T25" fmla="*/ 120 h 377"/>
                  <a:gd name="T26" fmla="*/ 48 w 161"/>
                  <a:gd name="T27" fmla="*/ 96 h 377"/>
                  <a:gd name="T28" fmla="*/ 64 w 161"/>
                  <a:gd name="T29" fmla="*/ 72 h 377"/>
                  <a:gd name="T30" fmla="*/ 64 w 161"/>
                  <a:gd name="T31" fmla="*/ 64 h 377"/>
                  <a:gd name="T32" fmla="*/ 64 w 161"/>
                  <a:gd name="T33" fmla="*/ 56 h 377"/>
                  <a:gd name="T34" fmla="*/ 72 w 161"/>
                  <a:gd name="T35" fmla="*/ 40 h 377"/>
                  <a:gd name="T36" fmla="*/ 80 w 161"/>
                  <a:gd name="T37" fmla="*/ 32 h 377"/>
                  <a:gd name="T38" fmla="*/ 88 w 161"/>
                  <a:gd name="T39" fmla="*/ 32 h 377"/>
                  <a:gd name="T40" fmla="*/ 88 w 161"/>
                  <a:gd name="T41" fmla="*/ 16 h 377"/>
                  <a:gd name="T42" fmla="*/ 96 w 161"/>
                  <a:gd name="T43" fmla="*/ 16 h 377"/>
                  <a:gd name="T44" fmla="*/ 112 w 161"/>
                  <a:gd name="T45" fmla="*/ 16 h 377"/>
                  <a:gd name="T46" fmla="*/ 112 w 161"/>
                  <a:gd name="T47" fmla="*/ 0 h 377"/>
                  <a:gd name="T48" fmla="*/ 120 w 161"/>
                  <a:gd name="T49" fmla="*/ 0 h 377"/>
                  <a:gd name="T50" fmla="*/ 152 w 161"/>
                  <a:gd name="T51" fmla="*/ 32 h 377"/>
                  <a:gd name="T52" fmla="*/ 160 w 161"/>
                  <a:gd name="T53" fmla="*/ 104 h 377"/>
                  <a:gd name="T54" fmla="*/ 144 w 161"/>
                  <a:gd name="T55" fmla="*/ 104 h 377"/>
                  <a:gd name="T56" fmla="*/ 128 w 161"/>
                  <a:gd name="T57" fmla="*/ 120 h 377"/>
                  <a:gd name="T58" fmla="*/ 128 w 161"/>
                  <a:gd name="T59" fmla="*/ 128 h 377"/>
                  <a:gd name="T60" fmla="*/ 128 w 161"/>
                  <a:gd name="T61" fmla="*/ 136 h 377"/>
                  <a:gd name="T62" fmla="*/ 136 w 161"/>
                  <a:gd name="T63" fmla="*/ 144 h 377"/>
                  <a:gd name="T64" fmla="*/ 120 w 161"/>
                  <a:gd name="T65" fmla="*/ 160 h 377"/>
                  <a:gd name="T66" fmla="*/ 96 w 161"/>
                  <a:gd name="T67" fmla="*/ 184 h 377"/>
                  <a:gd name="T68" fmla="*/ 80 w 161"/>
                  <a:gd name="T69" fmla="*/ 208 h 377"/>
                  <a:gd name="T70" fmla="*/ 80 w 161"/>
                  <a:gd name="T71" fmla="*/ 248 h 377"/>
                  <a:gd name="T72" fmla="*/ 96 w 161"/>
                  <a:gd name="T73" fmla="*/ 272 h 377"/>
                  <a:gd name="T74" fmla="*/ 88 w 161"/>
                  <a:gd name="T75" fmla="*/ 280 h 377"/>
                  <a:gd name="T76" fmla="*/ 88 w 161"/>
                  <a:gd name="T77" fmla="*/ 288 h 377"/>
                  <a:gd name="T78" fmla="*/ 72 w 161"/>
                  <a:gd name="T79" fmla="*/ 304 h 377"/>
                  <a:gd name="T80" fmla="*/ 64 w 161"/>
                  <a:gd name="T81" fmla="*/ 360 h 377"/>
                  <a:gd name="T82" fmla="*/ 48 w 161"/>
                  <a:gd name="T83" fmla="*/ 360 h 377"/>
                  <a:gd name="T84" fmla="*/ 40 w 161"/>
                  <a:gd name="T85" fmla="*/ 368 h 377"/>
                  <a:gd name="T86" fmla="*/ 40 w 161"/>
                  <a:gd name="T87" fmla="*/ 376 h 377"/>
                  <a:gd name="T88" fmla="*/ 24 w 161"/>
                  <a:gd name="T89" fmla="*/ 376 h 377"/>
                  <a:gd name="T90" fmla="*/ 16 w 161"/>
                  <a:gd name="T91" fmla="*/ 360 h 377"/>
                  <a:gd name="T92" fmla="*/ 24 w 161"/>
                  <a:gd name="T93" fmla="*/ 352 h 377"/>
                  <a:gd name="T94" fmla="*/ 16 w 161"/>
                  <a:gd name="T95" fmla="*/ 344 h 377"/>
                  <a:gd name="T96" fmla="*/ 0 w 161"/>
                  <a:gd name="T97" fmla="*/ 29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1" h="377">
                    <a:moveTo>
                      <a:pt x="0" y="296"/>
                    </a:moveTo>
                    <a:lnTo>
                      <a:pt x="0" y="296"/>
                    </a:lnTo>
                    <a:lnTo>
                      <a:pt x="8" y="296"/>
                    </a:lnTo>
                    <a:lnTo>
                      <a:pt x="8" y="272"/>
                    </a:lnTo>
                    <a:lnTo>
                      <a:pt x="16" y="264"/>
                    </a:lnTo>
                    <a:lnTo>
                      <a:pt x="16" y="240"/>
                    </a:lnTo>
                    <a:lnTo>
                      <a:pt x="16" y="232"/>
                    </a:lnTo>
                    <a:lnTo>
                      <a:pt x="8" y="200"/>
                    </a:lnTo>
                    <a:lnTo>
                      <a:pt x="16" y="168"/>
                    </a:lnTo>
                    <a:lnTo>
                      <a:pt x="24" y="160"/>
                    </a:lnTo>
                    <a:lnTo>
                      <a:pt x="40" y="152"/>
                    </a:lnTo>
                    <a:lnTo>
                      <a:pt x="32" y="136"/>
                    </a:lnTo>
                    <a:lnTo>
                      <a:pt x="40" y="120"/>
                    </a:lnTo>
                    <a:lnTo>
                      <a:pt x="48" y="96"/>
                    </a:lnTo>
                    <a:lnTo>
                      <a:pt x="64" y="72"/>
                    </a:lnTo>
                    <a:lnTo>
                      <a:pt x="64" y="64"/>
                    </a:lnTo>
                    <a:lnTo>
                      <a:pt x="64" y="56"/>
                    </a:lnTo>
                    <a:lnTo>
                      <a:pt x="72" y="40"/>
                    </a:lnTo>
                    <a:lnTo>
                      <a:pt x="80" y="32"/>
                    </a:lnTo>
                    <a:lnTo>
                      <a:pt x="88" y="32"/>
                    </a:lnTo>
                    <a:lnTo>
                      <a:pt x="88" y="16"/>
                    </a:lnTo>
                    <a:lnTo>
                      <a:pt x="96" y="16"/>
                    </a:lnTo>
                    <a:lnTo>
                      <a:pt x="112" y="16"/>
                    </a:lnTo>
                    <a:lnTo>
                      <a:pt x="112" y="0"/>
                    </a:lnTo>
                    <a:lnTo>
                      <a:pt x="120" y="0"/>
                    </a:lnTo>
                    <a:lnTo>
                      <a:pt x="152" y="32"/>
                    </a:lnTo>
                    <a:lnTo>
                      <a:pt x="160" y="104"/>
                    </a:lnTo>
                    <a:lnTo>
                      <a:pt x="144" y="104"/>
                    </a:lnTo>
                    <a:lnTo>
                      <a:pt x="128" y="120"/>
                    </a:lnTo>
                    <a:lnTo>
                      <a:pt x="128" y="128"/>
                    </a:lnTo>
                    <a:lnTo>
                      <a:pt x="128" y="136"/>
                    </a:lnTo>
                    <a:lnTo>
                      <a:pt x="136" y="144"/>
                    </a:lnTo>
                    <a:lnTo>
                      <a:pt x="120" y="160"/>
                    </a:lnTo>
                    <a:lnTo>
                      <a:pt x="96" y="184"/>
                    </a:lnTo>
                    <a:lnTo>
                      <a:pt x="80" y="208"/>
                    </a:lnTo>
                    <a:lnTo>
                      <a:pt x="80" y="248"/>
                    </a:lnTo>
                    <a:lnTo>
                      <a:pt x="96" y="272"/>
                    </a:lnTo>
                    <a:lnTo>
                      <a:pt x="88" y="280"/>
                    </a:lnTo>
                    <a:lnTo>
                      <a:pt x="88" y="288"/>
                    </a:lnTo>
                    <a:lnTo>
                      <a:pt x="72" y="304"/>
                    </a:lnTo>
                    <a:lnTo>
                      <a:pt x="64" y="360"/>
                    </a:lnTo>
                    <a:lnTo>
                      <a:pt x="48" y="360"/>
                    </a:lnTo>
                    <a:lnTo>
                      <a:pt x="40" y="368"/>
                    </a:lnTo>
                    <a:lnTo>
                      <a:pt x="40" y="376"/>
                    </a:lnTo>
                    <a:lnTo>
                      <a:pt x="24" y="376"/>
                    </a:lnTo>
                    <a:lnTo>
                      <a:pt x="16" y="360"/>
                    </a:lnTo>
                    <a:lnTo>
                      <a:pt x="24" y="352"/>
                    </a:lnTo>
                    <a:lnTo>
                      <a:pt x="16" y="344"/>
                    </a:lnTo>
                    <a:lnTo>
                      <a:pt x="0" y="29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07" name="Freeform 393">
                <a:extLst>
                  <a:ext uri="{FF2B5EF4-FFF2-40B4-BE49-F238E27FC236}">
                    <a16:creationId xmlns:a16="http://schemas.microsoft.com/office/drawing/2014/main" id="{ACA6B8DB-DAC8-460A-B616-2C9D23B61A10}"/>
                  </a:ext>
                </a:extLst>
              </p:cNvPr>
              <p:cNvSpPr>
                <a:spLocks/>
              </p:cNvSpPr>
              <p:nvPr/>
            </p:nvSpPr>
            <p:spPr bwMode="gray">
              <a:xfrm>
                <a:off x="5841307" y="2744178"/>
                <a:ext cx="69113" cy="77932"/>
              </a:xfrm>
              <a:custGeom>
                <a:avLst/>
                <a:gdLst>
                  <a:gd name="T0" fmla="*/ 24 w 33"/>
                  <a:gd name="T1" fmla="*/ 32 h 33"/>
                  <a:gd name="T2" fmla="*/ 24 w 33"/>
                  <a:gd name="T3" fmla="*/ 32 h 33"/>
                  <a:gd name="T4" fmla="*/ 24 w 33"/>
                  <a:gd name="T5" fmla="*/ 24 h 33"/>
                  <a:gd name="T6" fmla="*/ 8 w 33"/>
                  <a:gd name="T7" fmla="*/ 24 h 33"/>
                  <a:gd name="T8" fmla="*/ 0 w 33"/>
                  <a:gd name="T9" fmla="*/ 16 h 33"/>
                  <a:gd name="T10" fmla="*/ 8 w 33"/>
                  <a:gd name="T11" fmla="*/ 0 h 33"/>
                  <a:gd name="T12" fmla="*/ 24 w 33"/>
                  <a:gd name="T13" fmla="*/ 8 h 33"/>
                  <a:gd name="T14" fmla="*/ 32 w 33"/>
                  <a:gd name="T15" fmla="*/ 24 h 33"/>
                  <a:gd name="T16" fmla="*/ 24 w 33"/>
                  <a:gd name="T1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4" y="32"/>
                    </a:moveTo>
                    <a:lnTo>
                      <a:pt x="24" y="32"/>
                    </a:lnTo>
                    <a:lnTo>
                      <a:pt x="24" y="24"/>
                    </a:lnTo>
                    <a:lnTo>
                      <a:pt x="8" y="24"/>
                    </a:lnTo>
                    <a:lnTo>
                      <a:pt x="0" y="16"/>
                    </a:lnTo>
                    <a:lnTo>
                      <a:pt x="8" y="0"/>
                    </a:lnTo>
                    <a:lnTo>
                      <a:pt x="24" y="8"/>
                    </a:lnTo>
                    <a:lnTo>
                      <a:pt x="32" y="24"/>
                    </a:lnTo>
                    <a:lnTo>
                      <a:pt x="24"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08" name="Freeform 394">
                <a:extLst>
                  <a:ext uri="{FF2B5EF4-FFF2-40B4-BE49-F238E27FC236}">
                    <a16:creationId xmlns:a16="http://schemas.microsoft.com/office/drawing/2014/main" id="{9157821D-C6EA-4E09-AEB3-11A83A09F1E2}"/>
                  </a:ext>
                </a:extLst>
              </p:cNvPr>
              <p:cNvSpPr>
                <a:spLocks/>
              </p:cNvSpPr>
              <p:nvPr/>
            </p:nvSpPr>
            <p:spPr bwMode="gray">
              <a:xfrm>
                <a:off x="5841307" y="2744178"/>
                <a:ext cx="69113" cy="77932"/>
              </a:xfrm>
              <a:custGeom>
                <a:avLst/>
                <a:gdLst>
                  <a:gd name="T0" fmla="*/ 24 w 33"/>
                  <a:gd name="T1" fmla="*/ 32 h 33"/>
                  <a:gd name="T2" fmla="*/ 24 w 33"/>
                  <a:gd name="T3" fmla="*/ 24 h 33"/>
                  <a:gd name="T4" fmla="*/ 8 w 33"/>
                  <a:gd name="T5" fmla="*/ 24 h 33"/>
                  <a:gd name="T6" fmla="*/ 0 w 33"/>
                  <a:gd name="T7" fmla="*/ 16 h 33"/>
                  <a:gd name="T8" fmla="*/ 8 w 33"/>
                  <a:gd name="T9" fmla="*/ 0 h 33"/>
                  <a:gd name="T10" fmla="*/ 24 w 33"/>
                  <a:gd name="T11" fmla="*/ 8 h 33"/>
                  <a:gd name="T12" fmla="*/ 32 w 33"/>
                  <a:gd name="T13" fmla="*/ 24 h 33"/>
                  <a:gd name="T14" fmla="*/ 24 w 33"/>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24" y="32"/>
                    </a:moveTo>
                    <a:lnTo>
                      <a:pt x="24" y="24"/>
                    </a:lnTo>
                    <a:lnTo>
                      <a:pt x="8" y="24"/>
                    </a:lnTo>
                    <a:lnTo>
                      <a:pt x="0" y="16"/>
                    </a:lnTo>
                    <a:lnTo>
                      <a:pt x="8" y="0"/>
                    </a:lnTo>
                    <a:lnTo>
                      <a:pt x="24" y="8"/>
                    </a:lnTo>
                    <a:lnTo>
                      <a:pt x="32" y="24"/>
                    </a:lnTo>
                    <a:lnTo>
                      <a:pt x="24" y="32"/>
                    </a:lnTo>
                  </a:path>
                </a:pathLst>
              </a:custGeom>
              <a:solidFill>
                <a:srgbClr val="D9D9D9"/>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09" name="Freeform 395">
                <a:extLst>
                  <a:ext uri="{FF2B5EF4-FFF2-40B4-BE49-F238E27FC236}">
                    <a16:creationId xmlns:a16="http://schemas.microsoft.com/office/drawing/2014/main" id="{9236A192-7716-4B22-9732-0E1E4ADCC34D}"/>
                  </a:ext>
                </a:extLst>
              </p:cNvPr>
              <p:cNvSpPr>
                <a:spLocks/>
              </p:cNvSpPr>
              <p:nvPr/>
            </p:nvSpPr>
            <p:spPr bwMode="gray">
              <a:xfrm>
                <a:off x="5772194" y="2744178"/>
                <a:ext cx="120949" cy="192882"/>
              </a:xfrm>
              <a:custGeom>
                <a:avLst/>
                <a:gdLst>
                  <a:gd name="T0" fmla="*/ 40 w 57"/>
                  <a:gd name="T1" fmla="*/ 0 h 81"/>
                  <a:gd name="T2" fmla="*/ 40 w 57"/>
                  <a:gd name="T3" fmla="*/ 0 h 81"/>
                  <a:gd name="T4" fmla="*/ 32 w 57"/>
                  <a:gd name="T5" fmla="*/ 16 h 81"/>
                  <a:gd name="T6" fmla="*/ 40 w 57"/>
                  <a:gd name="T7" fmla="*/ 24 h 81"/>
                  <a:gd name="T8" fmla="*/ 56 w 57"/>
                  <a:gd name="T9" fmla="*/ 24 h 81"/>
                  <a:gd name="T10" fmla="*/ 56 w 57"/>
                  <a:gd name="T11" fmla="*/ 32 h 81"/>
                  <a:gd name="T12" fmla="*/ 56 w 57"/>
                  <a:gd name="T13" fmla="*/ 48 h 81"/>
                  <a:gd name="T14" fmla="*/ 48 w 57"/>
                  <a:gd name="T15" fmla="*/ 72 h 81"/>
                  <a:gd name="T16" fmla="*/ 8 w 57"/>
                  <a:gd name="T17" fmla="*/ 80 h 81"/>
                  <a:gd name="T18" fmla="*/ 0 w 57"/>
                  <a:gd name="T19" fmla="*/ 72 h 81"/>
                  <a:gd name="T20" fmla="*/ 8 w 57"/>
                  <a:gd name="T21" fmla="*/ 72 h 81"/>
                  <a:gd name="T22" fmla="*/ 16 w 57"/>
                  <a:gd name="T23" fmla="*/ 48 h 81"/>
                  <a:gd name="T24" fmla="*/ 8 w 57"/>
                  <a:gd name="T25" fmla="*/ 40 h 81"/>
                  <a:gd name="T26" fmla="*/ 16 w 57"/>
                  <a:gd name="T27" fmla="*/ 32 h 81"/>
                  <a:gd name="T28" fmla="*/ 8 w 57"/>
                  <a:gd name="T29" fmla="*/ 32 h 81"/>
                  <a:gd name="T30" fmla="*/ 8 w 57"/>
                  <a:gd name="T31" fmla="*/ 24 h 81"/>
                  <a:gd name="T32" fmla="*/ 24 w 57"/>
                  <a:gd name="T33" fmla="*/ 24 h 81"/>
                  <a:gd name="T34" fmla="*/ 32 w 57"/>
                  <a:gd name="T35" fmla="*/ 16 h 81"/>
                  <a:gd name="T36" fmla="*/ 24 w 57"/>
                  <a:gd name="T37" fmla="*/ 16 h 81"/>
                  <a:gd name="T38" fmla="*/ 24 w 57"/>
                  <a:gd name="T39" fmla="*/ 8 h 81"/>
                  <a:gd name="T40" fmla="*/ 40 w 57"/>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1">
                    <a:moveTo>
                      <a:pt x="40" y="0"/>
                    </a:moveTo>
                    <a:lnTo>
                      <a:pt x="40" y="0"/>
                    </a:lnTo>
                    <a:lnTo>
                      <a:pt x="32" y="16"/>
                    </a:lnTo>
                    <a:lnTo>
                      <a:pt x="40" y="24"/>
                    </a:lnTo>
                    <a:lnTo>
                      <a:pt x="56" y="24"/>
                    </a:lnTo>
                    <a:lnTo>
                      <a:pt x="56" y="32"/>
                    </a:lnTo>
                    <a:lnTo>
                      <a:pt x="56" y="48"/>
                    </a:lnTo>
                    <a:lnTo>
                      <a:pt x="48" y="72"/>
                    </a:lnTo>
                    <a:lnTo>
                      <a:pt x="8" y="80"/>
                    </a:lnTo>
                    <a:lnTo>
                      <a:pt x="0" y="72"/>
                    </a:lnTo>
                    <a:lnTo>
                      <a:pt x="8" y="72"/>
                    </a:lnTo>
                    <a:lnTo>
                      <a:pt x="16" y="48"/>
                    </a:lnTo>
                    <a:lnTo>
                      <a:pt x="8" y="40"/>
                    </a:lnTo>
                    <a:lnTo>
                      <a:pt x="16" y="32"/>
                    </a:lnTo>
                    <a:lnTo>
                      <a:pt x="8" y="32"/>
                    </a:lnTo>
                    <a:lnTo>
                      <a:pt x="8" y="24"/>
                    </a:lnTo>
                    <a:lnTo>
                      <a:pt x="24" y="24"/>
                    </a:lnTo>
                    <a:lnTo>
                      <a:pt x="32" y="16"/>
                    </a:lnTo>
                    <a:lnTo>
                      <a:pt x="24" y="16"/>
                    </a:lnTo>
                    <a:lnTo>
                      <a:pt x="24" y="8"/>
                    </a:lnTo>
                    <a:lnTo>
                      <a:pt x="4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10" name="Freeform 396">
                <a:extLst>
                  <a:ext uri="{FF2B5EF4-FFF2-40B4-BE49-F238E27FC236}">
                    <a16:creationId xmlns:a16="http://schemas.microsoft.com/office/drawing/2014/main" id="{0E2AB8A5-7DC8-40C0-A609-78B3BF0AE267}"/>
                  </a:ext>
                </a:extLst>
              </p:cNvPr>
              <p:cNvSpPr>
                <a:spLocks/>
              </p:cNvSpPr>
              <p:nvPr/>
            </p:nvSpPr>
            <p:spPr bwMode="gray">
              <a:xfrm>
                <a:off x="6266357" y="2629229"/>
                <a:ext cx="86392" cy="136380"/>
              </a:xfrm>
              <a:custGeom>
                <a:avLst/>
                <a:gdLst>
                  <a:gd name="T0" fmla="*/ 8 w 41"/>
                  <a:gd name="T1" fmla="*/ 56 h 57"/>
                  <a:gd name="T2" fmla="*/ 8 w 41"/>
                  <a:gd name="T3" fmla="*/ 56 h 57"/>
                  <a:gd name="T4" fmla="*/ 16 w 41"/>
                  <a:gd name="T5" fmla="*/ 56 h 57"/>
                  <a:gd name="T6" fmla="*/ 24 w 41"/>
                  <a:gd name="T7" fmla="*/ 56 h 57"/>
                  <a:gd name="T8" fmla="*/ 32 w 41"/>
                  <a:gd name="T9" fmla="*/ 32 h 57"/>
                  <a:gd name="T10" fmla="*/ 40 w 41"/>
                  <a:gd name="T11" fmla="*/ 32 h 57"/>
                  <a:gd name="T12" fmla="*/ 40 w 41"/>
                  <a:gd name="T13" fmla="*/ 24 h 57"/>
                  <a:gd name="T14" fmla="*/ 32 w 41"/>
                  <a:gd name="T15" fmla="*/ 24 h 57"/>
                  <a:gd name="T16" fmla="*/ 32 w 41"/>
                  <a:gd name="T17" fmla="*/ 0 h 57"/>
                  <a:gd name="T18" fmla="*/ 8 w 41"/>
                  <a:gd name="T19" fmla="*/ 8 h 57"/>
                  <a:gd name="T20" fmla="*/ 0 w 41"/>
                  <a:gd name="T21" fmla="*/ 24 h 57"/>
                  <a:gd name="T22" fmla="*/ 0 w 41"/>
                  <a:gd name="T23" fmla="*/ 40 h 57"/>
                  <a:gd name="T24" fmla="*/ 8 w 41"/>
                  <a:gd name="T25" fmla="*/ 48 h 57"/>
                  <a:gd name="T26" fmla="*/ 8 w 41"/>
                  <a:gd name="T2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7">
                    <a:moveTo>
                      <a:pt x="8" y="56"/>
                    </a:moveTo>
                    <a:lnTo>
                      <a:pt x="8" y="56"/>
                    </a:lnTo>
                    <a:lnTo>
                      <a:pt x="16" y="56"/>
                    </a:lnTo>
                    <a:lnTo>
                      <a:pt x="24" y="56"/>
                    </a:lnTo>
                    <a:lnTo>
                      <a:pt x="32" y="32"/>
                    </a:lnTo>
                    <a:lnTo>
                      <a:pt x="40" y="32"/>
                    </a:lnTo>
                    <a:lnTo>
                      <a:pt x="40" y="24"/>
                    </a:lnTo>
                    <a:lnTo>
                      <a:pt x="32" y="24"/>
                    </a:lnTo>
                    <a:lnTo>
                      <a:pt x="32" y="0"/>
                    </a:lnTo>
                    <a:lnTo>
                      <a:pt x="8" y="8"/>
                    </a:lnTo>
                    <a:lnTo>
                      <a:pt x="0" y="24"/>
                    </a:lnTo>
                    <a:lnTo>
                      <a:pt x="0" y="40"/>
                    </a:lnTo>
                    <a:lnTo>
                      <a:pt x="8" y="48"/>
                    </a:lnTo>
                    <a:lnTo>
                      <a:pt x="8" y="5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11" name="Freeform 397">
                <a:extLst>
                  <a:ext uri="{FF2B5EF4-FFF2-40B4-BE49-F238E27FC236}">
                    <a16:creationId xmlns:a16="http://schemas.microsoft.com/office/drawing/2014/main" id="{672B5CC5-C0FB-48C5-B532-040A5A1C5D72}"/>
                  </a:ext>
                </a:extLst>
              </p:cNvPr>
              <p:cNvSpPr>
                <a:spLocks/>
              </p:cNvSpPr>
              <p:nvPr/>
            </p:nvSpPr>
            <p:spPr bwMode="gray">
              <a:xfrm>
                <a:off x="6147135" y="2839644"/>
                <a:ext cx="103671" cy="136380"/>
              </a:xfrm>
              <a:custGeom>
                <a:avLst/>
                <a:gdLst>
                  <a:gd name="T0" fmla="*/ 32 w 49"/>
                  <a:gd name="T1" fmla="*/ 56 h 57"/>
                  <a:gd name="T2" fmla="*/ 32 w 49"/>
                  <a:gd name="T3" fmla="*/ 56 h 57"/>
                  <a:gd name="T4" fmla="*/ 32 w 49"/>
                  <a:gd name="T5" fmla="*/ 32 h 57"/>
                  <a:gd name="T6" fmla="*/ 40 w 49"/>
                  <a:gd name="T7" fmla="*/ 24 h 57"/>
                  <a:gd name="T8" fmla="*/ 48 w 49"/>
                  <a:gd name="T9" fmla="*/ 0 h 57"/>
                  <a:gd name="T10" fmla="*/ 24 w 49"/>
                  <a:gd name="T11" fmla="*/ 8 h 57"/>
                  <a:gd name="T12" fmla="*/ 32 w 49"/>
                  <a:gd name="T13" fmla="*/ 24 h 57"/>
                  <a:gd name="T14" fmla="*/ 24 w 49"/>
                  <a:gd name="T15" fmla="*/ 24 h 57"/>
                  <a:gd name="T16" fmla="*/ 24 w 49"/>
                  <a:gd name="T17" fmla="*/ 16 h 57"/>
                  <a:gd name="T18" fmla="*/ 16 w 49"/>
                  <a:gd name="T19" fmla="*/ 16 h 57"/>
                  <a:gd name="T20" fmla="*/ 0 w 49"/>
                  <a:gd name="T21" fmla="*/ 48 h 57"/>
                  <a:gd name="T22" fmla="*/ 24 w 49"/>
                  <a:gd name="T23" fmla="*/ 48 h 57"/>
                  <a:gd name="T24" fmla="*/ 32 w 49"/>
                  <a:gd name="T2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7">
                    <a:moveTo>
                      <a:pt x="32" y="56"/>
                    </a:moveTo>
                    <a:lnTo>
                      <a:pt x="32" y="56"/>
                    </a:lnTo>
                    <a:lnTo>
                      <a:pt x="32" y="32"/>
                    </a:lnTo>
                    <a:lnTo>
                      <a:pt x="40" y="24"/>
                    </a:lnTo>
                    <a:lnTo>
                      <a:pt x="48" y="0"/>
                    </a:lnTo>
                    <a:lnTo>
                      <a:pt x="24" y="8"/>
                    </a:lnTo>
                    <a:lnTo>
                      <a:pt x="32" y="24"/>
                    </a:lnTo>
                    <a:lnTo>
                      <a:pt x="24" y="24"/>
                    </a:lnTo>
                    <a:lnTo>
                      <a:pt x="24" y="16"/>
                    </a:lnTo>
                    <a:lnTo>
                      <a:pt x="16" y="16"/>
                    </a:lnTo>
                    <a:lnTo>
                      <a:pt x="0" y="48"/>
                    </a:lnTo>
                    <a:lnTo>
                      <a:pt x="24" y="48"/>
                    </a:lnTo>
                    <a:lnTo>
                      <a:pt x="32" y="5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12" name="Freeform 398">
                <a:extLst>
                  <a:ext uri="{FF2B5EF4-FFF2-40B4-BE49-F238E27FC236}">
                    <a16:creationId xmlns:a16="http://schemas.microsoft.com/office/drawing/2014/main" id="{85D9D613-ED11-47E1-B972-A20698249411}"/>
                  </a:ext>
                </a:extLst>
              </p:cNvPr>
              <p:cNvSpPr>
                <a:spLocks/>
              </p:cNvSpPr>
              <p:nvPr/>
            </p:nvSpPr>
            <p:spPr bwMode="gray">
              <a:xfrm>
                <a:off x="6129858" y="2954593"/>
                <a:ext cx="86392" cy="77932"/>
              </a:xfrm>
              <a:custGeom>
                <a:avLst/>
                <a:gdLst>
                  <a:gd name="T0" fmla="*/ 32 w 41"/>
                  <a:gd name="T1" fmla="*/ 32 h 33"/>
                  <a:gd name="T2" fmla="*/ 32 w 41"/>
                  <a:gd name="T3" fmla="*/ 32 h 33"/>
                  <a:gd name="T4" fmla="*/ 24 w 41"/>
                  <a:gd name="T5" fmla="*/ 32 h 33"/>
                  <a:gd name="T6" fmla="*/ 24 w 41"/>
                  <a:gd name="T7" fmla="*/ 24 h 33"/>
                  <a:gd name="T8" fmla="*/ 16 w 41"/>
                  <a:gd name="T9" fmla="*/ 24 h 33"/>
                  <a:gd name="T10" fmla="*/ 16 w 41"/>
                  <a:gd name="T11" fmla="*/ 16 h 33"/>
                  <a:gd name="T12" fmla="*/ 0 w 41"/>
                  <a:gd name="T13" fmla="*/ 8 h 33"/>
                  <a:gd name="T14" fmla="*/ 0 w 41"/>
                  <a:gd name="T15" fmla="*/ 0 h 33"/>
                  <a:gd name="T16" fmla="*/ 8 w 41"/>
                  <a:gd name="T17" fmla="*/ 0 h 33"/>
                  <a:gd name="T18" fmla="*/ 32 w 41"/>
                  <a:gd name="T19" fmla="*/ 0 h 33"/>
                  <a:gd name="T20" fmla="*/ 40 w 41"/>
                  <a:gd name="T21" fmla="*/ 8 h 33"/>
                  <a:gd name="T22" fmla="*/ 40 w 41"/>
                  <a:gd name="T23" fmla="*/ 24 h 33"/>
                  <a:gd name="T24" fmla="*/ 32 w 41"/>
                  <a:gd name="T25" fmla="*/ 24 h 33"/>
                  <a:gd name="T26" fmla="*/ 32 w 41"/>
                  <a:gd name="T2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33">
                    <a:moveTo>
                      <a:pt x="32" y="32"/>
                    </a:moveTo>
                    <a:lnTo>
                      <a:pt x="32" y="32"/>
                    </a:lnTo>
                    <a:lnTo>
                      <a:pt x="24" y="32"/>
                    </a:lnTo>
                    <a:lnTo>
                      <a:pt x="24" y="24"/>
                    </a:lnTo>
                    <a:lnTo>
                      <a:pt x="16" y="24"/>
                    </a:lnTo>
                    <a:lnTo>
                      <a:pt x="16" y="16"/>
                    </a:lnTo>
                    <a:lnTo>
                      <a:pt x="0" y="8"/>
                    </a:lnTo>
                    <a:lnTo>
                      <a:pt x="0" y="0"/>
                    </a:lnTo>
                    <a:lnTo>
                      <a:pt x="8" y="0"/>
                    </a:lnTo>
                    <a:lnTo>
                      <a:pt x="32" y="0"/>
                    </a:lnTo>
                    <a:lnTo>
                      <a:pt x="40" y="8"/>
                    </a:lnTo>
                    <a:lnTo>
                      <a:pt x="40" y="24"/>
                    </a:lnTo>
                    <a:lnTo>
                      <a:pt x="32" y="24"/>
                    </a:lnTo>
                    <a:lnTo>
                      <a:pt x="32"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13" name="Freeform 399">
                <a:extLst>
                  <a:ext uri="{FF2B5EF4-FFF2-40B4-BE49-F238E27FC236}">
                    <a16:creationId xmlns:a16="http://schemas.microsoft.com/office/drawing/2014/main" id="{CE53C2EB-ECE6-44F1-817F-B764F3ED95DC}"/>
                  </a:ext>
                </a:extLst>
              </p:cNvPr>
              <p:cNvSpPr>
                <a:spLocks/>
              </p:cNvSpPr>
              <p:nvPr/>
            </p:nvSpPr>
            <p:spPr bwMode="gray">
              <a:xfrm>
                <a:off x="6197242" y="3011095"/>
                <a:ext cx="19007" cy="21432"/>
              </a:xfrm>
              <a:custGeom>
                <a:avLst/>
                <a:gdLst>
                  <a:gd name="T0" fmla="*/ 0 w 9"/>
                  <a:gd name="T1" fmla="*/ 8 h 9"/>
                  <a:gd name="T2" fmla="*/ 0 w 9"/>
                  <a:gd name="T3" fmla="*/ 8 h 9"/>
                  <a:gd name="T4" fmla="*/ 0 w 9"/>
                  <a:gd name="T5" fmla="*/ 0 h 9"/>
                  <a:gd name="T6" fmla="*/ 8 w 9"/>
                  <a:gd name="T7" fmla="*/ 0 h 9"/>
                  <a:gd name="T8" fmla="*/ 8 w 9"/>
                  <a:gd name="T9" fmla="*/ 8 h 9"/>
                  <a:gd name="T10" fmla="*/ 0 w 9"/>
                  <a:gd name="T11" fmla="*/ 8 h 9"/>
                </a:gdLst>
                <a:ahLst/>
                <a:cxnLst>
                  <a:cxn ang="0">
                    <a:pos x="T0" y="T1"/>
                  </a:cxn>
                  <a:cxn ang="0">
                    <a:pos x="T2" y="T3"/>
                  </a:cxn>
                  <a:cxn ang="0">
                    <a:pos x="T4" y="T5"/>
                  </a:cxn>
                  <a:cxn ang="0">
                    <a:pos x="T6" y="T7"/>
                  </a:cxn>
                  <a:cxn ang="0">
                    <a:pos x="T8" y="T9"/>
                  </a:cxn>
                  <a:cxn ang="0">
                    <a:pos x="T10" y="T11"/>
                  </a:cxn>
                </a:cxnLst>
                <a:rect l="0" t="0" r="r" b="b"/>
                <a:pathLst>
                  <a:path w="9" h="9">
                    <a:moveTo>
                      <a:pt x="0" y="8"/>
                    </a:moveTo>
                    <a:lnTo>
                      <a:pt x="0" y="8"/>
                    </a:lnTo>
                    <a:lnTo>
                      <a:pt x="0" y="0"/>
                    </a:lnTo>
                    <a:lnTo>
                      <a:pt x="8" y="0"/>
                    </a:lnTo>
                    <a:lnTo>
                      <a:pt x="8" y="8"/>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14" name="Freeform 400">
                <a:extLst>
                  <a:ext uri="{FF2B5EF4-FFF2-40B4-BE49-F238E27FC236}">
                    <a16:creationId xmlns:a16="http://schemas.microsoft.com/office/drawing/2014/main" id="{F7604DD0-4B8F-420A-9044-406E9CC468D1}"/>
                  </a:ext>
                </a:extLst>
              </p:cNvPr>
              <p:cNvSpPr>
                <a:spLocks/>
              </p:cNvSpPr>
              <p:nvPr/>
            </p:nvSpPr>
            <p:spPr bwMode="gray">
              <a:xfrm>
                <a:off x="6435686" y="2761712"/>
                <a:ext cx="257449" cy="290296"/>
              </a:xfrm>
              <a:custGeom>
                <a:avLst/>
                <a:gdLst>
                  <a:gd name="T0" fmla="*/ 104 w 121"/>
                  <a:gd name="T1" fmla="*/ 120 h 121"/>
                  <a:gd name="T2" fmla="*/ 104 w 121"/>
                  <a:gd name="T3" fmla="*/ 120 h 121"/>
                  <a:gd name="T4" fmla="*/ 112 w 121"/>
                  <a:gd name="T5" fmla="*/ 104 h 121"/>
                  <a:gd name="T6" fmla="*/ 120 w 121"/>
                  <a:gd name="T7" fmla="*/ 96 h 121"/>
                  <a:gd name="T8" fmla="*/ 112 w 121"/>
                  <a:gd name="T9" fmla="*/ 72 h 121"/>
                  <a:gd name="T10" fmla="*/ 112 w 121"/>
                  <a:gd name="T11" fmla="*/ 56 h 121"/>
                  <a:gd name="T12" fmla="*/ 120 w 121"/>
                  <a:gd name="T13" fmla="*/ 40 h 121"/>
                  <a:gd name="T14" fmla="*/ 112 w 121"/>
                  <a:gd name="T15" fmla="*/ 24 h 121"/>
                  <a:gd name="T16" fmla="*/ 104 w 121"/>
                  <a:gd name="T17" fmla="*/ 16 h 121"/>
                  <a:gd name="T18" fmla="*/ 88 w 121"/>
                  <a:gd name="T19" fmla="*/ 16 h 121"/>
                  <a:gd name="T20" fmla="*/ 64 w 121"/>
                  <a:gd name="T21" fmla="*/ 8 h 121"/>
                  <a:gd name="T22" fmla="*/ 64 w 121"/>
                  <a:gd name="T23" fmla="*/ 16 h 121"/>
                  <a:gd name="T24" fmla="*/ 56 w 121"/>
                  <a:gd name="T25" fmla="*/ 16 h 121"/>
                  <a:gd name="T26" fmla="*/ 48 w 121"/>
                  <a:gd name="T27" fmla="*/ 0 h 121"/>
                  <a:gd name="T28" fmla="*/ 0 w 121"/>
                  <a:gd name="T29" fmla="*/ 24 h 121"/>
                  <a:gd name="T30" fmla="*/ 8 w 121"/>
                  <a:gd name="T31" fmla="*/ 88 h 121"/>
                  <a:gd name="T32" fmla="*/ 8 w 121"/>
                  <a:gd name="T33" fmla="*/ 80 h 121"/>
                  <a:gd name="T34" fmla="*/ 16 w 121"/>
                  <a:gd name="T35" fmla="*/ 88 h 121"/>
                  <a:gd name="T36" fmla="*/ 32 w 121"/>
                  <a:gd name="T37" fmla="*/ 96 h 121"/>
                  <a:gd name="T38" fmla="*/ 40 w 121"/>
                  <a:gd name="T39" fmla="*/ 96 h 121"/>
                  <a:gd name="T40" fmla="*/ 56 w 121"/>
                  <a:gd name="T41" fmla="*/ 112 h 121"/>
                  <a:gd name="T42" fmla="*/ 64 w 121"/>
                  <a:gd name="T43" fmla="*/ 112 h 121"/>
                  <a:gd name="T44" fmla="*/ 72 w 121"/>
                  <a:gd name="T45" fmla="*/ 120 h 121"/>
                  <a:gd name="T46" fmla="*/ 88 w 121"/>
                  <a:gd name="T47" fmla="*/ 112 h 121"/>
                  <a:gd name="T48" fmla="*/ 104 w 121"/>
                  <a:gd name="T49"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21">
                    <a:moveTo>
                      <a:pt x="104" y="120"/>
                    </a:moveTo>
                    <a:lnTo>
                      <a:pt x="104" y="120"/>
                    </a:lnTo>
                    <a:lnTo>
                      <a:pt x="112" y="104"/>
                    </a:lnTo>
                    <a:lnTo>
                      <a:pt x="120" y="96"/>
                    </a:lnTo>
                    <a:lnTo>
                      <a:pt x="112" y="72"/>
                    </a:lnTo>
                    <a:lnTo>
                      <a:pt x="112" y="56"/>
                    </a:lnTo>
                    <a:lnTo>
                      <a:pt x="120" y="40"/>
                    </a:lnTo>
                    <a:lnTo>
                      <a:pt x="112" y="24"/>
                    </a:lnTo>
                    <a:lnTo>
                      <a:pt x="104" y="16"/>
                    </a:lnTo>
                    <a:lnTo>
                      <a:pt x="88" y="16"/>
                    </a:lnTo>
                    <a:lnTo>
                      <a:pt x="64" y="8"/>
                    </a:lnTo>
                    <a:lnTo>
                      <a:pt x="64" y="16"/>
                    </a:lnTo>
                    <a:lnTo>
                      <a:pt x="56" y="16"/>
                    </a:lnTo>
                    <a:lnTo>
                      <a:pt x="48" y="0"/>
                    </a:lnTo>
                    <a:lnTo>
                      <a:pt x="0" y="24"/>
                    </a:lnTo>
                    <a:lnTo>
                      <a:pt x="8" y="88"/>
                    </a:lnTo>
                    <a:lnTo>
                      <a:pt x="8" y="80"/>
                    </a:lnTo>
                    <a:lnTo>
                      <a:pt x="16" y="88"/>
                    </a:lnTo>
                    <a:lnTo>
                      <a:pt x="32" y="96"/>
                    </a:lnTo>
                    <a:lnTo>
                      <a:pt x="40" y="96"/>
                    </a:lnTo>
                    <a:lnTo>
                      <a:pt x="56" y="112"/>
                    </a:lnTo>
                    <a:lnTo>
                      <a:pt x="64" y="112"/>
                    </a:lnTo>
                    <a:lnTo>
                      <a:pt x="72" y="120"/>
                    </a:lnTo>
                    <a:lnTo>
                      <a:pt x="88" y="112"/>
                    </a:lnTo>
                    <a:lnTo>
                      <a:pt x="104" y="120"/>
                    </a:lnTo>
                  </a:path>
                </a:pathLst>
              </a:custGeom>
              <a:solidFill>
                <a:srgbClr val="002663"/>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15" name="Freeform 401">
                <a:extLst>
                  <a:ext uri="{FF2B5EF4-FFF2-40B4-BE49-F238E27FC236}">
                    <a16:creationId xmlns:a16="http://schemas.microsoft.com/office/drawing/2014/main" id="{856C76E8-BB88-477A-BE05-CF8DCFE80E2C}"/>
                  </a:ext>
                </a:extLst>
              </p:cNvPr>
              <p:cNvSpPr>
                <a:spLocks/>
              </p:cNvSpPr>
              <p:nvPr/>
            </p:nvSpPr>
            <p:spPr bwMode="gray">
              <a:xfrm>
                <a:off x="6214521" y="2761712"/>
                <a:ext cx="240171" cy="368228"/>
              </a:xfrm>
              <a:custGeom>
                <a:avLst/>
                <a:gdLst>
                  <a:gd name="T0" fmla="*/ 64 w 113"/>
                  <a:gd name="T1" fmla="*/ 24 h 153"/>
                  <a:gd name="T2" fmla="*/ 64 w 113"/>
                  <a:gd name="T3" fmla="*/ 24 h 153"/>
                  <a:gd name="T4" fmla="*/ 96 w 113"/>
                  <a:gd name="T5" fmla="*/ 8 h 153"/>
                  <a:gd name="T6" fmla="*/ 96 w 113"/>
                  <a:gd name="T7" fmla="*/ 16 h 153"/>
                  <a:gd name="T8" fmla="*/ 88 w 113"/>
                  <a:gd name="T9" fmla="*/ 16 h 153"/>
                  <a:gd name="T10" fmla="*/ 104 w 113"/>
                  <a:gd name="T11" fmla="*/ 24 h 153"/>
                  <a:gd name="T12" fmla="*/ 112 w 113"/>
                  <a:gd name="T13" fmla="*/ 88 h 153"/>
                  <a:gd name="T14" fmla="*/ 104 w 113"/>
                  <a:gd name="T15" fmla="*/ 80 h 153"/>
                  <a:gd name="T16" fmla="*/ 88 w 113"/>
                  <a:gd name="T17" fmla="*/ 88 h 153"/>
                  <a:gd name="T18" fmla="*/ 72 w 113"/>
                  <a:gd name="T19" fmla="*/ 96 h 153"/>
                  <a:gd name="T20" fmla="*/ 80 w 113"/>
                  <a:gd name="T21" fmla="*/ 112 h 153"/>
                  <a:gd name="T22" fmla="*/ 96 w 113"/>
                  <a:gd name="T23" fmla="*/ 128 h 153"/>
                  <a:gd name="T24" fmla="*/ 88 w 113"/>
                  <a:gd name="T25" fmla="*/ 136 h 153"/>
                  <a:gd name="T26" fmla="*/ 88 w 113"/>
                  <a:gd name="T27" fmla="*/ 144 h 153"/>
                  <a:gd name="T28" fmla="*/ 56 w 113"/>
                  <a:gd name="T29" fmla="*/ 152 h 153"/>
                  <a:gd name="T30" fmla="*/ 40 w 113"/>
                  <a:gd name="T31" fmla="*/ 152 h 153"/>
                  <a:gd name="T32" fmla="*/ 16 w 113"/>
                  <a:gd name="T33" fmla="*/ 152 h 153"/>
                  <a:gd name="T34" fmla="*/ 24 w 113"/>
                  <a:gd name="T35" fmla="*/ 128 h 153"/>
                  <a:gd name="T36" fmla="*/ 0 w 113"/>
                  <a:gd name="T37" fmla="*/ 112 h 153"/>
                  <a:gd name="T38" fmla="*/ 0 w 113"/>
                  <a:gd name="T39" fmla="*/ 104 h 153"/>
                  <a:gd name="T40" fmla="*/ 0 w 113"/>
                  <a:gd name="T41" fmla="*/ 88 h 153"/>
                  <a:gd name="T42" fmla="*/ 0 w 113"/>
                  <a:gd name="T43" fmla="*/ 64 h 153"/>
                  <a:gd name="T44" fmla="*/ 8 w 113"/>
                  <a:gd name="T45" fmla="*/ 56 h 153"/>
                  <a:gd name="T46" fmla="*/ 16 w 113"/>
                  <a:gd name="T47" fmla="*/ 32 h 153"/>
                  <a:gd name="T48" fmla="*/ 32 w 113"/>
                  <a:gd name="T49" fmla="*/ 32 h 153"/>
                  <a:gd name="T50" fmla="*/ 40 w 113"/>
                  <a:gd name="T51" fmla="*/ 16 h 153"/>
                  <a:gd name="T52" fmla="*/ 32 w 113"/>
                  <a:gd name="T53" fmla="*/ 16 h 153"/>
                  <a:gd name="T54" fmla="*/ 40 w 113"/>
                  <a:gd name="T55" fmla="*/ 8 h 153"/>
                  <a:gd name="T56" fmla="*/ 32 w 113"/>
                  <a:gd name="T57" fmla="*/ 0 h 153"/>
                  <a:gd name="T58" fmla="*/ 40 w 113"/>
                  <a:gd name="T59" fmla="*/ 0 h 153"/>
                  <a:gd name="T60" fmla="*/ 48 w 113"/>
                  <a:gd name="T61" fmla="*/ 0 h 153"/>
                  <a:gd name="T62" fmla="*/ 48 w 113"/>
                  <a:gd name="T63" fmla="*/ 8 h 153"/>
                  <a:gd name="T64" fmla="*/ 64 w 113"/>
                  <a:gd name="T65" fmla="*/ 16 h 153"/>
                  <a:gd name="T66" fmla="*/ 56 w 113"/>
                  <a:gd name="T67" fmla="*/ 24 h 153"/>
                  <a:gd name="T68" fmla="*/ 64 w 113"/>
                  <a:gd name="T69" fmla="*/ 2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153">
                    <a:moveTo>
                      <a:pt x="64" y="24"/>
                    </a:moveTo>
                    <a:lnTo>
                      <a:pt x="64" y="24"/>
                    </a:lnTo>
                    <a:lnTo>
                      <a:pt x="96" y="8"/>
                    </a:lnTo>
                    <a:lnTo>
                      <a:pt x="96" y="16"/>
                    </a:lnTo>
                    <a:lnTo>
                      <a:pt x="88" y="16"/>
                    </a:lnTo>
                    <a:lnTo>
                      <a:pt x="104" y="24"/>
                    </a:lnTo>
                    <a:lnTo>
                      <a:pt x="112" y="88"/>
                    </a:lnTo>
                    <a:lnTo>
                      <a:pt x="104" y="80"/>
                    </a:lnTo>
                    <a:lnTo>
                      <a:pt x="88" y="88"/>
                    </a:lnTo>
                    <a:lnTo>
                      <a:pt x="72" y="96"/>
                    </a:lnTo>
                    <a:lnTo>
                      <a:pt x="80" y="112"/>
                    </a:lnTo>
                    <a:lnTo>
                      <a:pt x="96" y="128"/>
                    </a:lnTo>
                    <a:lnTo>
                      <a:pt x="88" y="136"/>
                    </a:lnTo>
                    <a:lnTo>
                      <a:pt x="88" y="144"/>
                    </a:lnTo>
                    <a:lnTo>
                      <a:pt x="56" y="152"/>
                    </a:lnTo>
                    <a:lnTo>
                      <a:pt x="40" y="152"/>
                    </a:lnTo>
                    <a:lnTo>
                      <a:pt x="16" y="152"/>
                    </a:lnTo>
                    <a:lnTo>
                      <a:pt x="24" y="128"/>
                    </a:lnTo>
                    <a:lnTo>
                      <a:pt x="0" y="112"/>
                    </a:lnTo>
                    <a:lnTo>
                      <a:pt x="0" y="104"/>
                    </a:lnTo>
                    <a:lnTo>
                      <a:pt x="0" y="88"/>
                    </a:lnTo>
                    <a:lnTo>
                      <a:pt x="0" y="64"/>
                    </a:lnTo>
                    <a:lnTo>
                      <a:pt x="8" y="56"/>
                    </a:lnTo>
                    <a:lnTo>
                      <a:pt x="16" y="32"/>
                    </a:lnTo>
                    <a:lnTo>
                      <a:pt x="32" y="32"/>
                    </a:lnTo>
                    <a:lnTo>
                      <a:pt x="40" y="16"/>
                    </a:lnTo>
                    <a:lnTo>
                      <a:pt x="32" y="16"/>
                    </a:lnTo>
                    <a:lnTo>
                      <a:pt x="40" y="8"/>
                    </a:lnTo>
                    <a:lnTo>
                      <a:pt x="32" y="0"/>
                    </a:lnTo>
                    <a:lnTo>
                      <a:pt x="40" y="0"/>
                    </a:lnTo>
                    <a:lnTo>
                      <a:pt x="48" y="0"/>
                    </a:lnTo>
                    <a:lnTo>
                      <a:pt x="48" y="8"/>
                    </a:lnTo>
                    <a:lnTo>
                      <a:pt x="64" y="16"/>
                    </a:lnTo>
                    <a:lnTo>
                      <a:pt x="56" y="24"/>
                    </a:lnTo>
                    <a:lnTo>
                      <a:pt x="64" y="24"/>
                    </a:lnTo>
                  </a:path>
                </a:pathLst>
              </a:custGeom>
              <a:solidFill>
                <a:srgbClr val="002663"/>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16" name="Freeform 402">
                <a:extLst>
                  <a:ext uri="{FF2B5EF4-FFF2-40B4-BE49-F238E27FC236}">
                    <a16:creationId xmlns:a16="http://schemas.microsoft.com/office/drawing/2014/main" id="{88A45D69-5FC8-4BA3-A012-E489C9E95BBD}"/>
                  </a:ext>
                </a:extLst>
              </p:cNvPr>
              <p:cNvSpPr>
                <a:spLocks/>
              </p:cNvSpPr>
              <p:nvPr/>
            </p:nvSpPr>
            <p:spPr bwMode="gray">
              <a:xfrm>
                <a:off x="6299186" y="3050061"/>
                <a:ext cx="207341" cy="116898"/>
              </a:xfrm>
              <a:custGeom>
                <a:avLst/>
                <a:gdLst>
                  <a:gd name="T0" fmla="*/ 0 w 97"/>
                  <a:gd name="T1" fmla="*/ 32 h 49"/>
                  <a:gd name="T2" fmla="*/ 0 w 97"/>
                  <a:gd name="T3" fmla="*/ 32 h 49"/>
                  <a:gd name="T4" fmla="*/ 16 w 97"/>
                  <a:gd name="T5" fmla="*/ 32 h 49"/>
                  <a:gd name="T6" fmla="*/ 48 w 97"/>
                  <a:gd name="T7" fmla="*/ 24 h 49"/>
                  <a:gd name="T8" fmla="*/ 48 w 97"/>
                  <a:gd name="T9" fmla="*/ 16 h 49"/>
                  <a:gd name="T10" fmla="*/ 56 w 97"/>
                  <a:gd name="T11" fmla="*/ 8 h 49"/>
                  <a:gd name="T12" fmla="*/ 72 w 97"/>
                  <a:gd name="T13" fmla="*/ 8 h 49"/>
                  <a:gd name="T14" fmla="*/ 72 w 97"/>
                  <a:gd name="T15" fmla="*/ 0 h 49"/>
                  <a:gd name="T16" fmla="*/ 96 w 97"/>
                  <a:gd name="T17" fmla="*/ 8 h 49"/>
                  <a:gd name="T18" fmla="*/ 96 w 97"/>
                  <a:gd name="T19" fmla="*/ 24 h 49"/>
                  <a:gd name="T20" fmla="*/ 88 w 97"/>
                  <a:gd name="T21" fmla="*/ 40 h 49"/>
                  <a:gd name="T22" fmla="*/ 56 w 97"/>
                  <a:gd name="T23" fmla="*/ 48 h 49"/>
                  <a:gd name="T24" fmla="*/ 40 w 97"/>
                  <a:gd name="T25" fmla="*/ 40 h 49"/>
                  <a:gd name="T26" fmla="*/ 16 w 97"/>
                  <a:gd name="T27" fmla="*/ 40 h 49"/>
                  <a:gd name="T28" fmla="*/ 8 w 97"/>
                  <a:gd name="T29" fmla="*/ 40 h 49"/>
                  <a:gd name="T30" fmla="*/ 0 w 97"/>
                  <a:gd name="T31"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49">
                    <a:moveTo>
                      <a:pt x="0" y="32"/>
                    </a:moveTo>
                    <a:lnTo>
                      <a:pt x="0" y="32"/>
                    </a:lnTo>
                    <a:lnTo>
                      <a:pt x="16" y="32"/>
                    </a:lnTo>
                    <a:lnTo>
                      <a:pt x="48" y="24"/>
                    </a:lnTo>
                    <a:lnTo>
                      <a:pt x="48" y="16"/>
                    </a:lnTo>
                    <a:lnTo>
                      <a:pt x="56" y="8"/>
                    </a:lnTo>
                    <a:lnTo>
                      <a:pt x="72" y="8"/>
                    </a:lnTo>
                    <a:lnTo>
                      <a:pt x="72" y="0"/>
                    </a:lnTo>
                    <a:lnTo>
                      <a:pt x="96" y="8"/>
                    </a:lnTo>
                    <a:lnTo>
                      <a:pt x="96" y="24"/>
                    </a:lnTo>
                    <a:lnTo>
                      <a:pt x="88" y="40"/>
                    </a:lnTo>
                    <a:lnTo>
                      <a:pt x="56" y="48"/>
                    </a:lnTo>
                    <a:lnTo>
                      <a:pt x="40" y="40"/>
                    </a:lnTo>
                    <a:lnTo>
                      <a:pt x="16" y="40"/>
                    </a:lnTo>
                    <a:lnTo>
                      <a:pt x="8" y="40"/>
                    </a:lnTo>
                    <a:lnTo>
                      <a:pt x="0" y="32"/>
                    </a:lnTo>
                  </a:path>
                </a:pathLst>
              </a:custGeom>
              <a:solidFill>
                <a:srgbClr val="002663"/>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17" name="Freeform 403">
                <a:extLst>
                  <a:ext uri="{FF2B5EF4-FFF2-40B4-BE49-F238E27FC236}">
                    <a16:creationId xmlns:a16="http://schemas.microsoft.com/office/drawing/2014/main" id="{1DF7F3A1-837E-46F6-940F-CF9105886BF4}"/>
                  </a:ext>
                </a:extLst>
              </p:cNvPr>
              <p:cNvSpPr>
                <a:spLocks/>
              </p:cNvSpPr>
              <p:nvPr/>
            </p:nvSpPr>
            <p:spPr bwMode="gray">
              <a:xfrm>
                <a:off x="6299186" y="3126044"/>
                <a:ext cx="19007" cy="21432"/>
              </a:xfrm>
              <a:custGeom>
                <a:avLst/>
                <a:gdLst>
                  <a:gd name="T0" fmla="*/ 8 w 9"/>
                  <a:gd name="T1" fmla="*/ 8 h 9"/>
                  <a:gd name="T2" fmla="*/ 8 w 9"/>
                  <a:gd name="T3" fmla="*/ 8 h 9"/>
                  <a:gd name="T4" fmla="*/ 0 w 9"/>
                  <a:gd name="T5" fmla="*/ 0 h 9"/>
                  <a:gd name="T6" fmla="*/ 8 w 9"/>
                  <a:gd name="T7" fmla="*/ 8 h 9"/>
                </a:gdLst>
                <a:ahLst/>
                <a:cxnLst>
                  <a:cxn ang="0">
                    <a:pos x="T0" y="T1"/>
                  </a:cxn>
                  <a:cxn ang="0">
                    <a:pos x="T2" y="T3"/>
                  </a:cxn>
                  <a:cxn ang="0">
                    <a:pos x="T4" y="T5"/>
                  </a:cxn>
                  <a:cxn ang="0">
                    <a:pos x="T6" y="T7"/>
                  </a:cxn>
                </a:cxnLst>
                <a:rect l="0" t="0" r="r" b="b"/>
                <a:pathLst>
                  <a:path w="9" h="9">
                    <a:moveTo>
                      <a:pt x="8" y="8"/>
                    </a:moveTo>
                    <a:lnTo>
                      <a:pt x="8" y="8"/>
                    </a:lnTo>
                    <a:lnTo>
                      <a:pt x="0" y="0"/>
                    </a:lnTo>
                    <a:lnTo>
                      <a:pt x="8"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18" name="Freeform 404">
                <a:extLst>
                  <a:ext uri="{FF2B5EF4-FFF2-40B4-BE49-F238E27FC236}">
                    <a16:creationId xmlns:a16="http://schemas.microsoft.com/office/drawing/2014/main" id="{F065FB90-DE6A-4159-B6AE-AD7E1162C95B}"/>
                  </a:ext>
                </a:extLst>
              </p:cNvPr>
              <p:cNvSpPr>
                <a:spLocks/>
              </p:cNvSpPr>
              <p:nvPr/>
            </p:nvSpPr>
            <p:spPr bwMode="gray">
              <a:xfrm>
                <a:off x="6299186" y="3126044"/>
                <a:ext cx="19007" cy="21432"/>
              </a:xfrm>
              <a:custGeom>
                <a:avLst/>
                <a:gdLst>
                  <a:gd name="T0" fmla="*/ 8 w 9"/>
                  <a:gd name="T1" fmla="*/ 8 h 9"/>
                  <a:gd name="T2" fmla="*/ 8 w 9"/>
                  <a:gd name="T3" fmla="*/ 8 h 9"/>
                  <a:gd name="T4" fmla="*/ 0 w 9"/>
                  <a:gd name="T5" fmla="*/ 0 h 9"/>
                  <a:gd name="T6" fmla="*/ 8 w 9"/>
                  <a:gd name="T7" fmla="*/ 8 h 9"/>
                </a:gdLst>
                <a:ahLst/>
                <a:cxnLst>
                  <a:cxn ang="0">
                    <a:pos x="T0" y="T1"/>
                  </a:cxn>
                  <a:cxn ang="0">
                    <a:pos x="T2" y="T3"/>
                  </a:cxn>
                  <a:cxn ang="0">
                    <a:pos x="T4" y="T5"/>
                  </a:cxn>
                  <a:cxn ang="0">
                    <a:pos x="T6" y="T7"/>
                  </a:cxn>
                </a:cxnLst>
                <a:rect l="0" t="0" r="r" b="b"/>
                <a:pathLst>
                  <a:path w="9" h="9">
                    <a:moveTo>
                      <a:pt x="8" y="8"/>
                    </a:moveTo>
                    <a:lnTo>
                      <a:pt x="8" y="8"/>
                    </a:lnTo>
                    <a:lnTo>
                      <a:pt x="0" y="0"/>
                    </a:lnTo>
                    <a:lnTo>
                      <a:pt x="8"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19" name="Freeform 405">
                <a:extLst>
                  <a:ext uri="{FF2B5EF4-FFF2-40B4-BE49-F238E27FC236}">
                    <a16:creationId xmlns:a16="http://schemas.microsoft.com/office/drawing/2014/main" id="{9ED5EABC-EBE6-43B3-85F8-D8F8BC9BEC8A}"/>
                  </a:ext>
                </a:extLst>
              </p:cNvPr>
              <p:cNvSpPr>
                <a:spLocks/>
              </p:cNvSpPr>
              <p:nvPr/>
            </p:nvSpPr>
            <p:spPr bwMode="gray">
              <a:xfrm>
                <a:off x="6214521" y="3126044"/>
                <a:ext cx="120949" cy="79881"/>
              </a:xfrm>
              <a:custGeom>
                <a:avLst/>
                <a:gdLst>
                  <a:gd name="T0" fmla="*/ 16 w 57"/>
                  <a:gd name="T1" fmla="*/ 32 h 33"/>
                  <a:gd name="T2" fmla="*/ 16 w 57"/>
                  <a:gd name="T3" fmla="*/ 32 h 33"/>
                  <a:gd name="T4" fmla="*/ 32 w 57"/>
                  <a:gd name="T5" fmla="*/ 24 h 33"/>
                  <a:gd name="T6" fmla="*/ 40 w 57"/>
                  <a:gd name="T7" fmla="*/ 24 h 33"/>
                  <a:gd name="T8" fmla="*/ 40 w 57"/>
                  <a:gd name="T9" fmla="*/ 16 h 33"/>
                  <a:gd name="T10" fmla="*/ 48 w 57"/>
                  <a:gd name="T11" fmla="*/ 24 h 33"/>
                  <a:gd name="T12" fmla="*/ 56 w 57"/>
                  <a:gd name="T13" fmla="*/ 8 h 33"/>
                  <a:gd name="T14" fmla="*/ 48 w 57"/>
                  <a:gd name="T15" fmla="*/ 8 h 33"/>
                  <a:gd name="T16" fmla="*/ 40 w 57"/>
                  <a:gd name="T17" fmla="*/ 0 h 33"/>
                  <a:gd name="T18" fmla="*/ 16 w 57"/>
                  <a:gd name="T19" fmla="*/ 0 h 33"/>
                  <a:gd name="T20" fmla="*/ 8 w 57"/>
                  <a:gd name="T21" fmla="*/ 0 h 33"/>
                  <a:gd name="T22" fmla="*/ 0 w 57"/>
                  <a:gd name="T23" fmla="*/ 16 h 33"/>
                  <a:gd name="T24" fmla="*/ 0 w 57"/>
                  <a:gd name="T25" fmla="*/ 24 h 33"/>
                  <a:gd name="T26" fmla="*/ 8 w 57"/>
                  <a:gd name="T27" fmla="*/ 16 h 33"/>
                  <a:gd name="T28" fmla="*/ 8 w 57"/>
                  <a:gd name="T29" fmla="*/ 32 h 33"/>
                  <a:gd name="T30" fmla="*/ 16 w 57"/>
                  <a:gd name="T3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3">
                    <a:moveTo>
                      <a:pt x="16" y="32"/>
                    </a:moveTo>
                    <a:lnTo>
                      <a:pt x="16" y="32"/>
                    </a:lnTo>
                    <a:lnTo>
                      <a:pt x="32" y="24"/>
                    </a:lnTo>
                    <a:lnTo>
                      <a:pt x="40" y="24"/>
                    </a:lnTo>
                    <a:lnTo>
                      <a:pt x="40" y="16"/>
                    </a:lnTo>
                    <a:lnTo>
                      <a:pt x="48" y="24"/>
                    </a:lnTo>
                    <a:lnTo>
                      <a:pt x="56" y="8"/>
                    </a:lnTo>
                    <a:lnTo>
                      <a:pt x="48" y="8"/>
                    </a:lnTo>
                    <a:lnTo>
                      <a:pt x="40" y="0"/>
                    </a:lnTo>
                    <a:lnTo>
                      <a:pt x="16" y="0"/>
                    </a:lnTo>
                    <a:lnTo>
                      <a:pt x="8" y="0"/>
                    </a:lnTo>
                    <a:lnTo>
                      <a:pt x="0" y="16"/>
                    </a:lnTo>
                    <a:lnTo>
                      <a:pt x="0" y="24"/>
                    </a:lnTo>
                    <a:lnTo>
                      <a:pt x="8" y="16"/>
                    </a:lnTo>
                    <a:lnTo>
                      <a:pt x="8" y="32"/>
                    </a:lnTo>
                    <a:lnTo>
                      <a:pt x="16" y="32"/>
                    </a:lnTo>
                  </a:path>
                </a:pathLst>
              </a:custGeom>
              <a:solidFill>
                <a:srgbClr val="002663"/>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20" name="Freeform 406">
                <a:extLst>
                  <a:ext uri="{FF2B5EF4-FFF2-40B4-BE49-F238E27FC236}">
                    <a16:creationId xmlns:a16="http://schemas.microsoft.com/office/drawing/2014/main" id="{8DA0CDC1-C401-4242-AF76-3A485DF31381}"/>
                  </a:ext>
                </a:extLst>
              </p:cNvPr>
              <p:cNvSpPr>
                <a:spLocks/>
              </p:cNvSpPr>
              <p:nvPr/>
            </p:nvSpPr>
            <p:spPr bwMode="gray">
              <a:xfrm>
                <a:off x="5925971" y="2954593"/>
                <a:ext cx="342114" cy="385762"/>
              </a:xfrm>
              <a:custGeom>
                <a:avLst/>
                <a:gdLst>
                  <a:gd name="T0" fmla="*/ 96 w 161"/>
                  <a:gd name="T1" fmla="*/ 0 h 161"/>
                  <a:gd name="T2" fmla="*/ 96 w 161"/>
                  <a:gd name="T3" fmla="*/ 0 h 161"/>
                  <a:gd name="T4" fmla="*/ 80 w 161"/>
                  <a:gd name="T5" fmla="*/ 8 h 161"/>
                  <a:gd name="T6" fmla="*/ 80 w 161"/>
                  <a:gd name="T7" fmla="*/ 24 h 161"/>
                  <a:gd name="T8" fmla="*/ 64 w 161"/>
                  <a:gd name="T9" fmla="*/ 32 h 161"/>
                  <a:gd name="T10" fmla="*/ 56 w 161"/>
                  <a:gd name="T11" fmla="*/ 40 h 161"/>
                  <a:gd name="T12" fmla="*/ 48 w 161"/>
                  <a:gd name="T13" fmla="*/ 40 h 161"/>
                  <a:gd name="T14" fmla="*/ 40 w 161"/>
                  <a:gd name="T15" fmla="*/ 32 h 161"/>
                  <a:gd name="T16" fmla="*/ 32 w 161"/>
                  <a:gd name="T17" fmla="*/ 32 h 161"/>
                  <a:gd name="T18" fmla="*/ 40 w 161"/>
                  <a:gd name="T19" fmla="*/ 48 h 161"/>
                  <a:gd name="T20" fmla="*/ 24 w 161"/>
                  <a:gd name="T21" fmla="*/ 56 h 161"/>
                  <a:gd name="T22" fmla="*/ 24 w 161"/>
                  <a:gd name="T23" fmla="*/ 48 h 161"/>
                  <a:gd name="T24" fmla="*/ 0 w 161"/>
                  <a:gd name="T25" fmla="*/ 56 h 161"/>
                  <a:gd name="T26" fmla="*/ 0 w 161"/>
                  <a:gd name="T27" fmla="*/ 64 h 161"/>
                  <a:gd name="T28" fmla="*/ 32 w 161"/>
                  <a:gd name="T29" fmla="*/ 72 h 161"/>
                  <a:gd name="T30" fmla="*/ 48 w 161"/>
                  <a:gd name="T31" fmla="*/ 96 h 161"/>
                  <a:gd name="T32" fmla="*/ 48 w 161"/>
                  <a:gd name="T33" fmla="*/ 104 h 161"/>
                  <a:gd name="T34" fmla="*/ 40 w 161"/>
                  <a:gd name="T35" fmla="*/ 144 h 161"/>
                  <a:gd name="T36" fmla="*/ 56 w 161"/>
                  <a:gd name="T37" fmla="*/ 152 h 161"/>
                  <a:gd name="T38" fmla="*/ 96 w 161"/>
                  <a:gd name="T39" fmla="*/ 160 h 161"/>
                  <a:gd name="T40" fmla="*/ 96 w 161"/>
                  <a:gd name="T41" fmla="*/ 152 h 161"/>
                  <a:gd name="T42" fmla="*/ 112 w 161"/>
                  <a:gd name="T43" fmla="*/ 144 h 161"/>
                  <a:gd name="T44" fmla="*/ 136 w 161"/>
                  <a:gd name="T45" fmla="*/ 152 h 161"/>
                  <a:gd name="T46" fmla="*/ 144 w 161"/>
                  <a:gd name="T47" fmla="*/ 152 h 161"/>
                  <a:gd name="T48" fmla="*/ 152 w 161"/>
                  <a:gd name="T49" fmla="*/ 136 h 161"/>
                  <a:gd name="T50" fmla="*/ 144 w 161"/>
                  <a:gd name="T51" fmla="*/ 120 h 161"/>
                  <a:gd name="T52" fmla="*/ 144 w 161"/>
                  <a:gd name="T53" fmla="*/ 104 h 161"/>
                  <a:gd name="T54" fmla="*/ 144 w 161"/>
                  <a:gd name="T55" fmla="*/ 88 h 161"/>
                  <a:gd name="T56" fmla="*/ 136 w 161"/>
                  <a:gd name="T57" fmla="*/ 96 h 161"/>
                  <a:gd name="T58" fmla="*/ 136 w 161"/>
                  <a:gd name="T59" fmla="*/ 88 h 161"/>
                  <a:gd name="T60" fmla="*/ 144 w 161"/>
                  <a:gd name="T61" fmla="*/ 72 h 161"/>
                  <a:gd name="T62" fmla="*/ 152 w 161"/>
                  <a:gd name="T63" fmla="*/ 72 h 161"/>
                  <a:gd name="T64" fmla="*/ 160 w 161"/>
                  <a:gd name="T65" fmla="*/ 48 h 161"/>
                  <a:gd name="T66" fmla="*/ 136 w 161"/>
                  <a:gd name="T67" fmla="*/ 32 h 161"/>
                  <a:gd name="T68" fmla="*/ 128 w 161"/>
                  <a:gd name="T69" fmla="*/ 32 h 161"/>
                  <a:gd name="T70" fmla="*/ 120 w 161"/>
                  <a:gd name="T71" fmla="*/ 32 h 161"/>
                  <a:gd name="T72" fmla="*/ 120 w 161"/>
                  <a:gd name="T73" fmla="*/ 24 h 161"/>
                  <a:gd name="T74" fmla="*/ 112 w 161"/>
                  <a:gd name="T75" fmla="*/ 24 h 161"/>
                  <a:gd name="T76" fmla="*/ 112 w 161"/>
                  <a:gd name="T77" fmla="*/ 16 h 161"/>
                  <a:gd name="T78" fmla="*/ 96 w 161"/>
                  <a:gd name="T79" fmla="*/ 8 h 161"/>
                  <a:gd name="T80" fmla="*/ 96 w 161"/>
                  <a:gd name="T8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1" h="161">
                    <a:moveTo>
                      <a:pt x="96" y="0"/>
                    </a:moveTo>
                    <a:lnTo>
                      <a:pt x="96" y="0"/>
                    </a:lnTo>
                    <a:lnTo>
                      <a:pt x="80" y="8"/>
                    </a:lnTo>
                    <a:lnTo>
                      <a:pt x="80" y="24"/>
                    </a:lnTo>
                    <a:lnTo>
                      <a:pt x="64" y="32"/>
                    </a:lnTo>
                    <a:lnTo>
                      <a:pt x="56" y="40"/>
                    </a:lnTo>
                    <a:lnTo>
                      <a:pt x="48" y="40"/>
                    </a:lnTo>
                    <a:lnTo>
                      <a:pt x="40" y="32"/>
                    </a:lnTo>
                    <a:lnTo>
                      <a:pt x="32" y="32"/>
                    </a:lnTo>
                    <a:lnTo>
                      <a:pt x="40" y="48"/>
                    </a:lnTo>
                    <a:lnTo>
                      <a:pt x="24" y="56"/>
                    </a:lnTo>
                    <a:lnTo>
                      <a:pt x="24" y="48"/>
                    </a:lnTo>
                    <a:lnTo>
                      <a:pt x="0" y="56"/>
                    </a:lnTo>
                    <a:lnTo>
                      <a:pt x="0" y="64"/>
                    </a:lnTo>
                    <a:lnTo>
                      <a:pt x="32" y="72"/>
                    </a:lnTo>
                    <a:lnTo>
                      <a:pt x="48" y="96"/>
                    </a:lnTo>
                    <a:lnTo>
                      <a:pt x="48" y="104"/>
                    </a:lnTo>
                    <a:lnTo>
                      <a:pt x="40" y="144"/>
                    </a:lnTo>
                    <a:lnTo>
                      <a:pt x="56" y="152"/>
                    </a:lnTo>
                    <a:lnTo>
                      <a:pt x="96" y="160"/>
                    </a:lnTo>
                    <a:lnTo>
                      <a:pt x="96" y="152"/>
                    </a:lnTo>
                    <a:lnTo>
                      <a:pt x="112" y="144"/>
                    </a:lnTo>
                    <a:lnTo>
                      <a:pt x="136" y="152"/>
                    </a:lnTo>
                    <a:lnTo>
                      <a:pt x="144" y="152"/>
                    </a:lnTo>
                    <a:lnTo>
                      <a:pt x="152" y="136"/>
                    </a:lnTo>
                    <a:lnTo>
                      <a:pt x="144" y="120"/>
                    </a:lnTo>
                    <a:lnTo>
                      <a:pt x="144" y="104"/>
                    </a:lnTo>
                    <a:lnTo>
                      <a:pt x="144" y="88"/>
                    </a:lnTo>
                    <a:lnTo>
                      <a:pt x="136" y="96"/>
                    </a:lnTo>
                    <a:lnTo>
                      <a:pt x="136" y="88"/>
                    </a:lnTo>
                    <a:lnTo>
                      <a:pt x="144" y="72"/>
                    </a:lnTo>
                    <a:lnTo>
                      <a:pt x="152" y="72"/>
                    </a:lnTo>
                    <a:lnTo>
                      <a:pt x="160" y="48"/>
                    </a:lnTo>
                    <a:lnTo>
                      <a:pt x="136" y="32"/>
                    </a:lnTo>
                    <a:lnTo>
                      <a:pt x="128" y="32"/>
                    </a:lnTo>
                    <a:lnTo>
                      <a:pt x="120" y="32"/>
                    </a:lnTo>
                    <a:lnTo>
                      <a:pt x="120" y="24"/>
                    </a:lnTo>
                    <a:lnTo>
                      <a:pt x="112" y="24"/>
                    </a:lnTo>
                    <a:lnTo>
                      <a:pt x="112" y="16"/>
                    </a:lnTo>
                    <a:lnTo>
                      <a:pt x="96" y="8"/>
                    </a:lnTo>
                    <a:lnTo>
                      <a:pt x="96"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21" name="Freeform 407">
                <a:extLst>
                  <a:ext uri="{FF2B5EF4-FFF2-40B4-BE49-F238E27FC236}">
                    <a16:creationId xmlns:a16="http://schemas.microsoft.com/office/drawing/2014/main" id="{7EE16193-5B21-472B-B577-19E5E7D5F559}"/>
                  </a:ext>
                </a:extLst>
              </p:cNvPr>
              <p:cNvSpPr>
                <a:spLocks/>
              </p:cNvSpPr>
              <p:nvPr/>
            </p:nvSpPr>
            <p:spPr bwMode="gray">
              <a:xfrm>
                <a:off x="5806751" y="3279959"/>
                <a:ext cx="324836" cy="309780"/>
              </a:xfrm>
              <a:custGeom>
                <a:avLst/>
                <a:gdLst>
                  <a:gd name="T0" fmla="*/ 8 w 153"/>
                  <a:gd name="T1" fmla="*/ 32 h 129"/>
                  <a:gd name="T2" fmla="*/ 8 w 153"/>
                  <a:gd name="T3" fmla="*/ 32 h 129"/>
                  <a:gd name="T4" fmla="*/ 40 w 153"/>
                  <a:gd name="T5" fmla="*/ 32 h 129"/>
                  <a:gd name="T6" fmla="*/ 40 w 153"/>
                  <a:gd name="T7" fmla="*/ 40 h 129"/>
                  <a:gd name="T8" fmla="*/ 32 w 153"/>
                  <a:gd name="T9" fmla="*/ 48 h 129"/>
                  <a:gd name="T10" fmla="*/ 32 w 153"/>
                  <a:gd name="T11" fmla="*/ 64 h 129"/>
                  <a:gd name="T12" fmla="*/ 24 w 153"/>
                  <a:gd name="T13" fmla="*/ 72 h 129"/>
                  <a:gd name="T14" fmla="*/ 32 w 153"/>
                  <a:gd name="T15" fmla="*/ 96 h 129"/>
                  <a:gd name="T16" fmla="*/ 24 w 153"/>
                  <a:gd name="T17" fmla="*/ 112 h 129"/>
                  <a:gd name="T18" fmla="*/ 48 w 153"/>
                  <a:gd name="T19" fmla="*/ 128 h 129"/>
                  <a:gd name="T20" fmla="*/ 56 w 153"/>
                  <a:gd name="T21" fmla="*/ 120 h 129"/>
                  <a:gd name="T22" fmla="*/ 88 w 153"/>
                  <a:gd name="T23" fmla="*/ 120 h 129"/>
                  <a:gd name="T24" fmla="*/ 120 w 153"/>
                  <a:gd name="T25" fmla="*/ 88 h 129"/>
                  <a:gd name="T26" fmla="*/ 112 w 153"/>
                  <a:gd name="T27" fmla="*/ 72 h 129"/>
                  <a:gd name="T28" fmla="*/ 128 w 153"/>
                  <a:gd name="T29" fmla="*/ 48 h 129"/>
                  <a:gd name="T30" fmla="*/ 152 w 153"/>
                  <a:gd name="T31" fmla="*/ 32 h 129"/>
                  <a:gd name="T32" fmla="*/ 152 w 153"/>
                  <a:gd name="T33" fmla="*/ 24 h 129"/>
                  <a:gd name="T34" fmla="*/ 112 w 153"/>
                  <a:gd name="T35" fmla="*/ 16 h 129"/>
                  <a:gd name="T36" fmla="*/ 96 w 153"/>
                  <a:gd name="T37" fmla="*/ 8 h 129"/>
                  <a:gd name="T38" fmla="*/ 88 w 153"/>
                  <a:gd name="T39" fmla="*/ 8 h 129"/>
                  <a:gd name="T40" fmla="*/ 72 w 153"/>
                  <a:gd name="T41" fmla="*/ 8 h 129"/>
                  <a:gd name="T42" fmla="*/ 64 w 153"/>
                  <a:gd name="T43" fmla="*/ 8 h 129"/>
                  <a:gd name="T44" fmla="*/ 16 w 153"/>
                  <a:gd name="T45" fmla="*/ 0 h 129"/>
                  <a:gd name="T46" fmla="*/ 8 w 153"/>
                  <a:gd name="T47" fmla="*/ 8 h 129"/>
                  <a:gd name="T48" fmla="*/ 0 w 153"/>
                  <a:gd name="T49" fmla="*/ 8 h 129"/>
                  <a:gd name="T50" fmla="*/ 0 w 153"/>
                  <a:gd name="T51" fmla="*/ 16 h 129"/>
                  <a:gd name="T52" fmla="*/ 8 w 153"/>
                  <a:gd name="T53" fmla="*/ 3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129">
                    <a:moveTo>
                      <a:pt x="8" y="32"/>
                    </a:moveTo>
                    <a:lnTo>
                      <a:pt x="8" y="32"/>
                    </a:lnTo>
                    <a:lnTo>
                      <a:pt x="40" y="32"/>
                    </a:lnTo>
                    <a:lnTo>
                      <a:pt x="40" y="40"/>
                    </a:lnTo>
                    <a:lnTo>
                      <a:pt x="32" y="48"/>
                    </a:lnTo>
                    <a:lnTo>
                      <a:pt x="32" y="64"/>
                    </a:lnTo>
                    <a:lnTo>
                      <a:pt x="24" y="72"/>
                    </a:lnTo>
                    <a:lnTo>
                      <a:pt x="32" y="96"/>
                    </a:lnTo>
                    <a:lnTo>
                      <a:pt x="24" y="112"/>
                    </a:lnTo>
                    <a:lnTo>
                      <a:pt x="48" y="128"/>
                    </a:lnTo>
                    <a:lnTo>
                      <a:pt x="56" y="120"/>
                    </a:lnTo>
                    <a:lnTo>
                      <a:pt x="88" y="120"/>
                    </a:lnTo>
                    <a:lnTo>
                      <a:pt x="120" y="88"/>
                    </a:lnTo>
                    <a:lnTo>
                      <a:pt x="112" y="72"/>
                    </a:lnTo>
                    <a:lnTo>
                      <a:pt x="128" y="48"/>
                    </a:lnTo>
                    <a:lnTo>
                      <a:pt x="152" y="32"/>
                    </a:lnTo>
                    <a:lnTo>
                      <a:pt x="152" y="24"/>
                    </a:lnTo>
                    <a:lnTo>
                      <a:pt x="112" y="16"/>
                    </a:lnTo>
                    <a:lnTo>
                      <a:pt x="96" y="8"/>
                    </a:lnTo>
                    <a:lnTo>
                      <a:pt x="88" y="8"/>
                    </a:lnTo>
                    <a:lnTo>
                      <a:pt x="72" y="8"/>
                    </a:lnTo>
                    <a:lnTo>
                      <a:pt x="64" y="8"/>
                    </a:lnTo>
                    <a:lnTo>
                      <a:pt x="16" y="0"/>
                    </a:lnTo>
                    <a:lnTo>
                      <a:pt x="8" y="8"/>
                    </a:lnTo>
                    <a:lnTo>
                      <a:pt x="0" y="8"/>
                    </a:lnTo>
                    <a:lnTo>
                      <a:pt x="0" y="16"/>
                    </a:lnTo>
                    <a:lnTo>
                      <a:pt x="8"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22" name="Freeform 408">
                <a:extLst>
                  <a:ext uri="{FF2B5EF4-FFF2-40B4-BE49-F238E27FC236}">
                    <a16:creationId xmlns:a16="http://schemas.microsoft.com/office/drawing/2014/main" id="{CA31FF7E-CE16-4778-B918-47EF9858FAB7}"/>
                  </a:ext>
                </a:extLst>
              </p:cNvPr>
              <p:cNvSpPr>
                <a:spLocks/>
              </p:cNvSpPr>
              <p:nvPr/>
            </p:nvSpPr>
            <p:spPr bwMode="gray">
              <a:xfrm>
                <a:off x="5806751" y="3355942"/>
                <a:ext cx="86392" cy="194829"/>
              </a:xfrm>
              <a:custGeom>
                <a:avLst/>
                <a:gdLst>
                  <a:gd name="T0" fmla="*/ 24 w 41"/>
                  <a:gd name="T1" fmla="*/ 80 h 81"/>
                  <a:gd name="T2" fmla="*/ 24 w 41"/>
                  <a:gd name="T3" fmla="*/ 80 h 81"/>
                  <a:gd name="T4" fmla="*/ 32 w 41"/>
                  <a:gd name="T5" fmla="*/ 64 h 81"/>
                  <a:gd name="T6" fmla="*/ 24 w 41"/>
                  <a:gd name="T7" fmla="*/ 40 h 81"/>
                  <a:gd name="T8" fmla="*/ 32 w 41"/>
                  <a:gd name="T9" fmla="*/ 32 h 81"/>
                  <a:gd name="T10" fmla="*/ 32 w 41"/>
                  <a:gd name="T11" fmla="*/ 16 h 81"/>
                  <a:gd name="T12" fmla="*/ 40 w 41"/>
                  <a:gd name="T13" fmla="*/ 8 h 81"/>
                  <a:gd name="T14" fmla="*/ 40 w 41"/>
                  <a:gd name="T15" fmla="*/ 0 h 81"/>
                  <a:gd name="T16" fmla="*/ 8 w 41"/>
                  <a:gd name="T17" fmla="*/ 0 h 81"/>
                  <a:gd name="T18" fmla="*/ 8 w 41"/>
                  <a:gd name="T19" fmla="*/ 16 h 81"/>
                  <a:gd name="T20" fmla="*/ 0 w 41"/>
                  <a:gd name="T21" fmla="*/ 56 h 81"/>
                  <a:gd name="T22" fmla="*/ 8 w 41"/>
                  <a:gd name="T23" fmla="*/ 56 h 81"/>
                  <a:gd name="T24" fmla="*/ 0 w 41"/>
                  <a:gd name="T25" fmla="*/ 80 h 81"/>
                  <a:gd name="T26" fmla="*/ 24 w 41"/>
                  <a:gd name="T2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81">
                    <a:moveTo>
                      <a:pt x="24" y="80"/>
                    </a:moveTo>
                    <a:lnTo>
                      <a:pt x="24" y="80"/>
                    </a:lnTo>
                    <a:lnTo>
                      <a:pt x="32" y="64"/>
                    </a:lnTo>
                    <a:lnTo>
                      <a:pt x="24" y="40"/>
                    </a:lnTo>
                    <a:lnTo>
                      <a:pt x="32" y="32"/>
                    </a:lnTo>
                    <a:lnTo>
                      <a:pt x="32" y="16"/>
                    </a:lnTo>
                    <a:lnTo>
                      <a:pt x="40" y="8"/>
                    </a:lnTo>
                    <a:lnTo>
                      <a:pt x="40" y="0"/>
                    </a:lnTo>
                    <a:lnTo>
                      <a:pt x="8" y="0"/>
                    </a:lnTo>
                    <a:lnTo>
                      <a:pt x="8" y="16"/>
                    </a:lnTo>
                    <a:lnTo>
                      <a:pt x="0" y="56"/>
                    </a:lnTo>
                    <a:lnTo>
                      <a:pt x="8" y="56"/>
                    </a:lnTo>
                    <a:lnTo>
                      <a:pt x="0" y="80"/>
                    </a:lnTo>
                    <a:lnTo>
                      <a:pt x="24" y="8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23" name="Freeform 409">
                <a:extLst>
                  <a:ext uri="{FF2B5EF4-FFF2-40B4-BE49-F238E27FC236}">
                    <a16:creationId xmlns:a16="http://schemas.microsoft.com/office/drawing/2014/main" id="{14A39DFC-916A-4232-940D-224652C715BE}"/>
                  </a:ext>
                </a:extLst>
              </p:cNvPr>
              <p:cNvSpPr>
                <a:spLocks/>
              </p:cNvSpPr>
              <p:nvPr/>
            </p:nvSpPr>
            <p:spPr bwMode="gray">
              <a:xfrm>
                <a:off x="6231800" y="3145527"/>
                <a:ext cx="324836" cy="366279"/>
              </a:xfrm>
              <a:custGeom>
                <a:avLst/>
                <a:gdLst>
                  <a:gd name="T0" fmla="*/ 8 w 153"/>
                  <a:gd name="T1" fmla="*/ 56 h 153"/>
                  <a:gd name="T2" fmla="*/ 8 w 153"/>
                  <a:gd name="T3" fmla="*/ 56 h 153"/>
                  <a:gd name="T4" fmla="*/ 24 w 153"/>
                  <a:gd name="T5" fmla="*/ 48 h 153"/>
                  <a:gd name="T6" fmla="*/ 40 w 153"/>
                  <a:gd name="T7" fmla="*/ 56 h 153"/>
                  <a:gd name="T8" fmla="*/ 56 w 153"/>
                  <a:gd name="T9" fmla="*/ 80 h 153"/>
                  <a:gd name="T10" fmla="*/ 64 w 153"/>
                  <a:gd name="T11" fmla="*/ 80 h 153"/>
                  <a:gd name="T12" fmla="*/ 72 w 153"/>
                  <a:gd name="T13" fmla="*/ 96 h 153"/>
                  <a:gd name="T14" fmla="*/ 88 w 153"/>
                  <a:gd name="T15" fmla="*/ 104 h 153"/>
                  <a:gd name="T16" fmla="*/ 104 w 153"/>
                  <a:gd name="T17" fmla="*/ 120 h 153"/>
                  <a:gd name="T18" fmla="*/ 112 w 153"/>
                  <a:gd name="T19" fmla="*/ 120 h 153"/>
                  <a:gd name="T20" fmla="*/ 120 w 153"/>
                  <a:gd name="T21" fmla="*/ 144 h 153"/>
                  <a:gd name="T22" fmla="*/ 112 w 153"/>
                  <a:gd name="T23" fmla="*/ 152 h 153"/>
                  <a:gd name="T24" fmla="*/ 120 w 153"/>
                  <a:gd name="T25" fmla="*/ 152 h 153"/>
                  <a:gd name="T26" fmla="*/ 128 w 153"/>
                  <a:gd name="T27" fmla="*/ 144 h 153"/>
                  <a:gd name="T28" fmla="*/ 128 w 153"/>
                  <a:gd name="T29" fmla="*/ 136 h 153"/>
                  <a:gd name="T30" fmla="*/ 128 w 153"/>
                  <a:gd name="T31" fmla="*/ 128 h 153"/>
                  <a:gd name="T32" fmla="*/ 128 w 153"/>
                  <a:gd name="T33" fmla="*/ 112 h 153"/>
                  <a:gd name="T34" fmla="*/ 144 w 153"/>
                  <a:gd name="T35" fmla="*/ 128 h 153"/>
                  <a:gd name="T36" fmla="*/ 152 w 153"/>
                  <a:gd name="T37" fmla="*/ 120 h 153"/>
                  <a:gd name="T38" fmla="*/ 112 w 153"/>
                  <a:gd name="T39" fmla="*/ 96 h 153"/>
                  <a:gd name="T40" fmla="*/ 120 w 153"/>
                  <a:gd name="T41" fmla="*/ 88 h 153"/>
                  <a:gd name="T42" fmla="*/ 112 w 153"/>
                  <a:gd name="T43" fmla="*/ 88 h 153"/>
                  <a:gd name="T44" fmla="*/ 96 w 153"/>
                  <a:gd name="T45" fmla="*/ 80 h 153"/>
                  <a:gd name="T46" fmla="*/ 88 w 153"/>
                  <a:gd name="T47" fmla="*/ 64 h 153"/>
                  <a:gd name="T48" fmla="*/ 72 w 153"/>
                  <a:gd name="T49" fmla="*/ 48 h 153"/>
                  <a:gd name="T50" fmla="*/ 72 w 153"/>
                  <a:gd name="T51" fmla="*/ 24 h 153"/>
                  <a:gd name="T52" fmla="*/ 80 w 153"/>
                  <a:gd name="T53" fmla="*/ 24 h 153"/>
                  <a:gd name="T54" fmla="*/ 88 w 153"/>
                  <a:gd name="T55" fmla="*/ 24 h 153"/>
                  <a:gd name="T56" fmla="*/ 88 w 153"/>
                  <a:gd name="T57" fmla="*/ 16 h 153"/>
                  <a:gd name="T58" fmla="*/ 88 w 153"/>
                  <a:gd name="T59" fmla="*/ 8 h 153"/>
                  <a:gd name="T60" fmla="*/ 72 w 153"/>
                  <a:gd name="T61" fmla="*/ 0 h 153"/>
                  <a:gd name="T62" fmla="*/ 48 w 153"/>
                  <a:gd name="T63" fmla="*/ 0 h 153"/>
                  <a:gd name="T64" fmla="*/ 40 w 153"/>
                  <a:gd name="T65" fmla="*/ 16 h 153"/>
                  <a:gd name="T66" fmla="*/ 32 w 153"/>
                  <a:gd name="T67" fmla="*/ 8 h 153"/>
                  <a:gd name="T68" fmla="*/ 32 w 153"/>
                  <a:gd name="T69" fmla="*/ 16 h 153"/>
                  <a:gd name="T70" fmla="*/ 24 w 153"/>
                  <a:gd name="T71" fmla="*/ 16 h 153"/>
                  <a:gd name="T72" fmla="*/ 8 w 153"/>
                  <a:gd name="T73" fmla="*/ 24 h 153"/>
                  <a:gd name="T74" fmla="*/ 0 w 153"/>
                  <a:gd name="T75" fmla="*/ 24 h 153"/>
                  <a:gd name="T76" fmla="*/ 0 w 153"/>
                  <a:gd name="T77" fmla="*/ 40 h 153"/>
                  <a:gd name="T78" fmla="*/ 8 w 153"/>
                  <a:gd name="T79" fmla="*/ 5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 h="153">
                    <a:moveTo>
                      <a:pt x="8" y="56"/>
                    </a:moveTo>
                    <a:lnTo>
                      <a:pt x="8" y="56"/>
                    </a:lnTo>
                    <a:lnTo>
                      <a:pt x="24" y="48"/>
                    </a:lnTo>
                    <a:lnTo>
                      <a:pt x="40" y="56"/>
                    </a:lnTo>
                    <a:lnTo>
                      <a:pt x="56" y="80"/>
                    </a:lnTo>
                    <a:lnTo>
                      <a:pt x="64" y="80"/>
                    </a:lnTo>
                    <a:lnTo>
                      <a:pt x="72" y="96"/>
                    </a:lnTo>
                    <a:lnTo>
                      <a:pt x="88" y="104"/>
                    </a:lnTo>
                    <a:lnTo>
                      <a:pt x="104" y="120"/>
                    </a:lnTo>
                    <a:lnTo>
                      <a:pt x="112" y="120"/>
                    </a:lnTo>
                    <a:lnTo>
                      <a:pt x="120" y="144"/>
                    </a:lnTo>
                    <a:lnTo>
                      <a:pt x="112" y="152"/>
                    </a:lnTo>
                    <a:lnTo>
                      <a:pt x="120" y="152"/>
                    </a:lnTo>
                    <a:lnTo>
                      <a:pt x="128" y="144"/>
                    </a:lnTo>
                    <a:lnTo>
                      <a:pt x="128" y="136"/>
                    </a:lnTo>
                    <a:lnTo>
                      <a:pt x="128" y="128"/>
                    </a:lnTo>
                    <a:lnTo>
                      <a:pt x="128" y="112"/>
                    </a:lnTo>
                    <a:lnTo>
                      <a:pt x="144" y="128"/>
                    </a:lnTo>
                    <a:lnTo>
                      <a:pt x="152" y="120"/>
                    </a:lnTo>
                    <a:lnTo>
                      <a:pt x="112" y="96"/>
                    </a:lnTo>
                    <a:lnTo>
                      <a:pt x="120" y="88"/>
                    </a:lnTo>
                    <a:lnTo>
                      <a:pt x="112" y="88"/>
                    </a:lnTo>
                    <a:lnTo>
                      <a:pt x="96" y="80"/>
                    </a:lnTo>
                    <a:lnTo>
                      <a:pt x="88" y="64"/>
                    </a:lnTo>
                    <a:lnTo>
                      <a:pt x="72" y="48"/>
                    </a:lnTo>
                    <a:lnTo>
                      <a:pt x="72" y="24"/>
                    </a:lnTo>
                    <a:lnTo>
                      <a:pt x="80" y="24"/>
                    </a:lnTo>
                    <a:lnTo>
                      <a:pt x="88" y="24"/>
                    </a:lnTo>
                    <a:lnTo>
                      <a:pt x="88" y="16"/>
                    </a:lnTo>
                    <a:lnTo>
                      <a:pt x="88" y="8"/>
                    </a:lnTo>
                    <a:lnTo>
                      <a:pt x="72" y="0"/>
                    </a:lnTo>
                    <a:lnTo>
                      <a:pt x="48" y="0"/>
                    </a:lnTo>
                    <a:lnTo>
                      <a:pt x="40" y="16"/>
                    </a:lnTo>
                    <a:lnTo>
                      <a:pt x="32" y="8"/>
                    </a:lnTo>
                    <a:lnTo>
                      <a:pt x="32" y="16"/>
                    </a:lnTo>
                    <a:lnTo>
                      <a:pt x="24" y="16"/>
                    </a:lnTo>
                    <a:lnTo>
                      <a:pt x="8" y="24"/>
                    </a:lnTo>
                    <a:lnTo>
                      <a:pt x="0" y="24"/>
                    </a:lnTo>
                    <a:lnTo>
                      <a:pt x="0" y="40"/>
                    </a:lnTo>
                    <a:lnTo>
                      <a:pt x="8" y="5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Narrow"/>
                </a:endParaRPr>
              </a:p>
            </p:txBody>
          </p:sp>
          <p:sp>
            <p:nvSpPr>
              <p:cNvPr id="124" name="Freeform 410">
                <a:extLst>
                  <a:ext uri="{FF2B5EF4-FFF2-40B4-BE49-F238E27FC236}">
                    <a16:creationId xmlns:a16="http://schemas.microsoft.com/office/drawing/2014/main" id="{C7CC7866-FCA1-4FC3-B309-7B3607716824}"/>
                  </a:ext>
                </a:extLst>
              </p:cNvPr>
              <p:cNvSpPr>
                <a:spLocks/>
              </p:cNvSpPr>
              <p:nvPr/>
            </p:nvSpPr>
            <p:spPr bwMode="gray">
              <a:xfrm>
                <a:off x="6589463" y="3089026"/>
                <a:ext cx="255720" cy="212365"/>
              </a:xfrm>
              <a:custGeom>
                <a:avLst/>
                <a:gdLst>
                  <a:gd name="T0" fmla="*/ 16 w 121"/>
                  <a:gd name="T1" fmla="*/ 64 h 89"/>
                  <a:gd name="T2" fmla="*/ 16 w 121"/>
                  <a:gd name="T3" fmla="*/ 64 h 89"/>
                  <a:gd name="T4" fmla="*/ 32 w 121"/>
                  <a:gd name="T5" fmla="*/ 64 h 89"/>
                  <a:gd name="T6" fmla="*/ 32 w 121"/>
                  <a:gd name="T7" fmla="*/ 72 h 89"/>
                  <a:gd name="T8" fmla="*/ 40 w 121"/>
                  <a:gd name="T9" fmla="*/ 80 h 89"/>
                  <a:gd name="T10" fmla="*/ 48 w 121"/>
                  <a:gd name="T11" fmla="*/ 80 h 89"/>
                  <a:gd name="T12" fmla="*/ 72 w 121"/>
                  <a:gd name="T13" fmla="*/ 88 h 89"/>
                  <a:gd name="T14" fmla="*/ 88 w 121"/>
                  <a:gd name="T15" fmla="*/ 72 h 89"/>
                  <a:gd name="T16" fmla="*/ 112 w 121"/>
                  <a:gd name="T17" fmla="*/ 80 h 89"/>
                  <a:gd name="T18" fmla="*/ 112 w 121"/>
                  <a:gd name="T19" fmla="*/ 72 h 89"/>
                  <a:gd name="T20" fmla="*/ 120 w 121"/>
                  <a:gd name="T21" fmla="*/ 64 h 89"/>
                  <a:gd name="T22" fmla="*/ 120 w 121"/>
                  <a:gd name="T23" fmla="*/ 56 h 89"/>
                  <a:gd name="T24" fmla="*/ 104 w 121"/>
                  <a:gd name="T25" fmla="*/ 56 h 89"/>
                  <a:gd name="T26" fmla="*/ 104 w 121"/>
                  <a:gd name="T27" fmla="*/ 48 h 89"/>
                  <a:gd name="T28" fmla="*/ 104 w 121"/>
                  <a:gd name="T29" fmla="*/ 24 h 89"/>
                  <a:gd name="T30" fmla="*/ 88 w 121"/>
                  <a:gd name="T31" fmla="*/ 0 h 89"/>
                  <a:gd name="T32" fmla="*/ 80 w 121"/>
                  <a:gd name="T33" fmla="*/ 0 h 89"/>
                  <a:gd name="T34" fmla="*/ 64 w 121"/>
                  <a:gd name="T35" fmla="*/ 8 h 89"/>
                  <a:gd name="T36" fmla="*/ 56 w 121"/>
                  <a:gd name="T37" fmla="*/ 8 h 89"/>
                  <a:gd name="T38" fmla="*/ 32 w 121"/>
                  <a:gd name="T39" fmla="*/ 8 h 89"/>
                  <a:gd name="T40" fmla="*/ 24 w 121"/>
                  <a:gd name="T41" fmla="*/ 8 h 89"/>
                  <a:gd name="T42" fmla="*/ 16 w 121"/>
                  <a:gd name="T43" fmla="*/ 40 h 89"/>
                  <a:gd name="T44" fmla="*/ 0 w 121"/>
                  <a:gd name="T45" fmla="*/ 40 h 89"/>
                  <a:gd name="T46" fmla="*/ 16 w 121"/>
                  <a:gd name="T47"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1" h="89">
                    <a:moveTo>
                      <a:pt x="16" y="64"/>
                    </a:moveTo>
                    <a:lnTo>
                      <a:pt x="16" y="64"/>
                    </a:lnTo>
                    <a:lnTo>
                      <a:pt x="32" y="64"/>
                    </a:lnTo>
                    <a:lnTo>
                      <a:pt x="32" y="72"/>
                    </a:lnTo>
                    <a:lnTo>
                      <a:pt x="40" y="80"/>
                    </a:lnTo>
                    <a:lnTo>
                      <a:pt x="48" y="80"/>
                    </a:lnTo>
                    <a:lnTo>
                      <a:pt x="72" y="88"/>
                    </a:lnTo>
                    <a:lnTo>
                      <a:pt x="88" y="72"/>
                    </a:lnTo>
                    <a:lnTo>
                      <a:pt x="112" y="80"/>
                    </a:lnTo>
                    <a:lnTo>
                      <a:pt x="112" y="72"/>
                    </a:lnTo>
                    <a:lnTo>
                      <a:pt x="120" y="64"/>
                    </a:lnTo>
                    <a:lnTo>
                      <a:pt x="120" y="56"/>
                    </a:lnTo>
                    <a:lnTo>
                      <a:pt x="104" y="56"/>
                    </a:lnTo>
                    <a:lnTo>
                      <a:pt x="104" y="48"/>
                    </a:lnTo>
                    <a:lnTo>
                      <a:pt x="104" y="24"/>
                    </a:lnTo>
                    <a:lnTo>
                      <a:pt x="88" y="0"/>
                    </a:lnTo>
                    <a:lnTo>
                      <a:pt x="80" y="0"/>
                    </a:lnTo>
                    <a:lnTo>
                      <a:pt x="64" y="8"/>
                    </a:lnTo>
                    <a:lnTo>
                      <a:pt x="56" y="8"/>
                    </a:lnTo>
                    <a:lnTo>
                      <a:pt x="32" y="8"/>
                    </a:lnTo>
                    <a:lnTo>
                      <a:pt x="24" y="8"/>
                    </a:lnTo>
                    <a:lnTo>
                      <a:pt x="16" y="40"/>
                    </a:lnTo>
                    <a:lnTo>
                      <a:pt x="0" y="40"/>
                    </a:lnTo>
                    <a:lnTo>
                      <a:pt x="16" y="6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25" name="Freeform 411">
                <a:extLst>
                  <a:ext uri="{FF2B5EF4-FFF2-40B4-BE49-F238E27FC236}">
                    <a16:creationId xmlns:a16="http://schemas.microsoft.com/office/drawing/2014/main" id="{BD8FA4A0-24D0-463F-B59E-1D9426F300D6}"/>
                  </a:ext>
                </a:extLst>
              </p:cNvPr>
              <p:cNvSpPr>
                <a:spLocks/>
              </p:cNvSpPr>
              <p:nvPr/>
            </p:nvSpPr>
            <p:spPr bwMode="gray">
              <a:xfrm>
                <a:off x="6741515" y="3355942"/>
                <a:ext cx="513170" cy="233795"/>
              </a:xfrm>
              <a:custGeom>
                <a:avLst/>
                <a:gdLst>
                  <a:gd name="T0" fmla="*/ 240 w 241"/>
                  <a:gd name="T1" fmla="*/ 32 h 97"/>
                  <a:gd name="T2" fmla="*/ 240 w 241"/>
                  <a:gd name="T3" fmla="*/ 32 h 97"/>
                  <a:gd name="T4" fmla="*/ 232 w 241"/>
                  <a:gd name="T5" fmla="*/ 32 h 97"/>
                  <a:gd name="T6" fmla="*/ 224 w 241"/>
                  <a:gd name="T7" fmla="*/ 8 h 97"/>
                  <a:gd name="T8" fmla="*/ 200 w 241"/>
                  <a:gd name="T9" fmla="*/ 8 h 97"/>
                  <a:gd name="T10" fmla="*/ 176 w 241"/>
                  <a:gd name="T11" fmla="*/ 16 h 97"/>
                  <a:gd name="T12" fmla="*/ 144 w 241"/>
                  <a:gd name="T13" fmla="*/ 16 h 97"/>
                  <a:gd name="T14" fmla="*/ 120 w 241"/>
                  <a:gd name="T15" fmla="*/ 0 h 97"/>
                  <a:gd name="T16" fmla="*/ 96 w 241"/>
                  <a:gd name="T17" fmla="*/ 0 h 97"/>
                  <a:gd name="T18" fmla="*/ 72 w 241"/>
                  <a:gd name="T19" fmla="*/ 16 h 97"/>
                  <a:gd name="T20" fmla="*/ 56 w 241"/>
                  <a:gd name="T21" fmla="*/ 16 h 97"/>
                  <a:gd name="T22" fmla="*/ 40 w 241"/>
                  <a:gd name="T23" fmla="*/ 16 h 97"/>
                  <a:gd name="T24" fmla="*/ 32 w 241"/>
                  <a:gd name="T25" fmla="*/ 0 h 97"/>
                  <a:gd name="T26" fmla="*/ 16 w 241"/>
                  <a:gd name="T27" fmla="*/ 0 h 97"/>
                  <a:gd name="T28" fmla="*/ 8 w 241"/>
                  <a:gd name="T29" fmla="*/ 8 h 97"/>
                  <a:gd name="T30" fmla="*/ 0 w 241"/>
                  <a:gd name="T31" fmla="*/ 24 h 97"/>
                  <a:gd name="T32" fmla="*/ 8 w 241"/>
                  <a:gd name="T33" fmla="*/ 24 h 97"/>
                  <a:gd name="T34" fmla="*/ 8 w 241"/>
                  <a:gd name="T35" fmla="*/ 32 h 97"/>
                  <a:gd name="T36" fmla="*/ 24 w 241"/>
                  <a:gd name="T37" fmla="*/ 16 h 97"/>
                  <a:gd name="T38" fmla="*/ 40 w 241"/>
                  <a:gd name="T39" fmla="*/ 16 h 97"/>
                  <a:gd name="T40" fmla="*/ 48 w 241"/>
                  <a:gd name="T41" fmla="*/ 24 h 97"/>
                  <a:gd name="T42" fmla="*/ 40 w 241"/>
                  <a:gd name="T43" fmla="*/ 24 h 97"/>
                  <a:gd name="T44" fmla="*/ 40 w 241"/>
                  <a:gd name="T45" fmla="*/ 32 h 97"/>
                  <a:gd name="T46" fmla="*/ 16 w 241"/>
                  <a:gd name="T47" fmla="*/ 32 h 97"/>
                  <a:gd name="T48" fmla="*/ 8 w 241"/>
                  <a:gd name="T49" fmla="*/ 32 h 97"/>
                  <a:gd name="T50" fmla="*/ 8 w 241"/>
                  <a:gd name="T51" fmla="*/ 48 h 97"/>
                  <a:gd name="T52" fmla="*/ 16 w 241"/>
                  <a:gd name="T53" fmla="*/ 40 h 97"/>
                  <a:gd name="T54" fmla="*/ 16 w 241"/>
                  <a:gd name="T55" fmla="*/ 56 h 97"/>
                  <a:gd name="T56" fmla="*/ 8 w 241"/>
                  <a:gd name="T57" fmla="*/ 56 h 97"/>
                  <a:gd name="T58" fmla="*/ 8 w 241"/>
                  <a:gd name="T59" fmla="*/ 64 h 97"/>
                  <a:gd name="T60" fmla="*/ 16 w 241"/>
                  <a:gd name="T61" fmla="*/ 64 h 97"/>
                  <a:gd name="T62" fmla="*/ 16 w 241"/>
                  <a:gd name="T63" fmla="*/ 72 h 97"/>
                  <a:gd name="T64" fmla="*/ 24 w 241"/>
                  <a:gd name="T65" fmla="*/ 80 h 97"/>
                  <a:gd name="T66" fmla="*/ 16 w 241"/>
                  <a:gd name="T67" fmla="*/ 80 h 97"/>
                  <a:gd name="T68" fmla="*/ 32 w 241"/>
                  <a:gd name="T69" fmla="*/ 80 h 97"/>
                  <a:gd name="T70" fmla="*/ 32 w 241"/>
                  <a:gd name="T71" fmla="*/ 88 h 97"/>
                  <a:gd name="T72" fmla="*/ 48 w 241"/>
                  <a:gd name="T73" fmla="*/ 96 h 97"/>
                  <a:gd name="T74" fmla="*/ 64 w 241"/>
                  <a:gd name="T75" fmla="*/ 88 h 97"/>
                  <a:gd name="T76" fmla="*/ 72 w 241"/>
                  <a:gd name="T77" fmla="*/ 88 h 97"/>
                  <a:gd name="T78" fmla="*/ 88 w 241"/>
                  <a:gd name="T79" fmla="*/ 96 h 97"/>
                  <a:gd name="T80" fmla="*/ 96 w 241"/>
                  <a:gd name="T81" fmla="*/ 96 h 97"/>
                  <a:gd name="T82" fmla="*/ 112 w 241"/>
                  <a:gd name="T83" fmla="*/ 88 h 97"/>
                  <a:gd name="T84" fmla="*/ 128 w 241"/>
                  <a:gd name="T85" fmla="*/ 88 h 97"/>
                  <a:gd name="T86" fmla="*/ 128 w 241"/>
                  <a:gd name="T87" fmla="*/ 80 h 97"/>
                  <a:gd name="T88" fmla="*/ 128 w 241"/>
                  <a:gd name="T89" fmla="*/ 96 h 97"/>
                  <a:gd name="T90" fmla="*/ 136 w 241"/>
                  <a:gd name="T91" fmla="*/ 96 h 97"/>
                  <a:gd name="T92" fmla="*/ 136 w 241"/>
                  <a:gd name="T93" fmla="*/ 88 h 97"/>
                  <a:gd name="T94" fmla="*/ 160 w 241"/>
                  <a:gd name="T95" fmla="*/ 80 h 97"/>
                  <a:gd name="T96" fmla="*/ 168 w 241"/>
                  <a:gd name="T97" fmla="*/ 88 h 97"/>
                  <a:gd name="T98" fmla="*/ 192 w 241"/>
                  <a:gd name="T99" fmla="*/ 80 h 97"/>
                  <a:gd name="T100" fmla="*/ 216 w 241"/>
                  <a:gd name="T101" fmla="*/ 80 h 97"/>
                  <a:gd name="T102" fmla="*/ 216 w 241"/>
                  <a:gd name="T103" fmla="*/ 72 h 97"/>
                  <a:gd name="T104" fmla="*/ 240 w 241"/>
                  <a:gd name="T105" fmla="*/ 80 h 97"/>
                  <a:gd name="T106" fmla="*/ 232 w 241"/>
                  <a:gd name="T107" fmla="*/ 40 h 97"/>
                  <a:gd name="T108" fmla="*/ 240 w 241"/>
                  <a:gd name="T109"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97">
                    <a:moveTo>
                      <a:pt x="240" y="32"/>
                    </a:moveTo>
                    <a:lnTo>
                      <a:pt x="240" y="32"/>
                    </a:lnTo>
                    <a:lnTo>
                      <a:pt x="232" y="32"/>
                    </a:lnTo>
                    <a:lnTo>
                      <a:pt x="224" y="8"/>
                    </a:lnTo>
                    <a:lnTo>
                      <a:pt x="200" y="8"/>
                    </a:lnTo>
                    <a:lnTo>
                      <a:pt x="176" y="16"/>
                    </a:lnTo>
                    <a:lnTo>
                      <a:pt x="144" y="16"/>
                    </a:lnTo>
                    <a:lnTo>
                      <a:pt x="120" y="0"/>
                    </a:lnTo>
                    <a:lnTo>
                      <a:pt x="96" y="0"/>
                    </a:lnTo>
                    <a:lnTo>
                      <a:pt x="72" y="16"/>
                    </a:lnTo>
                    <a:lnTo>
                      <a:pt x="56" y="16"/>
                    </a:lnTo>
                    <a:lnTo>
                      <a:pt x="40" y="16"/>
                    </a:lnTo>
                    <a:lnTo>
                      <a:pt x="32" y="0"/>
                    </a:lnTo>
                    <a:lnTo>
                      <a:pt x="16" y="0"/>
                    </a:lnTo>
                    <a:lnTo>
                      <a:pt x="8" y="8"/>
                    </a:lnTo>
                    <a:lnTo>
                      <a:pt x="0" y="24"/>
                    </a:lnTo>
                    <a:lnTo>
                      <a:pt x="8" y="24"/>
                    </a:lnTo>
                    <a:lnTo>
                      <a:pt x="8" y="32"/>
                    </a:lnTo>
                    <a:lnTo>
                      <a:pt x="24" y="16"/>
                    </a:lnTo>
                    <a:lnTo>
                      <a:pt x="40" y="16"/>
                    </a:lnTo>
                    <a:lnTo>
                      <a:pt x="48" y="24"/>
                    </a:lnTo>
                    <a:lnTo>
                      <a:pt x="40" y="24"/>
                    </a:lnTo>
                    <a:lnTo>
                      <a:pt x="40" y="32"/>
                    </a:lnTo>
                    <a:lnTo>
                      <a:pt x="16" y="32"/>
                    </a:lnTo>
                    <a:lnTo>
                      <a:pt x="8" y="32"/>
                    </a:lnTo>
                    <a:lnTo>
                      <a:pt x="8" y="48"/>
                    </a:lnTo>
                    <a:lnTo>
                      <a:pt x="16" y="40"/>
                    </a:lnTo>
                    <a:lnTo>
                      <a:pt x="16" y="56"/>
                    </a:lnTo>
                    <a:lnTo>
                      <a:pt x="8" y="56"/>
                    </a:lnTo>
                    <a:lnTo>
                      <a:pt x="8" y="64"/>
                    </a:lnTo>
                    <a:lnTo>
                      <a:pt x="16" y="64"/>
                    </a:lnTo>
                    <a:lnTo>
                      <a:pt x="16" y="72"/>
                    </a:lnTo>
                    <a:lnTo>
                      <a:pt x="24" y="80"/>
                    </a:lnTo>
                    <a:lnTo>
                      <a:pt x="16" y="80"/>
                    </a:lnTo>
                    <a:lnTo>
                      <a:pt x="32" y="80"/>
                    </a:lnTo>
                    <a:lnTo>
                      <a:pt x="32" y="88"/>
                    </a:lnTo>
                    <a:lnTo>
                      <a:pt x="48" y="96"/>
                    </a:lnTo>
                    <a:lnTo>
                      <a:pt x="64" y="88"/>
                    </a:lnTo>
                    <a:lnTo>
                      <a:pt x="72" y="88"/>
                    </a:lnTo>
                    <a:lnTo>
                      <a:pt x="88" y="96"/>
                    </a:lnTo>
                    <a:lnTo>
                      <a:pt x="96" y="96"/>
                    </a:lnTo>
                    <a:lnTo>
                      <a:pt x="112" y="88"/>
                    </a:lnTo>
                    <a:lnTo>
                      <a:pt x="128" y="88"/>
                    </a:lnTo>
                    <a:lnTo>
                      <a:pt x="128" y="80"/>
                    </a:lnTo>
                    <a:lnTo>
                      <a:pt x="128" y="96"/>
                    </a:lnTo>
                    <a:lnTo>
                      <a:pt x="136" y="96"/>
                    </a:lnTo>
                    <a:lnTo>
                      <a:pt x="136" y="88"/>
                    </a:lnTo>
                    <a:lnTo>
                      <a:pt x="160" y="80"/>
                    </a:lnTo>
                    <a:lnTo>
                      <a:pt x="168" y="88"/>
                    </a:lnTo>
                    <a:lnTo>
                      <a:pt x="192" y="80"/>
                    </a:lnTo>
                    <a:lnTo>
                      <a:pt x="216" y="80"/>
                    </a:lnTo>
                    <a:lnTo>
                      <a:pt x="216" y="72"/>
                    </a:lnTo>
                    <a:lnTo>
                      <a:pt x="240" y="80"/>
                    </a:lnTo>
                    <a:lnTo>
                      <a:pt x="232" y="40"/>
                    </a:lnTo>
                    <a:lnTo>
                      <a:pt x="240"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26" name="Freeform 412">
                <a:extLst>
                  <a:ext uri="{FF2B5EF4-FFF2-40B4-BE49-F238E27FC236}">
                    <a16:creationId xmlns:a16="http://schemas.microsoft.com/office/drawing/2014/main" id="{087EBD70-C522-4859-8DB7-98EAA3FB77F3}"/>
                  </a:ext>
                </a:extLst>
              </p:cNvPr>
              <p:cNvSpPr>
                <a:spLocks/>
              </p:cNvSpPr>
              <p:nvPr/>
            </p:nvSpPr>
            <p:spPr bwMode="gray">
              <a:xfrm>
                <a:off x="6589463" y="3375425"/>
                <a:ext cx="171057" cy="155863"/>
              </a:xfrm>
              <a:custGeom>
                <a:avLst/>
                <a:gdLst>
                  <a:gd name="T0" fmla="*/ 16 w 81"/>
                  <a:gd name="T1" fmla="*/ 8 h 65"/>
                  <a:gd name="T2" fmla="*/ 16 w 81"/>
                  <a:gd name="T3" fmla="*/ 8 h 65"/>
                  <a:gd name="T4" fmla="*/ 40 w 81"/>
                  <a:gd name="T5" fmla="*/ 0 h 65"/>
                  <a:gd name="T6" fmla="*/ 56 w 81"/>
                  <a:gd name="T7" fmla="*/ 0 h 65"/>
                  <a:gd name="T8" fmla="*/ 72 w 81"/>
                  <a:gd name="T9" fmla="*/ 8 h 65"/>
                  <a:gd name="T10" fmla="*/ 80 w 81"/>
                  <a:gd name="T11" fmla="*/ 0 h 65"/>
                  <a:gd name="T12" fmla="*/ 72 w 81"/>
                  <a:gd name="T13" fmla="*/ 16 h 65"/>
                  <a:gd name="T14" fmla="*/ 56 w 81"/>
                  <a:gd name="T15" fmla="*/ 8 h 65"/>
                  <a:gd name="T16" fmla="*/ 48 w 81"/>
                  <a:gd name="T17" fmla="*/ 16 h 65"/>
                  <a:gd name="T18" fmla="*/ 48 w 81"/>
                  <a:gd name="T19" fmla="*/ 24 h 65"/>
                  <a:gd name="T20" fmla="*/ 40 w 81"/>
                  <a:gd name="T21" fmla="*/ 24 h 65"/>
                  <a:gd name="T22" fmla="*/ 32 w 81"/>
                  <a:gd name="T23" fmla="*/ 16 h 65"/>
                  <a:gd name="T24" fmla="*/ 32 w 81"/>
                  <a:gd name="T25" fmla="*/ 24 h 65"/>
                  <a:gd name="T26" fmla="*/ 40 w 81"/>
                  <a:gd name="T27" fmla="*/ 40 h 65"/>
                  <a:gd name="T28" fmla="*/ 56 w 81"/>
                  <a:gd name="T29" fmla="*/ 56 h 65"/>
                  <a:gd name="T30" fmla="*/ 48 w 81"/>
                  <a:gd name="T31" fmla="*/ 56 h 65"/>
                  <a:gd name="T32" fmla="*/ 48 w 81"/>
                  <a:gd name="T33" fmla="*/ 64 h 65"/>
                  <a:gd name="T34" fmla="*/ 32 w 81"/>
                  <a:gd name="T35" fmla="*/ 56 h 65"/>
                  <a:gd name="T36" fmla="*/ 16 w 81"/>
                  <a:gd name="T37" fmla="*/ 56 h 65"/>
                  <a:gd name="T38" fmla="*/ 0 w 81"/>
                  <a:gd name="T39" fmla="*/ 32 h 65"/>
                  <a:gd name="T40" fmla="*/ 16 w 81"/>
                  <a:gd name="T41" fmla="*/ 16 h 65"/>
                  <a:gd name="T42" fmla="*/ 16 w 81"/>
                  <a:gd name="T43"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65">
                    <a:moveTo>
                      <a:pt x="16" y="8"/>
                    </a:moveTo>
                    <a:lnTo>
                      <a:pt x="16" y="8"/>
                    </a:lnTo>
                    <a:lnTo>
                      <a:pt x="40" y="0"/>
                    </a:lnTo>
                    <a:lnTo>
                      <a:pt x="56" y="0"/>
                    </a:lnTo>
                    <a:lnTo>
                      <a:pt x="72" y="8"/>
                    </a:lnTo>
                    <a:lnTo>
                      <a:pt x="80" y="0"/>
                    </a:lnTo>
                    <a:lnTo>
                      <a:pt x="72" y="16"/>
                    </a:lnTo>
                    <a:lnTo>
                      <a:pt x="56" y="8"/>
                    </a:lnTo>
                    <a:lnTo>
                      <a:pt x="48" y="16"/>
                    </a:lnTo>
                    <a:lnTo>
                      <a:pt x="48" y="24"/>
                    </a:lnTo>
                    <a:lnTo>
                      <a:pt x="40" y="24"/>
                    </a:lnTo>
                    <a:lnTo>
                      <a:pt x="32" y="16"/>
                    </a:lnTo>
                    <a:lnTo>
                      <a:pt x="32" y="24"/>
                    </a:lnTo>
                    <a:lnTo>
                      <a:pt x="40" y="40"/>
                    </a:lnTo>
                    <a:lnTo>
                      <a:pt x="56" y="56"/>
                    </a:lnTo>
                    <a:lnTo>
                      <a:pt x="48" y="56"/>
                    </a:lnTo>
                    <a:lnTo>
                      <a:pt x="48" y="64"/>
                    </a:lnTo>
                    <a:lnTo>
                      <a:pt x="32" y="56"/>
                    </a:lnTo>
                    <a:lnTo>
                      <a:pt x="16" y="56"/>
                    </a:lnTo>
                    <a:lnTo>
                      <a:pt x="0" y="32"/>
                    </a:lnTo>
                    <a:lnTo>
                      <a:pt x="16" y="16"/>
                    </a:lnTo>
                    <a:lnTo>
                      <a:pt x="16"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27" name="Freeform 413">
                <a:extLst>
                  <a:ext uri="{FF2B5EF4-FFF2-40B4-BE49-F238E27FC236}">
                    <a16:creationId xmlns:a16="http://schemas.microsoft.com/office/drawing/2014/main" id="{0936EBFD-9062-43C9-A18E-2321F9E19F88}"/>
                  </a:ext>
                </a:extLst>
              </p:cNvPr>
              <p:cNvSpPr>
                <a:spLocks/>
              </p:cNvSpPr>
              <p:nvPr/>
            </p:nvSpPr>
            <p:spPr bwMode="gray">
              <a:xfrm>
                <a:off x="6997235" y="3548824"/>
                <a:ext cx="205613" cy="175346"/>
              </a:xfrm>
              <a:custGeom>
                <a:avLst/>
                <a:gdLst>
                  <a:gd name="T0" fmla="*/ 0 w 97"/>
                  <a:gd name="T1" fmla="*/ 72 h 73"/>
                  <a:gd name="T2" fmla="*/ 0 w 97"/>
                  <a:gd name="T3" fmla="*/ 72 h 73"/>
                  <a:gd name="T4" fmla="*/ 8 w 97"/>
                  <a:gd name="T5" fmla="*/ 64 h 73"/>
                  <a:gd name="T6" fmla="*/ 16 w 97"/>
                  <a:gd name="T7" fmla="*/ 48 h 73"/>
                  <a:gd name="T8" fmla="*/ 8 w 97"/>
                  <a:gd name="T9" fmla="*/ 40 h 73"/>
                  <a:gd name="T10" fmla="*/ 8 w 97"/>
                  <a:gd name="T11" fmla="*/ 16 h 73"/>
                  <a:gd name="T12" fmla="*/ 16 w 97"/>
                  <a:gd name="T13" fmla="*/ 16 h 73"/>
                  <a:gd name="T14" fmla="*/ 16 w 97"/>
                  <a:gd name="T15" fmla="*/ 8 h 73"/>
                  <a:gd name="T16" fmla="*/ 40 w 97"/>
                  <a:gd name="T17" fmla="*/ 0 h 73"/>
                  <a:gd name="T18" fmla="*/ 48 w 97"/>
                  <a:gd name="T19" fmla="*/ 8 h 73"/>
                  <a:gd name="T20" fmla="*/ 72 w 97"/>
                  <a:gd name="T21" fmla="*/ 0 h 73"/>
                  <a:gd name="T22" fmla="*/ 96 w 97"/>
                  <a:gd name="T23" fmla="*/ 0 h 73"/>
                  <a:gd name="T24" fmla="*/ 80 w 97"/>
                  <a:gd name="T25" fmla="*/ 8 h 73"/>
                  <a:gd name="T26" fmla="*/ 72 w 97"/>
                  <a:gd name="T27" fmla="*/ 40 h 73"/>
                  <a:gd name="T28" fmla="*/ 48 w 97"/>
                  <a:gd name="T29" fmla="*/ 56 h 73"/>
                  <a:gd name="T30" fmla="*/ 40 w 97"/>
                  <a:gd name="T31" fmla="*/ 56 h 73"/>
                  <a:gd name="T32" fmla="*/ 16 w 97"/>
                  <a:gd name="T33" fmla="*/ 72 h 73"/>
                  <a:gd name="T34" fmla="*/ 0 w 97"/>
                  <a:gd name="T3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73">
                    <a:moveTo>
                      <a:pt x="0" y="72"/>
                    </a:moveTo>
                    <a:lnTo>
                      <a:pt x="0" y="72"/>
                    </a:lnTo>
                    <a:lnTo>
                      <a:pt x="8" y="64"/>
                    </a:lnTo>
                    <a:lnTo>
                      <a:pt x="16" y="48"/>
                    </a:lnTo>
                    <a:lnTo>
                      <a:pt x="8" y="40"/>
                    </a:lnTo>
                    <a:lnTo>
                      <a:pt x="8" y="16"/>
                    </a:lnTo>
                    <a:lnTo>
                      <a:pt x="16" y="16"/>
                    </a:lnTo>
                    <a:lnTo>
                      <a:pt x="16" y="8"/>
                    </a:lnTo>
                    <a:lnTo>
                      <a:pt x="40" y="0"/>
                    </a:lnTo>
                    <a:lnTo>
                      <a:pt x="48" y="8"/>
                    </a:lnTo>
                    <a:lnTo>
                      <a:pt x="72" y="0"/>
                    </a:lnTo>
                    <a:lnTo>
                      <a:pt x="96" y="0"/>
                    </a:lnTo>
                    <a:lnTo>
                      <a:pt x="80" y="8"/>
                    </a:lnTo>
                    <a:lnTo>
                      <a:pt x="72" y="40"/>
                    </a:lnTo>
                    <a:lnTo>
                      <a:pt x="48" y="56"/>
                    </a:lnTo>
                    <a:lnTo>
                      <a:pt x="40" y="56"/>
                    </a:lnTo>
                    <a:lnTo>
                      <a:pt x="16" y="72"/>
                    </a:lnTo>
                    <a:lnTo>
                      <a:pt x="0" y="7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28" name="Freeform 414">
                <a:extLst>
                  <a:ext uri="{FF2B5EF4-FFF2-40B4-BE49-F238E27FC236}">
                    <a16:creationId xmlns:a16="http://schemas.microsoft.com/office/drawing/2014/main" id="{DA00D657-FBBE-489C-9E62-9F3E4724D508}"/>
                  </a:ext>
                </a:extLst>
              </p:cNvPr>
              <p:cNvSpPr>
                <a:spLocks/>
              </p:cNvSpPr>
              <p:nvPr/>
            </p:nvSpPr>
            <p:spPr bwMode="gray">
              <a:xfrm>
                <a:off x="6979956" y="3683257"/>
                <a:ext cx="120949" cy="155863"/>
              </a:xfrm>
              <a:custGeom>
                <a:avLst/>
                <a:gdLst>
                  <a:gd name="T0" fmla="*/ 56 w 57"/>
                  <a:gd name="T1" fmla="*/ 16 h 65"/>
                  <a:gd name="T2" fmla="*/ 56 w 57"/>
                  <a:gd name="T3" fmla="*/ 16 h 65"/>
                  <a:gd name="T4" fmla="*/ 56 w 57"/>
                  <a:gd name="T5" fmla="*/ 0 h 65"/>
                  <a:gd name="T6" fmla="*/ 48 w 57"/>
                  <a:gd name="T7" fmla="*/ 0 h 65"/>
                  <a:gd name="T8" fmla="*/ 24 w 57"/>
                  <a:gd name="T9" fmla="*/ 16 h 65"/>
                  <a:gd name="T10" fmla="*/ 8 w 57"/>
                  <a:gd name="T11" fmla="*/ 16 h 65"/>
                  <a:gd name="T12" fmla="*/ 8 w 57"/>
                  <a:gd name="T13" fmla="*/ 24 h 65"/>
                  <a:gd name="T14" fmla="*/ 8 w 57"/>
                  <a:gd name="T15" fmla="*/ 40 h 65"/>
                  <a:gd name="T16" fmla="*/ 0 w 57"/>
                  <a:gd name="T17" fmla="*/ 64 h 65"/>
                  <a:gd name="T18" fmla="*/ 16 w 57"/>
                  <a:gd name="T19" fmla="*/ 64 h 65"/>
                  <a:gd name="T20" fmla="*/ 24 w 57"/>
                  <a:gd name="T21" fmla="*/ 56 h 65"/>
                  <a:gd name="T22" fmla="*/ 32 w 57"/>
                  <a:gd name="T23" fmla="*/ 56 h 65"/>
                  <a:gd name="T24" fmla="*/ 40 w 57"/>
                  <a:gd name="T25" fmla="*/ 40 h 65"/>
                  <a:gd name="T26" fmla="*/ 32 w 57"/>
                  <a:gd name="T27" fmla="*/ 32 h 65"/>
                  <a:gd name="T28" fmla="*/ 56 w 57"/>
                  <a:gd name="T2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5">
                    <a:moveTo>
                      <a:pt x="56" y="16"/>
                    </a:moveTo>
                    <a:lnTo>
                      <a:pt x="56" y="16"/>
                    </a:lnTo>
                    <a:lnTo>
                      <a:pt x="56" y="0"/>
                    </a:lnTo>
                    <a:lnTo>
                      <a:pt x="48" y="0"/>
                    </a:lnTo>
                    <a:lnTo>
                      <a:pt x="24" y="16"/>
                    </a:lnTo>
                    <a:lnTo>
                      <a:pt x="8" y="16"/>
                    </a:lnTo>
                    <a:lnTo>
                      <a:pt x="8" y="24"/>
                    </a:lnTo>
                    <a:lnTo>
                      <a:pt x="8" y="40"/>
                    </a:lnTo>
                    <a:lnTo>
                      <a:pt x="0" y="64"/>
                    </a:lnTo>
                    <a:lnTo>
                      <a:pt x="16" y="64"/>
                    </a:lnTo>
                    <a:lnTo>
                      <a:pt x="24" y="56"/>
                    </a:lnTo>
                    <a:lnTo>
                      <a:pt x="32" y="56"/>
                    </a:lnTo>
                    <a:lnTo>
                      <a:pt x="40" y="40"/>
                    </a:lnTo>
                    <a:lnTo>
                      <a:pt x="32" y="32"/>
                    </a:lnTo>
                    <a:lnTo>
                      <a:pt x="56"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29" name="Freeform 415">
                <a:extLst>
                  <a:ext uri="{FF2B5EF4-FFF2-40B4-BE49-F238E27FC236}">
                    <a16:creationId xmlns:a16="http://schemas.microsoft.com/office/drawing/2014/main" id="{D009724F-A3F3-4667-AD7F-31BA1E53582D}"/>
                  </a:ext>
                </a:extLst>
              </p:cNvPr>
              <p:cNvSpPr>
                <a:spLocks/>
              </p:cNvSpPr>
              <p:nvPr/>
            </p:nvSpPr>
            <p:spPr bwMode="gray">
              <a:xfrm>
                <a:off x="6997235" y="3644291"/>
                <a:ext cx="36285" cy="60397"/>
              </a:xfrm>
              <a:custGeom>
                <a:avLst/>
                <a:gdLst>
                  <a:gd name="T0" fmla="*/ 8 w 17"/>
                  <a:gd name="T1" fmla="*/ 24 h 25"/>
                  <a:gd name="T2" fmla="*/ 8 w 17"/>
                  <a:gd name="T3" fmla="*/ 24 h 25"/>
                  <a:gd name="T4" fmla="*/ 0 w 17"/>
                  <a:gd name="T5" fmla="*/ 24 h 25"/>
                  <a:gd name="T6" fmla="*/ 8 w 17"/>
                  <a:gd name="T7" fmla="*/ 0 h 25"/>
                  <a:gd name="T8" fmla="*/ 16 w 17"/>
                  <a:gd name="T9" fmla="*/ 8 h 25"/>
                  <a:gd name="T10" fmla="*/ 8 w 17"/>
                  <a:gd name="T11" fmla="*/ 24 h 25"/>
                </a:gdLst>
                <a:ahLst/>
                <a:cxnLst>
                  <a:cxn ang="0">
                    <a:pos x="T0" y="T1"/>
                  </a:cxn>
                  <a:cxn ang="0">
                    <a:pos x="T2" y="T3"/>
                  </a:cxn>
                  <a:cxn ang="0">
                    <a:pos x="T4" y="T5"/>
                  </a:cxn>
                  <a:cxn ang="0">
                    <a:pos x="T6" y="T7"/>
                  </a:cxn>
                  <a:cxn ang="0">
                    <a:pos x="T8" y="T9"/>
                  </a:cxn>
                  <a:cxn ang="0">
                    <a:pos x="T10" y="T11"/>
                  </a:cxn>
                </a:cxnLst>
                <a:rect l="0" t="0" r="r" b="b"/>
                <a:pathLst>
                  <a:path w="17" h="25">
                    <a:moveTo>
                      <a:pt x="8" y="24"/>
                    </a:moveTo>
                    <a:lnTo>
                      <a:pt x="8" y="24"/>
                    </a:lnTo>
                    <a:lnTo>
                      <a:pt x="0" y="24"/>
                    </a:lnTo>
                    <a:lnTo>
                      <a:pt x="8" y="0"/>
                    </a:lnTo>
                    <a:lnTo>
                      <a:pt x="16" y="8"/>
                    </a:lnTo>
                    <a:lnTo>
                      <a:pt x="8"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30" name="Freeform 416">
                <a:extLst>
                  <a:ext uri="{FF2B5EF4-FFF2-40B4-BE49-F238E27FC236}">
                    <a16:creationId xmlns:a16="http://schemas.microsoft.com/office/drawing/2014/main" id="{995A38C0-B97F-4269-B757-B4D688B882DA}"/>
                  </a:ext>
                </a:extLst>
              </p:cNvPr>
              <p:cNvSpPr>
                <a:spLocks/>
              </p:cNvSpPr>
              <p:nvPr/>
            </p:nvSpPr>
            <p:spPr bwMode="gray">
              <a:xfrm>
                <a:off x="6962678" y="3702739"/>
                <a:ext cx="53564" cy="136380"/>
              </a:xfrm>
              <a:custGeom>
                <a:avLst/>
                <a:gdLst>
                  <a:gd name="T0" fmla="*/ 16 w 25"/>
                  <a:gd name="T1" fmla="*/ 8 h 57"/>
                  <a:gd name="T2" fmla="*/ 16 w 25"/>
                  <a:gd name="T3" fmla="*/ 8 h 57"/>
                  <a:gd name="T4" fmla="*/ 16 w 25"/>
                  <a:gd name="T5" fmla="*/ 16 h 57"/>
                  <a:gd name="T6" fmla="*/ 16 w 25"/>
                  <a:gd name="T7" fmla="*/ 32 h 57"/>
                  <a:gd name="T8" fmla="*/ 8 w 25"/>
                  <a:gd name="T9" fmla="*/ 56 h 57"/>
                  <a:gd name="T10" fmla="*/ 0 w 25"/>
                  <a:gd name="T11" fmla="*/ 24 h 57"/>
                  <a:gd name="T12" fmla="*/ 8 w 25"/>
                  <a:gd name="T13" fmla="*/ 16 h 57"/>
                  <a:gd name="T14" fmla="*/ 16 w 25"/>
                  <a:gd name="T15" fmla="*/ 0 h 57"/>
                  <a:gd name="T16" fmla="*/ 24 w 25"/>
                  <a:gd name="T17" fmla="*/ 0 h 57"/>
                  <a:gd name="T18" fmla="*/ 16 w 25"/>
                  <a:gd name="T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7">
                    <a:moveTo>
                      <a:pt x="16" y="8"/>
                    </a:moveTo>
                    <a:lnTo>
                      <a:pt x="16" y="8"/>
                    </a:lnTo>
                    <a:lnTo>
                      <a:pt x="16" y="16"/>
                    </a:lnTo>
                    <a:lnTo>
                      <a:pt x="16" y="32"/>
                    </a:lnTo>
                    <a:lnTo>
                      <a:pt x="8" y="56"/>
                    </a:lnTo>
                    <a:lnTo>
                      <a:pt x="0" y="24"/>
                    </a:lnTo>
                    <a:lnTo>
                      <a:pt x="8" y="16"/>
                    </a:lnTo>
                    <a:lnTo>
                      <a:pt x="16" y="0"/>
                    </a:lnTo>
                    <a:lnTo>
                      <a:pt x="24" y="0"/>
                    </a:lnTo>
                    <a:lnTo>
                      <a:pt x="16"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31" name="Freeform 417">
                <a:extLst>
                  <a:ext uri="{FF2B5EF4-FFF2-40B4-BE49-F238E27FC236}">
                    <a16:creationId xmlns:a16="http://schemas.microsoft.com/office/drawing/2014/main" id="{9BE64F5A-B70E-4BB4-BFE0-33FE099431D3}"/>
                  </a:ext>
                </a:extLst>
              </p:cNvPr>
              <p:cNvSpPr>
                <a:spLocks/>
              </p:cNvSpPr>
              <p:nvPr/>
            </p:nvSpPr>
            <p:spPr bwMode="gray">
              <a:xfrm>
                <a:off x="7099179" y="3529341"/>
                <a:ext cx="255720" cy="331209"/>
              </a:xfrm>
              <a:custGeom>
                <a:avLst/>
                <a:gdLst>
                  <a:gd name="T0" fmla="*/ 89 w 148"/>
                  <a:gd name="T1" fmla="*/ 10 h 170"/>
                  <a:gd name="T2" fmla="*/ 89 w 148"/>
                  <a:gd name="T3" fmla="*/ 10 h 170"/>
                  <a:gd name="T4" fmla="*/ 99 w 148"/>
                  <a:gd name="T5" fmla="*/ 30 h 170"/>
                  <a:gd name="T6" fmla="*/ 108 w 148"/>
                  <a:gd name="T7" fmla="*/ 30 h 170"/>
                  <a:gd name="T8" fmla="*/ 108 w 148"/>
                  <a:gd name="T9" fmla="*/ 49 h 170"/>
                  <a:gd name="T10" fmla="*/ 99 w 148"/>
                  <a:gd name="T11" fmla="*/ 69 h 170"/>
                  <a:gd name="T12" fmla="*/ 108 w 148"/>
                  <a:gd name="T13" fmla="*/ 89 h 170"/>
                  <a:gd name="T14" fmla="*/ 128 w 148"/>
                  <a:gd name="T15" fmla="*/ 99 h 170"/>
                  <a:gd name="T16" fmla="*/ 138 w 148"/>
                  <a:gd name="T17" fmla="*/ 128 h 170"/>
                  <a:gd name="T18" fmla="*/ 148 w 148"/>
                  <a:gd name="T19" fmla="*/ 138 h 170"/>
                  <a:gd name="T20" fmla="*/ 148 w 148"/>
                  <a:gd name="T21" fmla="*/ 148 h 170"/>
                  <a:gd name="T22" fmla="*/ 128 w 148"/>
                  <a:gd name="T23" fmla="*/ 148 h 170"/>
                  <a:gd name="T24" fmla="*/ 118 w 148"/>
                  <a:gd name="T25" fmla="*/ 158 h 170"/>
                  <a:gd name="T26" fmla="*/ 103 w 148"/>
                  <a:gd name="T27" fmla="*/ 170 h 170"/>
                  <a:gd name="T28" fmla="*/ 89 w 148"/>
                  <a:gd name="T29" fmla="*/ 158 h 170"/>
                  <a:gd name="T30" fmla="*/ 69 w 148"/>
                  <a:gd name="T31" fmla="*/ 148 h 170"/>
                  <a:gd name="T32" fmla="*/ 69 w 148"/>
                  <a:gd name="T33" fmla="*/ 138 h 170"/>
                  <a:gd name="T34" fmla="*/ 59 w 148"/>
                  <a:gd name="T35" fmla="*/ 128 h 170"/>
                  <a:gd name="T36" fmla="*/ 30 w 148"/>
                  <a:gd name="T37" fmla="*/ 108 h 170"/>
                  <a:gd name="T38" fmla="*/ 0 w 148"/>
                  <a:gd name="T39" fmla="*/ 99 h 170"/>
                  <a:gd name="T40" fmla="*/ 0 w 148"/>
                  <a:gd name="T41" fmla="*/ 79 h 170"/>
                  <a:gd name="T42" fmla="*/ 30 w 148"/>
                  <a:gd name="T43" fmla="*/ 59 h 170"/>
                  <a:gd name="T44" fmla="*/ 39 w 148"/>
                  <a:gd name="T45" fmla="*/ 20 h 170"/>
                  <a:gd name="T46" fmla="*/ 59 w 148"/>
                  <a:gd name="T47" fmla="*/ 10 h 170"/>
                  <a:gd name="T48" fmla="*/ 59 w 148"/>
                  <a:gd name="T49" fmla="*/ 0 h 170"/>
                  <a:gd name="T50" fmla="*/ 89 w 148"/>
                  <a:gd name="T51" fmla="*/ 1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70">
                    <a:moveTo>
                      <a:pt x="89" y="10"/>
                    </a:moveTo>
                    <a:lnTo>
                      <a:pt x="89" y="10"/>
                    </a:lnTo>
                    <a:lnTo>
                      <a:pt x="99" y="30"/>
                    </a:lnTo>
                    <a:lnTo>
                      <a:pt x="108" y="30"/>
                    </a:lnTo>
                    <a:lnTo>
                      <a:pt x="108" y="49"/>
                    </a:lnTo>
                    <a:lnTo>
                      <a:pt x="99" y="69"/>
                    </a:lnTo>
                    <a:lnTo>
                      <a:pt x="108" y="89"/>
                    </a:lnTo>
                    <a:lnTo>
                      <a:pt x="128" y="99"/>
                    </a:lnTo>
                    <a:lnTo>
                      <a:pt x="138" y="128"/>
                    </a:lnTo>
                    <a:lnTo>
                      <a:pt x="148" y="138"/>
                    </a:lnTo>
                    <a:lnTo>
                      <a:pt x="148" y="148"/>
                    </a:lnTo>
                    <a:lnTo>
                      <a:pt x="128" y="148"/>
                    </a:lnTo>
                    <a:lnTo>
                      <a:pt x="118" y="158"/>
                    </a:lnTo>
                    <a:lnTo>
                      <a:pt x="103" y="170"/>
                    </a:lnTo>
                    <a:lnTo>
                      <a:pt x="89" y="158"/>
                    </a:lnTo>
                    <a:lnTo>
                      <a:pt x="69" y="148"/>
                    </a:lnTo>
                    <a:lnTo>
                      <a:pt x="69" y="138"/>
                    </a:lnTo>
                    <a:lnTo>
                      <a:pt x="59" y="128"/>
                    </a:lnTo>
                    <a:lnTo>
                      <a:pt x="30" y="108"/>
                    </a:lnTo>
                    <a:lnTo>
                      <a:pt x="0" y="99"/>
                    </a:lnTo>
                    <a:lnTo>
                      <a:pt x="0" y="79"/>
                    </a:lnTo>
                    <a:lnTo>
                      <a:pt x="30" y="59"/>
                    </a:lnTo>
                    <a:lnTo>
                      <a:pt x="39" y="20"/>
                    </a:lnTo>
                    <a:lnTo>
                      <a:pt x="59" y="10"/>
                    </a:lnTo>
                    <a:lnTo>
                      <a:pt x="59" y="0"/>
                    </a:lnTo>
                    <a:lnTo>
                      <a:pt x="89" y="1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32" name="Freeform 418">
                <a:extLst>
                  <a:ext uri="{FF2B5EF4-FFF2-40B4-BE49-F238E27FC236}">
                    <a16:creationId xmlns:a16="http://schemas.microsoft.com/office/drawing/2014/main" id="{B9B375D6-CAEE-4E9E-92D9-C5FB77036FFF}"/>
                  </a:ext>
                </a:extLst>
              </p:cNvPr>
              <p:cNvSpPr>
                <a:spLocks/>
              </p:cNvSpPr>
              <p:nvPr/>
            </p:nvSpPr>
            <p:spPr bwMode="gray">
              <a:xfrm>
                <a:off x="6979956" y="3720274"/>
                <a:ext cx="597835" cy="617609"/>
              </a:xfrm>
              <a:custGeom>
                <a:avLst/>
                <a:gdLst>
                  <a:gd name="T0" fmla="*/ 232 w 281"/>
                  <a:gd name="T1" fmla="*/ 208 h 257"/>
                  <a:gd name="T2" fmla="*/ 232 w 281"/>
                  <a:gd name="T3" fmla="*/ 208 h 257"/>
                  <a:gd name="T4" fmla="*/ 240 w 281"/>
                  <a:gd name="T5" fmla="*/ 200 h 257"/>
                  <a:gd name="T6" fmla="*/ 248 w 281"/>
                  <a:gd name="T7" fmla="*/ 192 h 257"/>
                  <a:gd name="T8" fmla="*/ 256 w 281"/>
                  <a:gd name="T9" fmla="*/ 184 h 257"/>
                  <a:gd name="T10" fmla="*/ 264 w 281"/>
                  <a:gd name="T11" fmla="*/ 176 h 257"/>
                  <a:gd name="T12" fmla="*/ 272 w 281"/>
                  <a:gd name="T13" fmla="*/ 168 h 257"/>
                  <a:gd name="T14" fmla="*/ 280 w 281"/>
                  <a:gd name="T15" fmla="*/ 168 h 257"/>
                  <a:gd name="T16" fmla="*/ 280 w 281"/>
                  <a:gd name="T17" fmla="*/ 160 h 257"/>
                  <a:gd name="T18" fmla="*/ 280 w 281"/>
                  <a:gd name="T19" fmla="*/ 152 h 257"/>
                  <a:gd name="T20" fmla="*/ 280 w 281"/>
                  <a:gd name="T21" fmla="*/ 144 h 257"/>
                  <a:gd name="T22" fmla="*/ 272 w 281"/>
                  <a:gd name="T23" fmla="*/ 136 h 257"/>
                  <a:gd name="T24" fmla="*/ 264 w 281"/>
                  <a:gd name="T25" fmla="*/ 128 h 257"/>
                  <a:gd name="T26" fmla="*/ 256 w 281"/>
                  <a:gd name="T27" fmla="*/ 128 h 257"/>
                  <a:gd name="T28" fmla="*/ 248 w 281"/>
                  <a:gd name="T29" fmla="*/ 128 h 257"/>
                  <a:gd name="T30" fmla="*/ 248 w 281"/>
                  <a:gd name="T31" fmla="*/ 136 h 257"/>
                  <a:gd name="T32" fmla="*/ 240 w 281"/>
                  <a:gd name="T33" fmla="*/ 136 h 257"/>
                  <a:gd name="T34" fmla="*/ 232 w 281"/>
                  <a:gd name="T35" fmla="*/ 136 h 257"/>
                  <a:gd name="T36" fmla="*/ 224 w 281"/>
                  <a:gd name="T37" fmla="*/ 136 h 257"/>
                  <a:gd name="T38" fmla="*/ 216 w 281"/>
                  <a:gd name="T39" fmla="*/ 136 h 257"/>
                  <a:gd name="T40" fmla="*/ 208 w 281"/>
                  <a:gd name="T41" fmla="*/ 136 h 257"/>
                  <a:gd name="T42" fmla="*/ 200 w 281"/>
                  <a:gd name="T43" fmla="*/ 128 h 257"/>
                  <a:gd name="T44" fmla="*/ 208 w 281"/>
                  <a:gd name="T45" fmla="*/ 120 h 257"/>
                  <a:gd name="T46" fmla="*/ 200 w 281"/>
                  <a:gd name="T47" fmla="*/ 104 h 257"/>
                  <a:gd name="T48" fmla="*/ 200 w 281"/>
                  <a:gd name="T49" fmla="*/ 80 h 257"/>
                  <a:gd name="T50" fmla="*/ 176 w 281"/>
                  <a:gd name="T51" fmla="*/ 56 h 257"/>
                  <a:gd name="T52" fmla="*/ 152 w 281"/>
                  <a:gd name="T53" fmla="*/ 48 h 257"/>
                  <a:gd name="T54" fmla="*/ 136 w 281"/>
                  <a:gd name="T55" fmla="*/ 56 h 257"/>
                  <a:gd name="T56" fmla="*/ 128 w 281"/>
                  <a:gd name="T57" fmla="*/ 48 h 257"/>
                  <a:gd name="T58" fmla="*/ 112 w 281"/>
                  <a:gd name="T59" fmla="*/ 40 h 257"/>
                  <a:gd name="T60" fmla="*/ 112 w 281"/>
                  <a:gd name="T61" fmla="*/ 32 h 257"/>
                  <a:gd name="T62" fmla="*/ 104 w 281"/>
                  <a:gd name="T63" fmla="*/ 24 h 257"/>
                  <a:gd name="T64" fmla="*/ 80 w 281"/>
                  <a:gd name="T65" fmla="*/ 8 h 257"/>
                  <a:gd name="T66" fmla="*/ 56 w 281"/>
                  <a:gd name="T67" fmla="*/ 0 h 257"/>
                  <a:gd name="T68" fmla="*/ 32 w 281"/>
                  <a:gd name="T69" fmla="*/ 16 h 257"/>
                  <a:gd name="T70" fmla="*/ 40 w 281"/>
                  <a:gd name="T71" fmla="*/ 24 h 257"/>
                  <a:gd name="T72" fmla="*/ 32 w 281"/>
                  <a:gd name="T73" fmla="*/ 40 h 257"/>
                  <a:gd name="T74" fmla="*/ 24 w 281"/>
                  <a:gd name="T75" fmla="*/ 40 h 257"/>
                  <a:gd name="T76" fmla="*/ 16 w 281"/>
                  <a:gd name="T77" fmla="*/ 48 h 257"/>
                  <a:gd name="T78" fmla="*/ 0 w 281"/>
                  <a:gd name="T79" fmla="*/ 48 h 257"/>
                  <a:gd name="T80" fmla="*/ 0 w 281"/>
                  <a:gd name="T81" fmla="*/ 64 h 257"/>
                  <a:gd name="T82" fmla="*/ 8 w 281"/>
                  <a:gd name="T83" fmla="*/ 64 h 257"/>
                  <a:gd name="T84" fmla="*/ 40 w 281"/>
                  <a:gd name="T85" fmla="*/ 112 h 257"/>
                  <a:gd name="T86" fmla="*/ 48 w 281"/>
                  <a:gd name="T87" fmla="*/ 120 h 257"/>
                  <a:gd name="T88" fmla="*/ 56 w 281"/>
                  <a:gd name="T89" fmla="*/ 136 h 257"/>
                  <a:gd name="T90" fmla="*/ 56 w 281"/>
                  <a:gd name="T91" fmla="*/ 160 h 257"/>
                  <a:gd name="T92" fmla="*/ 80 w 281"/>
                  <a:gd name="T93" fmla="*/ 176 h 257"/>
                  <a:gd name="T94" fmla="*/ 96 w 281"/>
                  <a:gd name="T95" fmla="*/ 216 h 257"/>
                  <a:gd name="T96" fmla="*/ 104 w 281"/>
                  <a:gd name="T97" fmla="*/ 224 h 257"/>
                  <a:gd name="T98" fmla="*/ 112 w 281"/>
                  <a:gd name="T99" fmla="*/ 216 h 257"/>
                  <a:gd name="T100" fmla="*/ 136 w 281"/>
                  <a:gd name="T101" fmla="*/ 240 h 257"/>
                  <a:gd name="T102" fmla="*/ 144 w 281"/>
                  <a:gd name="T103" fmla="*/ 256 h 257"/>
                  <a:gd name="T104" fmla="*/ 200 w 281"/>
                  <a:gd name="T105" fmla="*/ 216 h 257"/>
                  <a:gd name="T106" fmla="*/ 232 w 281"/>
                  <a:gd name="T107" fmla="*/ 20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1" h="257">
                    <a:moveTo>
                      <a:pt x="232" y="208"/>
                    </a:moveTo>
                    <a:lnTo>
                      <a:pt x="232" y="208"/>
                    </a:lnTo>
                    <a:lnTo>
                      <a:pt x="240" y="200"/>
                    </a:lnTo>
                    <a:lnTo>
                      <a:pt x="248" y="192"/>
                    </a:lnTo>
                    <a:lnTo>
                      <a:pt x="256" y="184"/>
                    </a:lnTo>
                    <a:lnTo>
                      <a:pt x="264" y="176"/>
                    </a:lnTo>
                    <a:lnTo>
                      <a:pt x="272" y="168"/>
                    </a:lnTo>
                    <a:lnTo>
                      <a:pt x="280" y="168"/>
                    </a:lnTo>
                    <a:lnTo>
                      <a:pt x="280" y="160"/>
                    </a:lnTo>
                    <a:lnTo>
                      <a:pt x="280" y="152"/>
                    </a:lnTo>
                    <a:lnTo>
                      <a:pt x="280" y="144"/>
                    </a:lnTo>
                    <a:lnTo>
                      <a:pt x="272" y="136"/>
                    </a:lnTo>
                    <a:lnTo>
                      <a:pt x="264" y="128"/>
                    </a:lnTo>
                    <a:lnTo>
                      <a:pt x="256" y="128"/>
                    </a:lnTo>
                    <a:lnTo>
                      <a:pt x="248" y="128"/>
                    </a:lnTo>
                    <a:lnTo>
                      <a:pt x="248" y="136"/>
                    </a:lnTo>
                    <a:lnTo>
                      <a:pt x="240" y="136"/>
                    </a:lnTo>
                    <a:lnTo>
                      <a:pt x="232" y="136"/>
                    </a:lnTo>
                    <a:lnTo>
                      <a:pt x="224" y="136"/>
                    </a:lnTo>
                    <a:lnTo>
                      <a:pt x="216" y="136"/>
                    </a:lnTo>
                    <a:lnTo>
                      <a:pt x="208" y="136"/>
                    </a:lnTo>
                    <a:lnTo>
                      <a:pt x="200" y="128"/>
                    </a:lnTo>
                    <a:lnTo>
                      <a:pt x="208" y="120"/>
                    </a:lnTo>
                    <a:lnTo>
                      <a:pt x="200" y="104"/>
                    </a:lnTo>
                    <a:lnTo>
                      <a:pt x="200" y="80"/>
                    </a:lnTo>
                    <a:lnTo>
                      <a:pt x="176" y="56"/>
                    </a:lnTo>
                    <a:lnTo>
                      <a:pt x="152" y="48"/>
                    </a:lnTo>
                    <a:lnTo>
                      <a:pt x="136" y="56"/>
                    </a:lnTo>
                    <a:lnTo>
                      <a:pt x="128" y="48"/>
                    </a:lnTo>
                    <a:lnTo>
                      <a:pt x="112" y="40"/>
                    </a:lnTo>
                    <a:lnTo>
                      <a:pt x="112" y="32"/>
                    </a:lnTo>
                    <a:lnTo>
                      <a:pt x="104" y="24"/>
                    </a:lnTo>
                    <a:lnTo>
                      <a:pt x="80" y="8"/>
                    </a:lnTo>
                    <a:lnTo>
                      <a:pt x="56" y="0"/>
                    </a:lnTo>
                    <a:lnTo>
                      <a:pt x="32" y="16"/>
                    </a:lnTo>
                    <a:lnTo>
                      <a:pt x="40" y="24"/>
                    </a:lnTo>
                    <a:lnTo>
                      <a:pt x="32" y="40"/>
                    </a:lnTo>
                    <a:lnTo>
                      <a:pt x="24" y="40"/>
                    </a:lnTo>
                    <a:lnTo>
                      <a:pt x="16" y="48"/>
                    </a:lnTo>
                    <a:lnTo>
                      <a:pt x="0" y="48"/>
                    </a:lnTo>
                    <a:lnTo>
                      <a:pt x="0" y="64"/>
                    </a:lnTo>
                    <a:lnTo>
                      <a:pt x="8" y="64"/>
                    </a:lnTo>
                    <a:lnTo>
                      <a:pt x="40" y="112"/>
                    </a:lnTo>
                    <a:lnTo>
                      <a:pt x="48" y="120"/>
                    </a:lnTo>
                    <a:lnTo>
                      <a:pt x="56" y="136"/>
                    </a:lnTo>
                    <a:lnTo>
                      <a:pt x="56" y="160"/>
                    </a:lnTo>
                    <a:lnTo>
                      <a:pt x="80" y="176"/>
                    </a:lnTo>
                    <a:lnTo>
                      <a:pt x="96" y="216"/>
                    </a:lnTo>
                    <a:lnTo>
                      <a:pt x="104" y="224"/>
                    </a:lnTo>
                    <a:lnTo>
                      <a:pt x="112" y="216"/>
                    </a:lnTo>
                    <a:lnTo>
                      <a:pt x="136" y="240"/>
                    </a:lnTo>
                    <a:lnTo>
                      <a:pt x="144" y="256"/>
                    </a:lnTo>
                    <a:lnTo>
                      <a:pt x="200" y="216"/>
                    </a:lnTo>
                    <a:lnTo>
                      <a:pt x="232" y="20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33" name="Freeform 419">
                <a:extLst>
                  <a:ext uri="{FF2B5EF4-FFF2-40B4-BE49-F238E27FC236}">
                    <a16:creationId xmlns:a16="http://schemas.microsoft.com/office/drawing/2014/main" id="{D6FFEE3A-3280-4BE6-A3A3-CC90DF1868A1}"/>
                  </a:ext>
                </a:extLst>
              </p:cNvPr>
              <p:cNvSpPr>
                <a:spLocks/>
              </p:cNvSpPr>
              <p:nvPr/>
            </p:nvSpPr>
            <p:spPr bwMode="gray">
              <a:xfrm>
                <a:off x="7405007" y="3952122"/>
                <a:ext cx="36285" cy="58448"/>
              </a:xfrm>
              <a:custGeom>
                <a:avLst/>
                <a:gdLst>
                  <a:gd name="T0" fmla="*/ 8 w 17"/>
                  <a:gd name="T1" fmla="*/ 24 h 25"/>
                  <a:gd name="T2" fmla="*/ 8 w 17"/>
                  <a:gd name="T3" fmla="*/ 24 h 25"/>
                  <a:gd name="T4" fmla="*/ 0 w 17"/>
                  <a:gd name="T5" fmla="*/ 8 h 25"/>
                  <a:gd name="T6" fmla="*/ 8 w 17"/>
                  <a:gd name="T7" fmla="*/ 0 h 25"/>
                  <a:gd name="T8" fmla="*/ 16 w 17"/>
                  <a:gd name="T9" fmla="*/ 0 h 25"/>
                  <a:gd name="T10" fmla="*/ 8 w 17"/>
                  <a:gd name="T11" fmla="*/ 24 h 25"/>
                </a:gdLst>
                <a:ahLst/>
                <a:cxnLst>
                  <a:cxn ang="0">
                    <a:pos x="T0" y="T1"/>
                  </a:cxn>
                  <a:cxn ang="0">
                    <a:pos x="T2" y="T3"/>
                  </a:cxn>
                  <a:cxn ang="0">
                    <a:pos x="T4" y="T5"/>
                  </a:cxn>
                  <a:cxn ang="0">
                    <a:pos x="T6" y="T7"/>
                  </a:cxn>
                  <a:cxn ang="0">
                    <a:pos x="T8" y="T9"/>
                  </a:cxn>
                  <a:cxn ang="0">
                    <a:pos x="T10" y="T11"/>
                  </a:cxn>
                </a:cxnLst>
                <a:rect l="0" t="0" r="r" b="b"/>
                <a:pathLst>
                  <a:path w="17" h="25">
                    <a:moveTo>
                      <a:pt x="8" y="24"/>
                    </a:moveTo>
                    <a:lnTo>
                      <a:pt x="8" y="24"/>
                    </a:lnTo>
                    <a:lnTo>
                      <a:pt x="0" y="8"/>
                    </a:lnTo>
                    <a:lnTo>
                      <a:pt x="8" y="0"/>
                    </a:lnTo>
                    <a:lnTo>
                      <a:pt x="16" y="0"/>
                    </a:lnTo>
                    <a:lnTo>
                      <a:pt x="8"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34" name="Freeform 420">
                <a:extLst>
                  <a:ext uri="{FF2B5EF4-FFF2-40B4-BE49-F238E27FC236}">
                    <a16:creationId xmlns:a16="http://schemas.microsoft.com/office/drawing/2014/main" id="{67E36FD4-7B3B-41D4-A50C-9DC76BDEBE69}"/>
                  </a:ext>
                </a:extLst>
              </p:cNvPr>
              <p:cNvSpPr>
                <a:spLocks/>
              </p:cNvSpPr>
              <p:nvPr/>
            </p:nvSpPr>
            <p:spPr bwMode="gray">
              <a:xfrm>
                <a:off x="7405007" y="3952122"/>
                <a:ext cx="172784" cy="97414"/>
              </a:xfrm>
              <a:custGeom>
                <a:avLst/>
                <a:gdLst>
                  <a:gd name="T0" fmla="*/ 64 w 81"/>
                  <a:gd name="T1" fmla="*/ 32 h 41"/>
                  <a:gd name="T2" fmla="*/ 64 w 81"/>
                  <a:gd name="T3" fmla="*/ 32 h 41"/>
                  <a:gd name="T4" fmla="*/ 80 w 81"/>
                  <a:gd name="T5" fmla="*/ 16 h 41"/>
                  <a:gd name="T6" fmla="*/ 80 w 81"/>
                  <a:gd name="T7" fmla="*/ 8 h 41"/>
                  <a:gd name="T8" fmla="*/ 72 w 81"/>
                  <a:gd name="T9" fmla="*/ 0 h 41"/>
                  <a:gd name="T10" fmla="*/ 48 w 81"/>
                  <a:gd name="T11" fmla="*/ 24 h 41"/>
                  <a:gd name="T12" fmla="*/ 24 w 81"/>
                  <a:gd name="T13" fmla="*/ 24 h 41"/>
                  <a:gd name="T14" fmla="*/ 8 w 81"/>
                  <a:gd name="T15" fmla="*/ 24 h 41"/>
                  <a:gd name="T16" fmla="*/ 0 w 81"/>
                  <a:gd name="T17" fmla="*/ 32 h 41"/>
                  <a:gd name="T18" fmla="*/ 8 w 81"/>
                  <a:gd name="T19" fmla="*/ 40 h 41"/>
                  <a:gd name="T20" fmla="*/ 16 w 81"/>
                  <a:gd name="T21" fmla="*/ 40 h 41"/>
                  <a:gd name="T22" fmla="*/ 24 w 81"/>
                  <a:gd name="T23" fmla="*/ 40 h 41"/>
                  <a:gd name="T24" fmla="*/ 32 w 81"/>
                  <a:gd name="T25" fmla="*/ 40 h 41"/>
                  <a:gd name="T26" fmla="*/ 40 w 81"/>
                  <a:gd name="T27" fmla="*/ 40 h 41"/>
                  <a:gd name="T28" fmla="*/ 48 w 81"/>
                  <a:gd name="T29" fmla="*/ 40 h 41"/>
                  <a:gd name="T30" fmla="*/ 48 w 81"/>
                  <a:gd name="T31" fmla="*/ 32 h 41"/>
                  <a:gd name="T32" fmla="*/ 56 w 81"/>
                  <a:gd name="T33" fmla="*/ 32 h 41"/>
                  <a:gd name="T34" fmla="*/ 64 w 81"/>
                  <a:gd name="T35"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41">
                    <a:moveTo>
                      <a:pt x="64" y="32"/>
                    </a:moveTo>
                    <a:lnTo>
                      <a:pt x="64" y="32"/>
                    </a:lnTo>
                    <a:lnTo>
                      <a:pt x="80" y="16"/>
                    </a:lnTo>
                    <a:lnTo>
                      <a:pt x="80" y="8"/>
                    </a:lnTo>
                    <a:lnTo>
                      <a:pt x="72" y="0"/>
                    </a:lnTo>
                    <a:lnTo>
                      <a:pt x="48" y="24"/>
                    </a:lnTo>
                    <a:lnTo>
                      <a:pt x="24" y="24"/>
                    </a:lnTo>
                    <a:lnTo>
                      <a:pt x="8" y="24"/>
                    </a:lnTo>
                    <a:lnTo>
                      <a:pt x="0" y="32"/>
                    </a:lnTo>
                    <a:lnTo>
                      <a:pt x="8" y="40"/>
                    </a:lnTo>
                    <a:lnTo>
                      <a:pt x="16" y="40"/>
                    </a:lnTo>
                    <a:lnTo>
                      <a:pt x="24" y="40"/>
                    </a:lnTo>
                    <a:lnTo>
                      <a:pt x="32" y="40"/>
                    </a:lnTo>
                    <a:lnTo>
                      <a:pt x="40" y="40"/>
                    </a:lnTo>
                    <a:lnTo>
                      <a:pt x="48" y="40"/>
                    </a:lnTo>
                    <a:lnTo>
                      <a:pt x="48" y="32"/>
                    </a:lnTo>
                    <a:lnTo>
                      <a:pt x="56" y="32"/>
                    </a:lnTo>
                    <a:lnTo>
                      <a:pt x="64"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35" name="Freeform 421">
                <a:extLst>
                  <a:ext uri="{FF2B5EF4-FFF2-40B4-BE49-F238E27FC236}">
                    <a16:creationId xmlns:a16="http://schemas.microsoft.com/office/drawing/2014/main" id="{6486C724-13CC-40BC-93FA-FAA30B9D2DEB}"/>
                  </a:ext>
                </a:extLst>
              </p:cNvPr>
              <p:cNvSpPr>
                <a:spLocks/>
              </p:cNvSpPr>
              <p:nvPr/>
            </p:nvSpPr>
            <p:spPr bwMode="gray">
              <a:xfrm>
                <a:off x="7558786" y="3932638"/>
                <a:ext cx="19007" cy="40915"/>
              </a:xfrm>
              <a:custGeom>
                <a:avLst/>
                <a:gdLst>
                  <a:gd name="T0" fmla="*/ 8 w 9"/>
                  <a:gd name="T1" fmla="*/ 16 h 17"/>
                  <a:gd name="T2" fmla="*/ 8 w 9"/>
                  <a:gd name="T3" fmla="*/ 16 h 17"/>
                  <a:gd name="T4" fmla="*/ 0 w 9"/>
                  <a:gd name="T5" fmla="*/ 8 h 17"/>
                  <a:gd name="T6" fmla="*/ 0 w 9"/>
                  <a:gd name="T7" fmla="*/ 0 h 17"/>
                  <a:gd name="T8" fmla="*/ 8 w 9"/>
                  <a:gd name="T9" fmla="*/ 0 h 17"/>
                  <a:gd name="T10" fmla="*/ 8 w 9"/>
                  <a:gd name="T11" fmla="*/ 16 h 17"/>
                </a:gdLst>
                <a:ahLst/>
                <a:cxnLst>
                  <a:cxn ang="0">
                    <a:pos x="T0" y="T1"/>
                  </a:cxn>
                  <a:cxn ang="0">
                    <a:pos x="T2" y="T3"/>
                  </a:cxn>
                  <a:cxn ang="0">
                    <a:pos x="T4" y="T5"/>
                  </a:cxn>
                  <a:cxn ang="0">
                    <a:pos x="T6" y="T7"/>
                  </a:cxn>
                  <a:cxn ang="0">
                    <a:pos x="T8" y="T9"/>
                  </a:cxn>
                  <a:cxn ang="0">
                    <a:pos x="T10" y="T11"/>
                  </a:cxn>
                </a:cxnLst>
                <a:rect l="0" t="0" r="r" b="b"/>
                <a:pathLst>
                  <a:path w="9" h="17">
                    <a:moveTo>
                      <a:pt x="8" y="16"/>
                    </a:moveTo>
                    <a:lnTo>
                      <a:pt x="8" y="16"/>
                    </a:lnTo>
                    <a:lnTo>
                      <a:pt x="0" y="8"/>
                    </a:lnTo>
                    <a:lnTo>
                      <a:pt x="0" y="0"/>
                    </a:lnTo>
                    <a:lnTo>
                      <a:pt x="8" y="0"/>
                    </a:lnTo>
                    <a:lnTo>
                      <a:pt x="8"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36" name="Freeform 422">
                <a:extLst>
                  <a:ext uri="{FF2B5EF4-FFF2-40B4-BE49-F238E27FC236}">
                    <a16:creationId xmlns:a16="http://schemas.microsoft.com/office/drawing/2014/main" id="{CD9DD066-2C25-4C42-B778-D093AFFC3648}"/>
                  </a:ext>
                </a:extLst>
              </p:cNvPr>
              <p:cNvSpPr>
                <a:spLocks/>
              </p:cNvSpPr>
              <p:nvPr/>
            </p:nvSpPr>
            <p:spPr bwMode="gray">
              <a:xfrm>
                <a:off x="7472392" y="3989139"/>
                <a:ext cx="190063" cy="251330"/>
              </a:xfrm>
              <a:custGeom>
                <a:avLst/>
                <a:gdLst>
                  <a:gd name="T0" fmla="*/ 0 w 89"/>
                  <a:gd name="T1" fmla="*/ 104 h 105"/>
                  <a:gd name="T2" fmla="*/ 0 w 89"/>
                  <a:gd name="T3" fmla="*/ 104 h 105"/>
                  <a:gd name="T4" fmla="*/ 24 w 89"/>
                  <a:gd name="T5" fmla="*/ 104 h 105"/>
                  <a:gd name="T6" fmla="*/ 32 w 89"/>
                  <a:gd name="T7" fmla="*/ 96 h 105"/>
                  <a:gd name="T8" fmla="*/ 40 w 89"/>
                  <a:gd name="T9" fmla="*/ 88 h 105"/>
                  <a:gd name="T10" fmla="*/ 56 w 89"/>
                  <a:gd name="T11" fmla="*/ 80 h 105"/>
                  <a:gd name="T12" fmla="*/ 64 w 89"/>
                  <a:gd name="T13" fmla="*/ 72 h 105"/>
                  <a:gd name="T14" fmla="*/ 64 w 89"/>
                  <a:gd name="T15" fmla="*/ 64 h 105"/>
                  <a:gd name="T16" fmla="*/ 80 w 89"/>
                  <a:gd name="T17" fmla="*/ 40 h 105"/>
                  <a:gd name="T18" fmla="*/ 88 w 89"/>
                  <a:gd name="T19" fmla="*/ 32 h 105"/>
                  <a:gd name="T20" fmla="*/ 72 w 89"/>
                  <a:gd name="T21" fmla="*/ 16 h 105"/>
                  <a:gd name="T22" fmla="*/ 56 w 89"/>
                  <a:gd name="T23" fmla="*/ 8 h 105"/>
                  <a:gd name="T24" fmla="*/ 48 w 89"/>
                  <a:gd name="T25" fmla="*/ 0 h 105"/>
                  <a:gd name="T26" fmla="*/ 32 w 89"/>
                  <a:gd name="T27" fmla="*/ 16 h 105"/>
                  <a:gd name="T28" fmla="*/ 40 w 89"/>
                  <a:gd name="T29" fmla="*/ 24 h 105"/>
                  <a:gd name="T30" fmla="*/ 48 w 89"/>
                  <a:gd name="T31" fmla="*/ 32 h 105"/>
                  <a:gd name="T32" fmla="*/ 48 w 89"/>
                  <a:gd name="T33" fmla="*/ 40 h 105"/>
                  <a:gd name="T34" fmla="*/ 48 w 89"/>
                  <a:gd name="T35" fmla="*/ 48 h 105"/>
                  <a:gd name="T36" fmla="*/ 48 w 89"/>
                  <a:gd name="T37" fmla="*/ 56 h 105"/>
                  <a:gd name="T38" fmla="*/ 40 w 89"/>
                  <a:gd name="T39" fmla="*/ 56 h 105"/>
                  <a:gd name="T40" fmla="*/ 32 w 89"/>
                  <a:gd name="T41" fmla="*/ 64 h 105"/>
                  <a:gd name="T42" fmla="*/ 24 w 89"/>
                  <a:gd name="T43" fmla="*/ 72 h 105"/>
                  <a:gd name="T44" fmla="*/ 16 w 89"/>
                  <a:gd name="T45" fmla="*/ 80 h 105"/>
                  <a:gd name="T46" fmla="*/ 8 w 89"/>
                  <a:gd name="T47" fmla="*/ 88 h 105"/>
                  <a:gd name="T48" fmla="*/ 0 w 89"/>
                  <a:gd name="T49" fmla="*/ 96 h 105"/>
                  <a:gd name="T50" fmla="*/ 0 w 89"/>
                  <a:gd name="T51"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05">
                    <a:moveTo>
                      <a:pt x="0" y="104"/>
                    </a:moveTo>
                    <a:lnTo>
                      <a:pt x="0" y="104"/>
                    </a:lnTo>
                    <a:lnTo>
                      <a:pt x="24" y="104"/>
                    </a:lnTo>
                    <a:lnTo>
                      <a:pt x="32" y="96"/>
                    </a:lnTo>
                    <a:lnTo>
                      <a:pt x="40" y="88"/>
                    </a:lnTo>
                    <a:lnTo>
                      <a:pt x="56" y="80"/>
                    </a:lnTo>
                    <a:lnTo>
                      <a:pt x="64" y="72"/>
                    </a:lnTo>
                    <a:lnTo>
                      <a:pt x="64" y="64"/>
                    </a:lnTo>
                    <a:lnTo>
                      <a:pt x="80" y="40"/>
                    </a:lnTo>
                    <a:lnTo>
                      <a:pt x="88" y="32"/>
                    </a:lnTo>
                    <a:lnTo>
                      <a:pt x="72" y="16"/>
                    </a:lnTo>
                    <a:lnTo>
                      <a:pt x="56" y="8"/>
                    </a:lnTo>
                    <a:lnTo>
                      <a:pt x="48" y="0"/>
                    </a:lnTo>
                    <a:lnTo>
                      <a:pt x="32" y="16"/>
                    </a:lnTo>
                    <a:lnTo>
                      <a:pt x="40" y="24"/>
                    </a:lnTo>
                    <a:lnTo>
                      <a:pt x="48" y="32"/>
                    </a:lnTo>
                    <a:lnTo>
                      <a:pt x="48" y="40"/>
                    </a:lnTo>
                    <a:lnTo>
                      <a:pt x="48" y="48"/>
                    </a:lnTo>
                    <a:lnTo>
                      <a:pt x="48" y="56"/>
                    </a:lnTo>
                    <a:lnTo>
                      <a:pt x="40" y="56"/>
                    </a:lnTo>
                    <a:lnTo>
                      <a:pt x="32" y="64"/>
                    </a:lnTo>
                    <a:lnTo>
                      <a:pt x="24" y="72"/>
                    </a:lnTo>
                    <a:lnTo>
                      <a:pt x="16" y="80"/>
                    </a:lnTo>
                    <a:lnTo>
                      <a:pt x="8" y="88"/>
                    </a:lnTo>
                    <a:lnTo>
                      <a:pt x="0" y="96"/>
                    </a:lnTo>
                    <a:lnTo>
                      <a:pt x="0" y="10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37" name="Freeform 423">
                <a:extLst>
                  <a:ext uri="{FF2B5EF4-FFF2-40B4-BE49-F238E27FC236}">
                    <a16:creationId xmlns:a16="http://schemas.microsoft.com/office/drawing/2014/main" id="{EB68CE45-7363-4ED0-BCC4-37AC78833447}"/>
                  </a:ext>
                </a:extLst>
              </p:cNvPr>
              <p:cNvSpPr>
                <a:spLocks/>
              </p:cNvSpPr>
              <p:nvPr/>
            </p:nvSpPr>
            <p:spPr bwMode="gray">
              <a:xfrm>
                <a:off x="7201121" y="4219038"/>
                <a:ext cx="274728" cy="155863"/>
              </a:xfrm>
              <a:custGeom>
                <a:avLst/>
                <a:gdLst>
                  <a:gd name="T0" fmla="*/ 0 w 129"/>
                  <a:gd name="T1" fmla="*/ 16 h 65"/>
                  <a:gd name="T2" fmla="*/ 0 w 129"/>
                  <a:gd name="T3" fmla="*/ 16 h 65"/>
                  <a:gd name="T4" fmla="*/ 8 w 129"/>
                  <a:gd name="T5" fmla="*/ 8 h 65"/>
                  <a:gd name="T6" fmla="*/ 32 w 129"/>
                  <a:gd name="T7" fmla="*/ 32 h 65"/>
                  <a:gd name="T8" fmla="*/ 40 w 129"/>
                  <a:gd name="T9" fmla="*/ 48 h 65"/>
                  <a:gd name="T10" fmla="*/ 96 w 129"/>
                  <a:gd name="T11" fmla="*/ 8 h 65"/>
                  <a:gd name="T12" fmla="*/ 128 w 129"/>
                  <a:gd name="T13" fmla="*/ 0 h 65"/>
                  <a:gd name="T14" fmla="*/ 128 w 129"/>
                  <a:gd name="T15" fmla="*/ 8 h 65"/>
                  <a:gd name="T16" fmla="*/ 120 w 129"/>
                  <a:gd name="T17" fmla="*/ 16 h 65"/>
                  <a:gd name="T18" fmla="*/ 120 w 129"/>
                  <a:gd name="T19" fmla="*/ 24 h 65"/>
                  <a:gd name="T20" fmla="*/ 88 w 129"/>
                  <a:gd name="T21" fmla="*/ 32 h 65"/>
                  <a:gd name="T22" fmla="*/ 56 w 129"/>
                  <a:gd name="T23" fmla="*/ 56 h 65"/>
                  <a:gd name="T24" fmla="*/ 40 w 129"/>
                  <a:gd name="T25" fmla="*/ 56 h 65"/>
                  <a:gd name="T26" fmla="*/ 24 w 129"/>
                  <a:gd name="T27" fmla="*/ 64 h 65"/>
                  <a:gd name="T28" fmla="*/ 8 w 129"/>
                  <a:gd name="T29" fmla="*/ 64 h 65"/>
                  <a:gd name="T30" fmla="*/ 0 w 129"/>
                  <a:gd name="T31"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65">
                    <a:moveTo>
                      <a:pt x="0" y="16"/>
                    </a:moveTo>
                    <a:lnTo>
                      <a:pt x="0" y="16"/>
                    </a:lnTo>
                    <a:lnTo>
                      <a:pt x="8" y="8"/>
                    </a:lnTo>
                    <a:lnTo>
                      <a:pt x="32" y="32"/>
                    </a:lnTo>
                    <a:lnTo>
                      <a:pt x="40" y="48"/>
                    </a:lnTo>
                    <a:lnTo>
                      <a:pt x="96" y="8"/>
                    </a:lnTo>
                    <a:lnTo>
                      <a:pt x="128" y="0"/>
                    </a:lnTo>
                    <a:lnTo>
                      <a:pt x="128" y="8"/>
                    </a:lnTo>
                    <a:lnTo>
                      <a:pt x="120" y="16"/>
                    </a:lnTo>
                    <a:lnTo>
                      <a:pt x="120" y="24"/>
                    </a:lnTo>
                    <a:lnTo>
                      <a:pt x="88" y="32"/>
                    </a:lnTo>
                    <a:lnTo>
                      <a:pt x="56" y="56"/>
                    </a:lnTo>
                    <a:lnTo>
                      <a:pt x="40" y="56"/>
                    </a:lnTo>
                    <a:lnTo>
                      <a:pt x="24" y="64"/>
                    </a:lnTo>
                    <a:lnTo>
                      <a:pt x="8" y="64"/>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38" name="Freeform 424">
                <a:extLst>
                  <a:ext uri="{FF2B5EF4-FFF2-40B4-BE49-F238E27FC236}">
                    <a16:creationId xmlns:a16="http://schemas.microsoft.com/office/drawing/2014/main" id="{14206585-0AF7-464A-A6E0-B008A96B78F5}"/>
                  </a:ext>
                </a:extLst>
              </p:cNvPr>
              <p:cNvSpPr>
                <a:spLocks/>
              </p:cNvSpPr>
              <p:nvPr/>
            </p:nvSpPr>
            <p:spPr bwMode="gray">
              <a:xfrm>
                <a:off x="7235677" y="3433876"/>
                <a:ext cx="511443" cy="539678"/>
              </a:xfrm>
              <a:custGeom>
                <a:avLst/>
                <a:gdLst>
                  <a:gd name="T0" fmla="*/ 224 w 241"/>
                  <a:gd name="T1" fmla="*/ 224 h 225"/>
                  <a:gd name="T2" fmla="*/ 224 w 241"/>
                  <a:gd name="T3" fmla="*/ 224 h 225"/>
                  <a:gd name="T4" fmla="*/ 168 w 241"/>
                  <a:gd name="T5" fmla="*/ 216 h 225"/>
                  <a:gd name="T6" fmla="*/ 160 w 241"/>
                  <a:gd name="T7" fmla="*/ 200 h 225"/>
                  <a:gd name="T8" fmla="*/ 136 w 241"/>
                  <a:gd name="T9" fmla="*/ 208 h 225"/>
                  <a:gd name="T10" fmla="*/ 120 w 241"/>
                  <a:gd name="T11" fmla="*/ 208 h 225"/>
                  <a:gd name="T12" fmla="*/ 96 w 241"/>
                  <a:gd name="T13" fmla="*/ 184 h 225"/>
                  <a:gd name="T14" fmla="*/ 80 w 241"/>
                  <a:gd name="T15" fmla="*/ 160 h 225"/>
                  <a:gd name="T16" fmla="*/ 64 w 241"/>
                  <a:gd name="T17" fmla="*/ 152 h 225"/>
                  <a:gd name="T18" fmla="*/ 56 w 241"/>
                  <a:gd name="T19" fmla="*/ 152 h 225"/>
                  <a:gd name="T20" fmla="*/ 48 w 241"/>
                  <a:gd name="T21" fmla="*/ 144 h 225"/>
                  <a:gd name="T22" fmla="*/ 40 w 241"/>
                  <a:gd name="T23" fmla="*/ 120 h 225"/>
                  <a:gd name="T24" fmla="*/ 24 w 241"/>
                  <a:gd name="T25" fmla="*/ 112 h 225"/>
                  <a:gd name="T26" fmla="*/ 16 w 241"/>
                  <a:gd name="T27" fmla="*/ 96 h 225"/>
                  <a:gd name="T28" fmla="*/ 24 w 241"/>
                  <a:gd name="T29" fmla="*/ 80 h 225"/>
                  <a:gd name="T30" fmla="*/ 24 w 241"/>
                  <a:gd name="T31" fmla="*/ 64 h 225"/>
                  <a:gd name="T32" fmla="*/ 16 w 241"/>
                  <a:gd name="T33" fmla="*/ 64 h 225"/>
                  <a:gd name="T34" fmla="*/ 8 w 241"/>
                  <a:gd name="T35" fmla="*/ 48 h 225"/>
                  <a:gd name="T36" fmla="*/ 0 w 241"/>
                  <a:gd name="T37" fmla="*/ 8 h 225"/>
                  <a:gd name="T38" fmla="*/ 8 w 241"/>
                  <a:gd name="T39" fmla="*/ 0 h 225"/>
                  <a:gd name="T40" fmla="*/ 16 w 241"/>
                  <a:gd name="T41" fmla="*/ 16 h 225"/>
                  <a:gd name="T42" fmla="*/ 24 w 241"/>
                  <a:gd name="T43" fmla="*/ 16 h 225"/>
                  <a:gd name="T44" fmla="*/ 32 w 241"/>
                  <a:gd name="T45" fmla="*/ 16 h 225"/>
                  <a:gd name="T46" fmla="*/ 48 w 241"/>
                  <a:gd name="T47" fmla="*/ 8 h 225"/>
                  <a:gd name="T48" fmla="*/ 56 w 241"/>
                  <a:gd name="T49" fmla="*/ 8 h 225"/>
                  <a:gd name="T50" fmla="*/ 48 w 241"/>
                  <a:gd name="T51" fmla="*/ 16 h 225"/>
                  <a:gd name="T52" fmla="*/ 64 w 241"/>
                  <a:gd name="T53" fmla="*/ 24 h 225"/>
                  <a:gd name="T54" fmla="*/ 64 w 241"/>
                  <a:gd name="T55" fmla="*/ 40 h 225"/>
                  <a:gd name="T56" fmla="*/ 96 w 241"/>
                  <a:gd name="T57" fmla="*/ 56 h 225"/>
                  <a:gd name="T58" fmla="*/ 128 w 241"/>
                  <a:gd name="T59" fmla="*/ 56 h 225"/>
                  <a:gd name="T60" fmla="*/ 128 w 241"/>
                  <a:gd name="T61" fmla="*/ 40 h 225"/>
                  <a:gd name="T62" fmla="*/ 144 w 241"/>
                  <a:gd name="T63" fmla="*/ 32 h 225"/>
                  <a:gd name="T64" fmla="*/ 168 w 241"/>
                  <a:gd name="T65" fmla="*/ 32 h 225"/>
                  <a:gd name="T66" fmla="*/ 216 w 241"/>
                  <a:gd name="T67" fmla="*/ 56 h 225"/>
                  <a:gd name="T68" fmla="*/ 216 w 241"/>
                  <a:gd name="T69" fmla="*/ 64 h 225"/>
                  <a:gd name="T70" fmla="*/ 216 w 241"/>
                  <a:gd name="T71" fmla="*/ 72 h 225"/>
                  <a:gd name="T72" fmla="*/ 216 w 241"/>
                  <a:gd name="T73" fmla="*/ 80 h 225"/>
                  <a:gd name="T74" fmla="*/ 208 w 241"/>
                  <a:gd name="T75" fmla="*/ 96 h 225"/>
                  <a:gd name="T76" fmla="*/ 208 w 241"/>
                  <a:gd name="T77" fmla="*/ 128 h 225"/>
                  <a:gd name="T78" fmla="*/ 224 w 241"/>
                  <a:gd name="T79" fmla="*/ 136 h 225"/>
                  <a:gd name="T80" fmla="*/ 224 w 241"/>
                  <a:gd name="T81" fmla="*/ 144 h 225"/>
                  <a:gd name="T82" fmla="*/ 216 w 241"/>
                  <a:gd name="T83" fmla="*/ 160 h 225"/>
                  <a:gd name="T84" fmla="*/ 224 w 241"/>
                  <a:gd name="T85" fmla="*/ 176 h 225"/>
                  <a:gd name="T86" fmla="*/ 232 w 241"/>
                  <a:gd name="T87" fmla="*/ 184 h 225"/>
                  <a:gd name="T88" fmla="*/ 240 w 241"/>
                  <a:gd name="T89" fmla="*/ 200 h 225"/>
                  <a:gd name="T90" fmla="*/ 224 w 241"/>
                  <a:gd name="T91" fmla="*/ 208 h 225"/>
                  <a:gd name="T92" fmla="*/ 224 w 241"/>
                  <a:gd name="T93" fmla="*/ 22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 h="225">
                    <a:moveTo>
                      <a:pt x="224" y="224"/>
                    </a:moveTo>
                    <a:lnTo>
                      <a:pt x="224" y="224"/>
                    </a:lnTo>
                    <a:lnTo>
                      <a:pt x="168" y="216"/>
                    </a:lnTo>
                    <a:lnTo>
                      <a:pt x="160" y="200"/>
                    </a:lnTo>
                    <a:lnTo>
                      <a:pt x="136" y="208"/>
                    </a:lnTo>
                    <a:lnTo>
                      <a:pt x="120" y="208"/>
                    </a:lnTo>
                    <a:lnTo>
                      <a:pt x="96" y="184"/>
                    </a:lnTo>
                    <a:lnTo>
                      <a:pt x="80" y="160"/>
                    </a:lnTo>
                    <a:lnTo>
                      <a:pt x="64" y="152"/>
                    </a:lnTo>
                    <a:lnTo>
                      <a:pt x="56" y="152"/>
                    </a:lnTo>
                    <a:lnTo>
                      <a:pt x="48" y="144"/>
                    </a:lnTo>
                    <a:lnTo>
                      <a:pt x="40" y="120"/>
                    </a:lnTo>
                    <a:lnTo>
                      <a:pt x="24" y="112"/>
                    </a:lnTo>
                    <a:lnTo>
                      <a:pt x="16" y="96"/>
                    </a:lnTo>
                    <a:lnTo>
                      <a:pt x="24" y="80"/>
                    </a:lnTo>
                    <a:lnTo>
                      <a:pt x="24" y="64"/>
                    </a:lnTo>
                    <a:lnTo>
                      <a:pt x="16" y="64"/>
                    </a:lnTo>
                    <a:lnTo>
                      <a:pt x="8" y="48"/>
                    </a:lnTo>
                    <a:lnTo>
                      <a:pt x="0" y="8"/>
                    </a:lnTo>
                    <a:lnTo>
                      <a:pt x="8" y="0"/>
                    </a:lnTo>
                    <a:lnTo>
                      <a:pt x="16" y="16"/>
                    </a:lnTo>
                    <a:lnTo>
                      <a:pt x="24" y="16"/>
                    </a:lnTo>
                    <a:lnTo>
                      <a:pt x="32" y="16"/>
                    </a:lnTo>
                    <a:lnTo>
                      <a:pt x="48" y="8"/>
                    </a:lnTo>
                    <a:lnTo>
                      <a:pt x="56" y="8"/>
                    </a:lnTo>
                    <a:lnTo>
                      <a:pt x="48" y="16"/>
                    </a:lnTo>
                    <a:lnTo>
                      <a:pt x="64" y="24"/>
                    </a:lnTo>
                    <a:lnTo>
                      <a:pt x="64" y="40"/>
                    </a:lnTo>
                    <a:lnTo>
                      <a:pt x="96" y="56"/>
                    </a:lnTo>
                    <a:lnTo>
                      <a:pt x="128" y="56"/>
                    </a:lnTo>
                    <a:lnTo>
                      <a:pt x="128" y="40"/>
                    </a:lnTo>
                    <a:lnTo>
                      <a:pt x="144" y="32"/>
                    </a:lnTo>
                    <a:lnTo>
                      <a:pt x="168" y="32"/>
                    </a:lnTo>
                    <a:lnTo>
                      <a:pt x="216" y="56"/>
                    </a:lnTo>
                    <a:lnTo>
                      <a:pt x="216" y="64"/>
                    </a:lnTo>
                    <a:lnTo>
                      <a:pt x="216" y="72"/>
                    </a:lnTo>
                    <a:lnTo>
                      <a:pt x="216" y="80"/>
                    </a:lnTo>
                    <a:lnTo>
                      <a:pt x="208" y="96"/>
                    </a:lnTo>
                    <a:lnTo>
                      <a:pt x="208" y="128"/>
                    </a:lnTo>
                    <a:lnTo>
                      <a:pt x="224" y="136"/>
                    </a:lnTo>
                    <a:lnTo>
                      <a:pt x="224" y="144"/>
                    </a:lnTo>
                    <a:lnTo>
                      <a:pt x="216" y="160"/>
                    </a:lnTo>
                    <a:lnTo>
                      <a:pt x="224" y="176"/>
                    </a:lnTo>
                    <a:lnTo>
                      <a:pt x="232" y="184"/>
                    </a:lnTo>
                    <a:lnTo>
                      <a:pt x="240" y="200"/>
                    </a:lnTo>
                    <a:lnTo>
                      <a:pt x="224" y="208"/>
                    </a:lnTo>
                    <a:lnTo>
                      <a:pt x="224" y="2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39" name="Freeform 425">
                <a:extLst>
                  <a:ext uri="{FF2B5EF4-FFF2-40B4-BE49-F238E27FC236}">
                    <a16:creationId xmlns:a16="http://schemas.microsoft.com/office/drawing/2014/main" id="{14AC4A0F-B990-420F-BF48-54CA9CA41E81}"/>
                  </a:ext>
                </a:extLst>
              </p:cNvPr>
              <p:cNvSpPr>
                <a:spLocks/>
              </p:cNvSpPr>
              <p:nvPr/>
            </p:nvSpPr>
            <p:spPr bwMode="gray">
              <a:xfrm>
                <a:off x="7676279" y="3490375"/>
                <a:ext cx="393949" cy="348746"/>
              </a:xfrm>
              <a:custGeom>
                <a:avLst/>
                <a:gdLst>
                  <a:gd name="T0" fmla="*/ 176 w 185"/>
                  <a:gd name="T1" fmla="*/ 24 h 145"/>
                  <a:gd name="T2" fmla="*/ 176 w 185"/>
                  <a:gd name="T3" fmla="*/ 24 h 145"/>
                  <a:gd name="T4" fmla="*/ 168 w 185"/>
                  <a:gd name="T5" fmla="*/ 24 h 145"/>
                  <a:gd name="T6" fmla="*/ 152 w 185"/>
                  <a:gd name="T7" fmla="*/ 32 h 145"/>
                  <a:gd name="T8" fmla="*/ 136 w 185"/>
                  <a:gd name="T9" fmla="*/ 40 h 145"/>
                  <a:gd name="T10" fmla="*/ 136 w 185"/>
                  <a:gd name="T11" fmla="*/ 56 h 145"/>
                  <a:gd name="T12" fmla="*/ 128 w 185"/>
                  <a:gd name="T13" fmla="*/ 72 h 145"/>
                  <a:gd name="T14" fmla="*/ 120 w 185"/>
                  <a:gd name="T15" fmla="*/ 72 h 145"/>
                  <a:gd name="T16" fmla="*/ 120 w 185"/>
                  <a:gd name="T17" fmla="*/ 80 h 145"/>
                  <a:gd name="T18" fmla="*/ 112 w 185"/>
                  <a:gd name="T19" fmla="*/ 88 h 145"/>
                  <a:gd name="T20" fmla="*/ 112 w 185"/>
                  <a:gd name="T21" fmla="*/ 104 h 145"/>
                  <a:gd name="T22" fmla="*/ 80 w 185"/>
                  <a:gd name="T23" fmla="*/ 112 h 145"/>
                  <a:gd name="T24" fmla="*/ 72 w 185"/>
                  <a:gd name="T25" fmla="*/ 120 h 145"/>
                  <a:gd name="T26" fmla="*/ 72 w 185"/>
                  <a:gd name="T27" fmla="*/ 136 h 145"/>
                  <a:gd name="T28" fmla="*/ 24 w 185"/>
                  <a:gd name="T29" fmla="*/ 144 h 145"/>
                  <a:gd name="T30" fmla="*/ 8 w 185"/>
                  <a:gd name="T31" fmla="*/ 136 h 145"/>
                  <a:gd name="T32" fmla="*/ 16 w 185"/>
                  <a:gd name="T33" fmla="*/ 120 h 145"/>
                  <a:gd name="T34" fmla="*/ 16 w 185"/>
                  <a:gd name="T35" fmla="*/ 112 h 145"/>
                  <a:gd name="T36" fmla="*/ 0 w 185"/>
                  <a:gd name="T37" fmla="*/ 104 h 145"/>
                  <a:gd name="T38" fmla="*/ 0 w 185"/>
                  <a:gd name="T39" fmla="*/ 72 h 145"/>
                  <a:gd name="T40" fmla="*/ 8 w 185"/>
                  <a:gd name="T41" fmla="*/ 56 h 145"/>
                  <a:gd name="T42" fmla="*/ 8 w 185"/>
                  <a:gd name="T43" fmla="*/ 48 h 145"/>
                  <a:gd name="T44" fmla="*/ 32 w 185"/>
                  <a:gd name="T45" fmla="*/ 48 h 145"/>
                  <a:gd name="T46" fmla="*/ 32 w 185"/>
                  <a:gd name="T47" fmla="*/ 40 h 145"/>
                  <a:gd name="T48" fmla="*/ 48 w 185"/>
                  <a:gd name="T49" fmla="*/ 40 h 145"/>
                  <a:gd name="T50" fmla="*/ 56 w 185"/>
                  <a:gd name="T51" fmla="*/ 24 h 145"/>
                  <a:gd name="T52" fmla="*/ 64 w 185"/>
                  <a:gd name="T53" fmla="*/ 24 h 145"/>
                  <a:gd name="T54" fmla="*/ 64 w 185"/>
                  <a:gd name="T55" fmla="*/ 16 h 145"/>
                  <a:gd name="T56" fmla="*/ 96 w 185"/>
                  <a:gd name="T57" fmla="*/ 24 h 145"/>
                  <a:gd name="T58" fmla="*/ 112 w 185"/>
                  <a:gd name="T59" fmla="*/ 24 h 145"/>
                  <a:gd name="T60" fmla="*/ 112 w 185"/>
                  <a:gd name="T61" fmla="*/ 16 h 145"/>
                  <a:gd name="T62" fmla="*/ 120 w 185"/>
                  <a:gd name="T63" fmla="*/ 16 h 145"/>
                  <a:gd name="T64" fmla="*/ 128 w 185"/>
                  <a:gd name="T65" fmla="*/ 0 h 145"/>
                  <a:gd name="T66" fmla="*/ 136 w 185"/>
                  <a:gd name="T67" fmla="*/ 8 h 145"/>
                  <a:gd name="T68" fmla="*/ 144 w 185"/>
                  <a:gd name="T69" fmla="*/ 32 h 145"/>
                  <a:gd name="T70" fmla="*/ 160 w 185"/>
                  <a:gd name="T71" fmla="*/ 16 h 145"/>
                  <a:gd name="T72" fmla="*/ 184 w 185"/>
                  <a:gd name="T73" fmla="*/ 24 h 145"/>
                  <a:gd name="T74" fmla="*/ 176 w 185"/>
                  <a:gd name="T75" fmla="*/ 2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45">
                    <a:moveTo>
                      <a:pt x="176" y="24"/>
                    </a:moveTo>
                    <a:lnTo>
                      <a:pt x="176" y="24"/>
                    </a:lnTo>
                    <a:lnTo>
                      <a:pt x="168" y="24"/>
                    </a:lnTo>
                    <a:lnTo>
                      <a:pt x="152" y="32"/>
                    </a:lnTo>
                    <a:lnTo>
                      <a:pt x="136" y="40"/>
                    </a:lnTo>
                    <a:lnTo>
                      <a:pt x="136" y="56"/>
                    </a:lnTo>
                    <a:lnTo>
                      <a:pt x="128" y="72"/>
                    </a:lnTo>
                    <a:lnTo>
                      <a:pt x="120" y="72"/>
                    </a:lnTo>
                    <a:lnTo>
                      <a:pt x="120" y="80"/>
                    </a:lnTo>
                    <a:lnTo>
                      <a:pt x="112" y="88"/>
                    </a:lnTo>
                    <a:lnTo>
                      <a:pt x="112" y="104"/>
                    </a:lnTo>
                    <a:lnTo>
                      <a:pt x="80" y="112"/>
                    </a:lnTo>
                    <a:lnTo>
                      <a:pt x="72" y="120"/>
                    </a:lnTo>
                    <a:lnTo>
                      <a:pt x="72" y="136"/>
                    </a:lnTo>
                    <a:lnTo>
                      <a:pt x="24" y="144"/>
                    </a:lnTo>
                    <a:lnTo>
                      <a:pt x="8" y="136"/>
                    </a:lnTo>
                    <a:lnTo>
                      <a:pt x="16" y="120"/>
                    </a:lnTo>
                    <a:lnTo>
                      <a:pt x="16" y="112"/>
                    </a:lnTo>
                    <a:lnTo>
                      <a:pt x="0" y="104"/>
                    </a:lnTo>
                    <a:lnTo>
                      <a:pt x="0" y="72"/>
                    </a:lnTo>
                    <a:lnTo>
                      <a:pt x="8" y="56"/>
                    </a:lnTo>
                    <a:lnTo>
                      <a:pt x="8" y="48"/>
                    </a:lnTo>
                    <a:lnTo>
                      <a:pt x="32" y="48"/>
                    </a:lnTo>
                    <a:lnTo>
                      <a:pt x="32" y="40"/>
                    </a:lnTo>
                    <a:lnTo>
                      <a:pt x="48" y="40"/>
                    </a:lnTo>
                    <a:lnTo>
                      <a:pt x="56" y="24"/>
                    </a:lnTo>
                    <a:lnTo>
                      <a:pt x="64" y="24"/>
                    </a:lnTo>
                    <a:lnTo>
                      <a:pt x="64" y="16"/>
                    </a:lnTo>
                    <a:lnTo>
                      <a:pt x="96" y="24"/>
                    </a:lnTo>
                    <a:lnTo>
                      <a:pt x="112" y="24"/>
                    </a:lnTo>
                    <a:lnTo>
                      <a:pt x="112" y="16"/>
                    </a:lnTo>
                    <a:lnTo>
                      <a:pt x="120" y="16"/>
                    </a:lnTo>
                    <a:lnTo>
                      <a:pt x="128" y="0"/>
                    </a:lnTo>
                    <a:lnTo>
                      <a:pt x="136" y="8"/>
                    </a:lnTo>
                    <a:lnTo>
                      <a:pt x="144" y="32"/>
                    </a:lnTo>
                    <a:lnTo>
                      <a:pt x="160" y="16"/>
                    </a:lnTo>
                    <a:lnTo>
                      <a:pt x="184" y="24"/>
                    </a:lnTo>
                    <a:lnTo>
                      <a:pt x="176"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40" name="Freeform 426">
                <a:extLst>
                  <a:ext uri="{FF2B5EF4-FFF2-40B4-BE49-F238E27FC236}">
                    <a16:creationId xmlns:a16="http://schemas.microsoft.com/office/drawing/2014/main" id="{3480FF54-CD0C-4F6B-9F45-EF47C4744AD5}"/>
                  </a:ext>
                </a:extLst>
              </p:cNvPr>
              <p:cNvSpPr>
                <a:spLocks/>
              </p:cNvSpPr>
              <p:nvPr/>
            </p:nvSpPr>
            <p:spPr bwMode="gray">
              <a:xfrm>
                <a:off x="7693557" y="3548824"/>
                <a:ext cx="444056" cy="481229"/>
              </a:xfrm>
              <a:custGeom>
                <a:avLst/>
                <a:gdLst>
                  <a:gd name="T0" fmla="*/ 8 w 209"/>
                  <a:gd name="T1" fmla="*/ 176 h 201"/>
                  <a:gd name="T2" fmla="*/ 8 w 209"/>
                  <a:gd name="T3" fmla="*/ 176 h 201"/>
                  <a:gd name="T4" fmla="*/ 8 w 209"/>
                  <a:gd name="T5" fmla="*/ 160 h 201"/>
                  <a:gd name="T6" fmla="*/ 24 w 209"/>
                  <a:gd name="T7" fmla="*/ 152 h 201"/>
                  <a:gd name="T8" fmla="*/ 16 w 209"/>
                  <a:gd name="T9" fmla="*/ 136 h 201"/>
                  <a:gd name="T10" fmla="*/ 8 w 209"/>
                  <a:gd name="T11" fmla="*/ 128 h 201"/>
                  <a:gd name="T12" fmla="*/ 0 w 209"/>
                  <a:gd name="T13" fmla="*/ 112 h 201"/>
                  <a:gd name="T14" fmla="*/ 16 w 209"/>
                  <a:gd name="T15" fmla="*/ 120 h 201"/>
                  <a:gd name="T16" fmla="*/ 64 w 209"/>
                  <a:gd name="T17" fmla="*/ 112 h 201"/>
                  <a:gd name="T18" fmla="*/ 64 w 209"/>
                  <a:gd name="T19" fmla="*/ 96 h 201"/>
                  <a:gd name="T20" fmla="*/ 72 w 209"/>
                  <a:gd name="T21" fmla="*/ 88 h 201"/>
                  <a:gd name="T22" fmla="*/ 104 w 209"/>
                  <a:gd name="T23" fmla="*/ 80 h 201"/>
                  <a:gd name="T24" fmla="*/ 104 w 209"/>
                  <a:gd name="T25" fmla="*/ 64 h 201"/>
                  <a:gd name="T26" fmla="*/ 112 w 209"/>
                  <a:gd name="T27" fmla="*/ 56 h 201"/>
                  <a:gd name="T28" fmla="*/ 112 w 209"/>
                  <a:gd name="T29" fmla="*/ 48 h 201"/>
                  <a:gd name="T30" fmla="*/ 120 w 209"/>
                  <a:gd name="T31" fmla="*/ 48 h 201"/>
                  <a:gd name="T32" fmla="*/ 128 w 209"/>
                  <a:gd name="T33" fmla="*/ 32 h 201"/>
                  <a:gd name="T34" fmla="*/ 128 w 209"/>
                  <a:gd name="T35" fmla="*/ 16 h 201"/>
                  <a:gd name="T36" fmla="*/ 144 w 209"/>
                  <a:gd name="T37" fmla="*/ 8 h 201"/>
                  <a:gd name="T38" fmla="*/ 160 w 209"/>
                  <a:gd name="T39" fmla="*/ 0 h 201"/>
                  <a:gd name="T40" fmla="*/ 168 w 209"/>
                  <a:gd name="T41" fmla="*/ 0 h 201"/>
                  <a:gd name="T42" fmla="*/ 184 w 209"/>
                  <a:gd name="T43" fmla="*/ 8 h 201"/>
                  <a:gd name="T44" fmla="*/ 192 w 209"/>
                  <a:gd name="T45" fmla="*/ 16 h 201"/>
                  <a:gd name="T46" fmla="*/ 208 w 209"/>
                  <a:gd name="T47" fmla="*/ 24 h 201"/>
                  <a:gd name="T48" fmla="*/ 200 w 209"/>
                  <a:gd name="T49" fmla="*/ 32 h 201"/>
                  <a:gd name="T50" fmla="*/ 184 w 209"/>
                  <a:gd name="T51" fmla="*/ 40 h 201"/>
                  <a:gd name="T52" fmla="*/ 168 w 209"/>
                  <a:gd name="T53" fmla="*/ 32 h 201"/>
                  <a:gd name="T54" fmla="*/ 160 w 209"/>
                  <a:gd name="T55" fmla="*/ 40 h 201"/>
                  <a:gd name="T56" fmla="*/ 168 w 209"/>
                  <a:gd name="T57" fmla="*/ 48 h 201"/>
                  <a:gd name="T58" fmla="*/ 160 w 209"/>
                  <a:gd name="T59" fmla="*/ 64 h 201"/>
                  <a:gd name="T60" fmla="*/ 176 w 209"/>
                  <a:gd name="T61" fmla="*/ 72 h 201"/>
                  <a:gd name="T62" fmla="*/ 176 w 209"/>
                  <a:gd name="T63" fmla="*/ 80 h 201"/>
                  <a:gd name="T64" fmla="*/ 168 w 209"/>
                  <a:gd name="T65" fmla="*/ 80 h 201"/>
                  <a:gd name="T66" fmla="*/ 176 w 209"/>
                  <a:gd name="T67" fmla="*/ 88 h 201"/>
                  <a:gd name="T68" fmla="*/ 136 w 209"/>
                  <a:gd name="T69" fmla="*/ 136 h 201"/>
                  <a:gd name="T70" fmla="*/ 120 w 209"/>
                  <a:gd name="T71" fmla="*/ 144 h 201"/>
                  <a:gd name="T72" fmla="*/ 112 w 209"/>
                  <a:gd name="T73" fmla="*/ 136 h 201"/>
                  <a:gd name="T74" fmla="*/ 104 w 209"/>
                  <a:gd name="T75" fmla="*/ 144 h 201"/>
                  <a:gd name="T76" fmla="*/ 104 w 209"/>
                  <a:gd name="T77" fmla="*/ 160 h 201"/>
                  <a:gd name="T78" fmla="*/ 112 w 209"/>
                  <a:gd name="T79" fmla="*/ 160 h 201"/>
                  <a:gd name="T80" fmla="*/ 112 w 209"/>
                  <a:gd name="T81" fmla="*/ 168 h 201"/>
                  <a:gd name="T82" fmla="*/ 120 w 209"/>
                  <a:gd name="T83" fmla="*/ 168 h 201"/>
                  <a:gd name="T84" fmla="*/ 120 w 209"/>
                  <a:gd name="T85" fmla="*/ 184 h 201"/>
                  <a:gd name="T86" fmla="*/ 120 w 209"/>
                  <a:gd name="T87" fmla="*/ 192 h 201"/>
                  <a:gd name="T88" fmla="*/ 96 w 209"/>
                  <a:gd name="T89" fmla="*/ 192 h 201"/>
                  <a:gd name="T90" fmla="*/ 88 w 209"/>
                  <a:gd name="T91" fmla="*/ 200 h 201"/>
                  <a:gd name="T92" fmla="*/ 80 w 209"/>
                  <a:gd name="T93" fmla="*/ 192 h 201"/>
                  <a:gd name="T94" fmla="*/ 72 w 209"/>
                  <a:gd name="T95" fmla="*/ 176 h 201"/>
                  <a:gd name="T96" fmla="*/ 48 w 209"/>
                  <a:gd name="T97" fmla="*/ 176 h 201"/>
                  <a:gd name="T98" fmla="*/ 32 w 209"/>
                  <a:gd name="T99" fmla="*/ 176 h 201"/>
                  <a:gd name="T100" fmla="*/ 8 w 209"/>
                  <a:gd name="T101" fmla="*/ 17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9" h="201">
                    <a:moveTo>
                      <a:pt x="8" y="176"/>
                    </a:moveTo>
                    <a:lnTo>
                      <a:pt x="8" y="176"/>
                    </a:lnTo>
                    <a:lnTo>
                      <a:pt x="8" y="160"/>
                    </a:lnTo>
                    <a:lnTo>
                      <a:pt x="24" y="152"/>
                    </a:lnTo>
                    <a:lnTo>
                      <a:pt x="16" y="136"/>
                    </a:lnTo>
                    <a:lnTo>
                      <a:pt x="8" y="128"/>
                    </a:lnTo>
                    <a:lnTo>
                      <a:pt x="0" y="112"/>
                    </a:lnTo>
                    <a:lnTo>
                      <a:pt x="16" y="120"/>
                    </a:lnTo>
                    <a:lnTo>
                      <a:pt x="64" y="112"/>
                    </a:lnTo>
                    <a:lnTo>
                      <a:pt x="64" y="96"/>
                    </a:lnTo>
                    <a:lnTo>
                      <a:pt x="72" y="88"/>
                    </a:lnTo>
                    <a:lnTo>
                      <a:pt x="104" y="80"/>
                    </a:lnTo>
                    <a:lnTo>
                      <a:pt x="104" y="64"/>
                    </a:lnTo>
                    <a:lnTo>
                      <a:pt x="112" y="56"/>
                    </a:lnTo>
                    <a:lnTo>
                      <a:pt x="112" y="48"/>
                    </a:lnTo>
                    <a:lnTo>
                      <a:pt x="120" y="48"/>
                    </a:lnTo>
                    <a:lnTo>
                      <a:pt x="128" y="32"/>
                    </a:lnTo>
                    <a:lnTo>
                      <a:pt x="128" y="16"/>
                    </a:lnTo>
                    <a:lnTo>
                      <a:pt x="144" y="8"/>
                    </a:lnTo>
                    <a:lnTo>
                      <a:pt x="160" y="0"/>
                    </a:lnTo>
                    <a:lnTo>
                      <a:pt x="168" y="0"/>
                    </a:lnTo>
                    <a:lnTo>
                      <a:pt x="184" y="8"/>
                    </a:lnTo>
                    <a:lnTo>
                      <a:pt x="192" y="16"/>
                    </a:lnTo>
                    <a:lnTo>
                      <a:pt x="208" y="24"/>
                    </a:lnTo>
                    <a:lnTo>
                      <a:pt x="200" y="32"/>
                    </a:lnTo>
                    <a:lnTo>
                      <a:pt x="184" y="40"/>
                    </a:lnTo>
                    <a:lnTo>
                      <a:pt x="168" y="32"/>
                    </a:lnTo>
                    <a:lnTo>
                      <a:pt x="160" y="40"/>
                    </a:lnTo>
                    <a:lnTo>
                      <a:pt x="168" y="48"/>
                    </a:lnTo>
                    <a:lnTo>
                      <a:pt x="160" y="64"/>
                    </a:lnTo>
                    <a:lnTo>
                      <a:pt x="176" y="72"/>
                    </a:lnTo>
                    <a:lnTo>
                      <a:pt x="176" y="80"/>
                    </a:lnTo>
                    <a:lnTo>
                      <a:pt x="168" y="80"/>
                    </a:lnTo>
                    <a:lnTo>
                      <a:pt x="176" y="88"/>
                    </a:lnTo>
                    <a:lnTo>
                      <a:pt x="136" y="136"/>
                    </a:lnTo>
                    <a:lnTo>
                      <a:pt x="120" y="144"/>
                    </a:lnTo>
                    <a:lnTo>
                      <a:pt x="112" y="136"/>
                    </a:lnTo>
                    <a:lnTo>
                      <a:pt x="104" y="144"/>
                    </a:lnTo>
                    <a:lnTo>
                      <a:pt x="104" y="160"/>
                    </a:lnTo>
                    <a:lnTo>
                      <a:pt x="112" y="160"/>
                    </a:lnTo>
                    <a:lnTo>
                      <a:pt x="112" y="168"/>
                    </a:lnTo>
                    <a:lnTo>
                      <a:pt x="120" y="168"/>
                    </a:lnTo>
                    <a:lnTo>
                      <a:pt x="120" y="184"/>
                    </a:lnTo>
                    <a:lnTo>
                      <a:pt x="120" y="192"/>
                    </a:lnTo>
                    <a:lnTo>
                      <a:pt x="96" y="192"/>
                    </a:lnTo>
                    <a:lnTo>
                      <a:pt x="88" y="200"/>
                    </a:lnTo>
                    <a:lnTo>
                      <a:pt x="80" y="192"/>
                    </a:lnTo>
                    <a:lnTo>
                      <a:pt x="72" y="176"/>
                    </a:lnTo>
                    <a:lnTo>
                      <a:pt x="48" y="176"/>
                    </a:lnTo>
                    <a:lnTo>
                      <a:pt x="32" y="176"/>
                    </a:lnTo>
                    <a:lnTo>
                      <a:pt x="8" y="17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41" name="Freeform 427">
                <a:extLst>
                  <a:ext uri="{FF2B5EF4-FFF2-40B4-BE49-F238E27FC236}">
                    <a16:creationId xmlns:a16="http://schemas.microsoft.com/office/drawing/2014/main" id="{644813E0-8D42-46D8-B8B2-0CE004F31AE4}"/>
                  </a:ext>
                </a:extLst>
              </p:cNvPr>
              <p:cNvSpPr>
                <a:spLocks/>
              </p:cNvSpPr>
              <p:nvPr/>
            </p:nvSpPr>
            <p:spPr bwMode="gray">
              <a:xfrm>
                <a:off x="8203271" y="3798205"/>
                <a:ext cx="207341" cy="136380"/>
              </a:xfrm>
              <a:custGeom>
                <a:avLst/>
                <a:gdLst>
                  <a:gd name="T0" fmla="*/ 8 w 97"/>
                  <a:gd name="T1" fmla="*/ 0 h 57"/>
                  <a:gd name="T2" fmla="*/ 8 w 97"/>
                  <a:gd name="T3" fmla="*/ 0 h 57"/>
                  <a:gd name="T4" fmla="*/ 0 w 97"/>
                  <a:gd name="T5" fmla="*/ 24 h 57"/>
                  <a:gd name="T6" fmla="*/ 16 w 97"/>
                  <a:gd name="T7" fmla="*/ 32 h 57"/>
                  <a:gd name="T8" fmla="*/ 88 w 97"/>
                  <a:gd name="T9" fmla="*/ 56 h 57"/>
                  <a:gd name="T10" fmla="*/ 96 w 97"/>
                  <a:gd name="T11" fmla="*/ 56 h 57"/>
                  <a:gd name="T12" fmla="*/ 96 w 97"/>
                  <a:gd name="T13" fmla="*/ 48 h 57"/>
                  <a:gd name="T14" fmla="*/ 96 w 97"/>
                  <a:gd name="T15" fmla="*/ 32 h 57"/>
                  <a:gd name="T16" fmla="*/ 72 w 97"/>
                  <a:gd name="T17" fmla="*/ 32 h 57"/>
                  <a:gd name="T18" fmla="*/ 56 w 97"/>
                  <a:gd name="T19" fmla="*/ 24 h 57"/>
                  <a:gd name="T20" fmla="*/ 48 w 97"/>
                  <a:gd name="T21" fmla="*/ 16 h 57"/>
                  <a:gd name="T22" fmla="*/ 40 w 97"/>
                  <a:gd name="T23" fmla="*/ 16 h 57"/>
                  <a:gd name="T24" fmla="*/ 24 w 97"/>
                  <a:gd name="T25" fmla="*/ 0 h 57"/>
                  <a:gd name="T26" fmla="*/ 8 w 97"/>
                  <a:gd name="T2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7">
                    <a:moveTo>
                      <a:pt x="8" y="0"/>
                    </a:moveTo>
                    <a:lnTo>
                      <a:pt x="8" y="0"/>
                    </a:lnTo>
                    <a:lnTo>
                      <a:pt x="0" y="24"/>
                    </a:lnTo>
                    <a:lnTo>
                      <a:pt x="16" y="32"/>
                    </a:lnTo>
                    <a:lnTo>
                      <a:pt x="88" y="56"/>
                    </a:lnTo>
                    <a:lnTo>
                      <a:pt x="96" y="56"/>
                    </a:lnTo>
                    <a:lnTo>
                      <a:pt x="96" y="48"/>
                    </a:lnTo>
                    <a:lnTo>
                      <a:pt x="96" y="32"/>
                    </a:lnTo>
                    <a:lnTo>
                      <a:pt x="72" y="32"/>
                    </a:lnTo>
                    <a:lnTo>
                      <a:pt x="56" y="24"/>
                    </a:lnTo>
                    <a:lnTo>
                      <a:pt x="48" y="16"/>
                    </a:lnTo>
                    <a:lnTo>
                      <a:pt x="40" y="16"/>
                    </a:lnTo>
                    <a:lnTo>
                      <a:pt x="24" y="0"/>
                    </a:lnTo>
                    <a:lnTo>
                      <a:pt x="8"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42" name="Freeform 428">
                <a:extLst>
                  <a:ext uri="{FF2B5EF4-FFF2-40B4-BE49-F238E27FC236}">
                    <a16:creationId xmlns:a16="http://schemas.microsoft.com/office/drawing/2014/main" id="{D29C122C-37B0-4DE2-A40C-353DBA43E0E3}"/>
                  </a:ext>
                </a:extLst>
              </p:cNvPr>
              <p:cNvSpPr>
                <a:spLocks/>
              </p:cNvSpPr>
              <p:nvPr/>
            </p:nvSpPr>
            <p:spPr bwMode="gray">
              <a:xfrm>
                <a:off x="8408885" y="3932638"/>
                <a:ext cx="138228" cy="173399"/>
              </a:xfrm>
              <a:custGeom>
                <a:avLst/>
                <a:gdLst>
                  <a:gd name="T0" fmla="*/ 64 w 65"/>
                  <a:gd name="T1" fmla="*/ 64 h 73"/>
                  <a:gd name="T2" fmla="*/ 64 w 65"/>
                  <a:gd name="T3" fmla="*/ 64 h 73"/>
                  <a:gd name="T4" fmla="*/ 56 w 65"/>
                  <a:gd name="T5" fmla="*/ 40 h 73"/>
                  <a:gd name="T6" fmla="*/ 56 w 65"/>
                  <a:gd name="T7" fmla="*/ 32 h 73"/>
                  <a:gd name="T8" fmla="*/ 48 w 65"/>
                  <a:gd name="T9" fmla="*/ 40 h 73"/>
                  <a:gd name="T10" fmla="*/ 40 w 65"/>
                  <a:gd name="T11" fmla="*/ 40 h 73"/>
                  <a:gd name="T12" fmla="*/ 40 w 65"/>
                  <a:gd name="T13" fmla="*/ 32 h 73"/>
                  <a:gd name="T14" fmla="*/ 56 w 65"/>
                  <a:gd name="T15" fmla="*/ 16 h 73"/>
                  <a:gd name="T16" fmla="*/ 24 w 65"/>
                  <a:gd name="T17" fmla="*/ 16 h 73"/>
                  <a:gd name="T18" fmla="*/ 24 w 65"/>
                  <a:gd name="T19" fmla="*/ 0 h 73"/>
                  <a:gd name="T20" fmla="*/ 16 w 65"/>
                  <a:gd name="T21" fmla="*/ 0 h 73"/>
                  <a:gd name="T22" fmla="*/ 8 w 65"/>
                  <a:gd name="T23" fmla="*/ 0 h 73"/>
                  <a:gd name="T24" fmla="*/ 8 w 65"/>
                  <a:gd name="T25" fmla="*/ 8 h 73"/>
                  <a:gd name="T26" fmla="*/ 0 w 65"/>
                  <a:gd name="T27" fmla="*/ 24 h 73"/>
                  <a:gd name="T28" fmla="*/ 8 w 65"/>
                  <a:gd name="T29" fmla="*/ 24 h 73"/>
                  <a:gd name="T30" fmla="*/ 16 w 65"/>
                  <a:gd name="T31" fmla="*/ 64 h 73"/>
                  <a:gd name="T32" fmla="*/ 32 w 65"/>
                  <a:gd name="T33" fmla="*/ 64 h 73"/>
                  <a:gd name="T34" fmla="*/ 48 w 65"/>
                  <a:gd name="T35" fmla="*/ 48 h 73"/>
                  <a:gd name="T36" fmla="*/ 56 w 65"/>
                  <a:gd name="T37" fmla="*/ 72 h 73"/>
                  <a:gd name="T38" fmla="*/ 64 w 65"/>
                  <a:gd name="T39"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3">
                    <a:moveTo>
                      <a:pt x="64" y="64"/>
                    </a:moveTo>
                    <a:lnTo>
                      <a:pt x="64" y="64"/>
                    </a:lnTo>
                    <a:lnTo>
                      <a:pt x="56" y="40"/>
                    </a:lnTo>
                    <a:lnTo>
                      <a:pt x="56" y="32"/>
                    </a:lnTo>
                    <a:lnTo>
                      <a:pt x="48" y="40"/>
                    </a:lnTo>
                    <a:lnTo>
                      <a:pt x="40" y="40"/>
                    </a:lnTo>
                    <a:lnTo>
                      <a:pt x="40" y="32"/>
                    </a:lnTo>
                    <a:lnTo>
                      <a:pt x="56" y="16"/>
                    </a:lnTo>
                    <a:lnTo>
                      <a:pt x="24" y="16"/>
                    </a:lnTo>
                    <a:lnTo>
                      <a:pt x="24" y="0"/>
                    </a:lnTo>
                    <a:lnTo>
                      <a:pt x="16" y="0"/>
                    </a:lnTo>
                    <a:lnTo>
                      <a:pt x="8" y="0"/>
                    </a:lnTo>
                    <a:lnTo>
                      <a:pt x="8" y="8"/>
                    </a:lnTo>
                    <a:lnTo>
                      <a:pt x="0" y="24"/>
                    </a:lnTo>
                    <a:lnTo>
                      <a:pt x="8" y="24"/>
                    </a:lnTo>
                    <a:lnTo>
                      <a:pt x="16" y="64"/>
                    </a:lnTo>
                    <a:lnTo>
                      <a:pt x="32" y="64"/>
                    </a:lnTo>
                    <a:lnTo>
                      <a:pt x="48" y="48"/>
                    </a:lnTo>
                    <a:lnTo>
                      <a:pt x="56" y="72"/>
                    </a:lnTo>
                    <a:lnTo>
                      <a:pt x="64" y="6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43" name="Freeform 429">
                <a:extLst>
                  <a:ext uri="{FF2B5EF4-FFF2-40B4-BE49-F238E27FC236}">
                    <a16:creationId xmlns:a16="http://schemas.microsoft.com/office/drawing/2014/main" id="{F5A72531-3B8F-48BC-8053-AD5D8527234C}"/>
                  </a:ext>
                </a:extLst>
              </p:cNvPr>
              <p:cNvSpPr>
                <a:spLocks/>
              </p:cNvSpPr>
              <p:nvPr/>
            </p:nvSpPr>
            <p:spPr bwMode="gray">
              <a:xfrm>
                <a:off x="8526378" y="3874190"/>
                <a:ext cx="240171" cy="596179"/>
              </a:xfrm>
              <a:custGeom>
                <a:avLst/>
                <a:gdLst>
                  <a:gd name="T0" fmla="*/ 80 w 113"/>
                  <a:gd name="T1" fmla="*/ 248 h 249"/>
                  <a:gd name="T2" fmla="*/ 80 w 113"/>
                  <a:gd name="T3" fmla="*/ 248 h 249"/>
                  <a:gd name="T4" fmla="*/ 96 w 113"/>
                  <a:gd name="T5" fmla="*/ 216 h 249"/>
                  <a:gd name="T6" fmla="*/ 88 w 113"/>
                  <a:gd name="T7" fmla="*/ 192 h 249"/>
                  <a:gd name="T8" fmla="*/ 80 w 113"/>
                  <a:gd name="T9" fmla="*/ 176 h 249"/>
                  <a:gd name="T10" fmla="*/ 80 w 113"/>
                  <a:gd name="T11" fmla="*/ 160 h 249"/>
                  <a:gd name="T12" fmla="*/ 72 w 113"/>
                  <a:gd name="T13" fmla="*/ 136 h 249"/>
                  <a:gd name="T14" fmla="*/ 72 w 113"/>
                  <a:gd name="T15" fmla="*/ 120 h 249"/>
                  <a:gd name="T16" fmla="*/ 104 w 113"/>
                  <a:gd name="T17" fmla="*/ 104 h 249"/>
                  <a:gd name="T18" fmla="*/ 112 w 113"/>
                  <a:gd name="T19" fmla="*/ 88 h 249"/>
                  <a:gd name="T20" fmla="*/ 104 w 113"/>
                  <a:gd name="T21" fmla="*/ 88 h 249"/>
                  <a:gd name="T22" fmla="*/ 88 w 113"/>
                  <a:gd name="T23" fmla="*/ 80 h 249"/>
                  <a:gd name="T24" fmla="*/ 88 w 113"/>
                  <a:gd name="T25" fmla="*/ 72 h 249"/>
                  <a:gd name="T26" fmla="*/ 88 w 113"/>
                  <a:gd name="T27" fmla="*/ 64 h 249"/>
                  <a:gd name="T28" fmla="*/ 80 w 113"/>
                  <a:gd name="T29" fmla="*/ 56 h 249"/>
                  <a:gd name="T30" fmla="*/ 72 w 113"/>
                  <a:gd name="T31" fmla="*/ 56 h 249"/>
                  <a:gd name="T32" fmla="*/ 80 w 113"/>
                  <a:gd name="T33" fmla="*/ 16 h 249"/>
                  <a:gd name="T34" fmla="*/ 72 w 113"/>
                  <a:gd name="T35" fmla="*/ 0 h 249"/>
                  <a:gd name="T36" fmla="*/ 64 w 113"/>
                  <a:gd name="T37" fmla="*/ 0 h 249"/>
                  <a:gd name="T38" fmla="*/ 64 w 113"/>
                  <a:gd name="T39" fmla="*/ 16 h 249"/>
                  <a:gd name="T40" fmla="*/ 48 w 113"/>
                  <a:gd name="T41" fmla="*/ 16 h 249"/>
                  <a:gd name="T42" fmla="*/ 40 w 113"/>
                  <a:gd name="T43" fmla="*/ 24 h 249"/>
                  <a:gd name="T44" fmla="*/ 24 w 113"/>
                  <a:gd name="T45" fmla="*/ 56 h 249"/>
                  <a:gd name="T46" fmla="*/ 16 w 113"/>
                  <a:gd name="T47" fmla="*/ 64 h 249"/>
                  <a:gd name="T48" fmla="*/ 8 w 113"/>
                  <a:gd name="T49" fmla="*/ 80 h 249"/>
                  <a:gd name="T50" fmla="*/ 8 w 113"/>
                  <a:gd name="T51" fmla="*/ 88 h 249"/>
                  <a:gd name="T52" fmla="*/ 0 w 113"/>
                  <a:gd name="T53" fmla="*/ 96 h 249"/>
                  <a:gd name="T54" fmla="*/ 16 w 113"/>
                  <a:gd name="T55" fmla="*/ 112 h 249"/>
                  <a:gd name="T56" fmla="*/ 24 w 113"/>
                  <a:gd name="T57" fmla="*/ 128 h 249"/>
                  <a:gd name="T58" fmla="*/ 32 w 113"/>
                  <a:gd name="T59" fmla="*/ 152 h 249"/>
                  <a:gd name="T60" fmla="*/ 24 w 113"/>
                  <a:gd name="T61" fmla="*/ 160 h 249"/>
                  <a:gd name="T62" fmla="*/ 40 w 113"/>
                  <a:gd name="T63" fmla="*/ 168 h 249"/>
                  <a:gd name="T64" fmla="*/ 56 w 113"/>
                  <a:gd name="T65" fmla="*/ 152 h 249"/>
                  <a:gd name="T66" fmla="*/ 64 w 113"/>
                  <a:gd name="T67" fmla="*/ 160 h 249"/>
                  <a:gd name="T68" fmla="*/ 80 w 113"/>
                  <a:gd name="T69" fmla="*/ 208 h 249"/>
                  <a:gd name="T70" fmla="*/ 80 w 113"/>
                  <a:gd name="T71" fmla="*/ 24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249">
                    <a:moveTo>
                      <a:pt x="80" y="248"/>
                    </a:moveTo>
                    <a:lnTo>
                      <a:pt x="80" y="248"/>
                    </a:lnTo>
                    <a:lnTo>
                      <a:pt x="96" y="216"/>
                    </a:lnTo>
                    <a:lnTo>
                      <a:pt x="88" y="192"/>
                    </a:lnTo>
                    <a:lnTo>
                      <a:pt x="80" y="176"/>
                    </a:lnTo>
                    <a:lnTo>
                      <a:pt x="80" y="160"/>
                    </a:lnTo>
                    <a:lnTo>
                      <a:pt x="72" y="136"/>
                    </a:lnTo>
                    <a:lnTo>
                      <a:pt x="72" y="120"/>
                    </a:lnTo>
                    <a:lnTo>
                      <a:pt x="104" y="104"/>
                    </a:lnTo>
                    <a:lnTo>
                      <a:pt x="112" y="88"/>
                    </a:lnTo>
                    <a:lnTo>
                      <a:pt x="104" y="88"/>
                    </a:lnTo>
                    <a:lnTo>
                      <a:pt x="88" y="80"/>
                    </a:lnTo>
                    <a:lnTo>
                      <a:pt x="88" y="72"/>
                    </a:lnTo>
                    <a:lnTo>
                      <a:pt x="88" y="64"/>
                    </a:lnTo>
                    <a:lnTo>
                      <a:pt x="80" y="56"/>
                    </a:lnTo>
                    <a:lnTo>
                      <a:pt x="72" y="56"/>
                    </a:lnTo>
                    <a:lnTo>
                      <a:pt x="80" y="16"/>
                    </a:lnTo>
                    <a:lnTo>
                      <a:pt x="72" y="0"/>
                    </a:lnTo>
                    <a:lnTo>
                      <a:pt x="64" y="0"/>
                    </a:lnTo>
                    <a:lnTo>
                      <a:pt x="64" y="16"/>
                    </a:lnTo>
                    <a:lnTo>
                      <a:pt x="48" y="16"/>
                    </a:lnTo>
                    <a:lnTo>
                      <a:pt x="40" y="24"/>
                    </a:lnTo>
                    <a:lnTo>
                      <a:pt x="24" y="56"/>
                    </a:lnTo>
                    <a:lnTo>
                      <a:pt x="16" y="64"/>
                    </a:lnTo>
                    <a:lnTo>
                      <a:pt x="8" y="80"/>
                    </a:lnTo>
                    <a:lnTo>
                      <a:pt x="8" y="88"/>
                    </a:lnTo>
                    <a:lnTo>
                      <a:pt x="0" y="96"/>
                    </a:lnTo>
                    <a:lnTo>
                      <a:pt x="16" y="112"/>
                    </a:lnTo>
                    <a:lnTo>
                      <a:pt x="24" y="128"/>
                    </a:lnTo>
                    <a:lnTo>
                      <a:pt x="32" y="152"/>
                    </a:lnTo>
                    <a:lnTo>
                      <a:pt x="24" y="160"/>
                    </a:lnTo>
                    <a:lnTo>
                      <a:pt x="40" y="168"/>
                    </a:lnTo>
                    <a:lnTo>
                      <a:pt x="56" y="152"/>
                    </a:lnTo>
                    <a:lnTo>
                      <a:pt x="64" y="160"/>
                    </a:lnTo>
                    <a:lnTo>
                      <a:pt x="80" y="208"/>
                    </a:lnTo>
                    <a:lnTo>
                      <a:pt x="80" y="24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44" name="Freeform 430">
                <a:extLst>
                  <a:ext uri="{FF2B5EF4-FFF2-40B4-BE49-F238E27FC236}">
                    <a16:creationId xmlns:a16="http://schemas.microsoft.com/office/drawing/2014/main" id="{A1BECC09-E9EA-4D8A-A3A0-1814B5667844}"/>
                  </a:ext>
                </a:extLst>
              </p:cNvPr>
              <p:cNvSpPr>
                <a:spLocks/>
              </p:cNvSpPr>
              <p:nvPr/>
            </p:nvSpPr>
            <p:spPr bwMode="gray">
              <a:xfrm>
                <a:off x="8680157" y="4123571"/>
                <a:ext cx="205613" cy="461746"/>
              </a:xfrm>
              <a:custGeom>
                <a:avLst/>
                <a:gdLst>
                  <a:gd name="T0" fmla="*/ 32 w 97"/>
                  <a:gd name="T1" fmla="*/ 0 h 193"/>
                  <a:gd name="T2" fmla="*/ 32 w 97"/>
                  <a:gd name="T3" fmla="*/ 0 h 193"/>
                  <a:gd name="T4" fmla="*/ 0 w 97"/>
                  <a:gd name="T5" fmla="*/ 16 h 193"/>
                  <a:gd name="T6" fmla="*/ 0 w 97"/>
                  <a:gd name="T7" fmla="*/ 32 h 193"/>
                  <a:gd name="T8" fmla="*/ 8 w 97"/>
                  <a:gd name="T9" fmla="*/ 56 h 193"/>
                  <a:gd name="T10" fmla="*/ 8 w 97"/>
                  <a:gd name="T11" fmla="*/ 72 h 193"/>
                  <a:gd name="T12" fmla="*/ 16 w 97"/>
                  <a:gd name="T13" fmla="*/ 88 h 193"/>
                  <a:gd name="T14" fmla="*/ 24 w 97"/>
                  <a:gd name="T15" fmla="*/ 112 h 193"/>
                  <a:gd name="T16" fmla="*/ 8 w 97"/>
                  <a:gd name="T17" fmla="*/ 144 h 193"/>
                  <a:gd name="T18" fmla="*/ 8 w 97"/>
                  <a:gd name="T19" fmla="*/ 152 h 193"/>
                  <a:gd name="T20" fmla="*/ 8 w 97"/>
                  <a:gd name="T21" fmla="*/ 160 h 193"/>
                  <a:gd name="T22" fmla="*/ 32 w 97"/>
                  <a:gd name="T23" fmla="*/ 184 h 193"/>
                  <a:gd name="T24" fmla="*/ 32 w 97"/>
                  <a:gd name="T25" fmla="*/ 176 h 193"/>
                  <a:gd name="T26" fmla="*/ 40 w 97"/>
                  <a:gd name="T27" fmla="*/ 184 h 193"/>
                  <a:gd name="T28" fmla="*/ 48 w 97"/>
                  <a:gd name="T29" fmla="*/ 192 h 193"/>
                  <a:gd name="T30" fmla="*/ 56 w 97"/>
                  <a:gd name="T31" fmla="*/ 184 h 193"/>
                  <a:gd name="T32" fmla="*/ 48 w 97"/>
                  <a:gd name="T33" fmla="*/ 176 h 193"/>
                  <a:gd name="T34" fmla="*/ 32 w 97"/>
                  <a:gd name="T35" fmla="*/ 176 h 193"/>
                  <a:gd name="T36" fmla="*/ 24 w 97"/>
                  <a:gd name="T37" fmla="*/ 144 h 193"/>
                  <a:gd name="T38" fmla="*/ 16 w 97"/>
                  <a:gd name="T39" fmla="*/ 144 h 193"/>
                  <a:gd name="T40" fmla="*/ 16 w 97"/>
                  <a:gd name="T41" fmla="*/ 136 h 193"/>
                  <a:gd name="T42" fmla="*/ 24 w 97"/>
                  <a:gd name="T43" fmla="*/ 112 h 193"/>
                  <a:gd name="T44" fmla="*/ 24 w 97"/>
                  <a:gd name="T45" fmla="*/ 96 h 193"/>
                  <a:gd name="T46" fmla="*/ 40 w 97"/>
                  <a:gd name="T47" fmla="*/ 96 h 193"/>
                  <a:gd name="T48" fmla="*/ 40 w 97"/>
                  <a:gd name="T49" fmla="*/ 104 h 193"/>
                  <a:gd name="T50" fmla="*/ 48 w 97"/>
                  <a:gd name="T51" fmla="*/ 104 h 193"/>
                  <a:gd name="T52" fmla="*/ 64 w 97"/>
                  <a:gd name="T53" fmla="*/ 120 h 193"/>
                  <a:gd name="T54" fmla="*/ 64 w 97"/>
                  <a:gd name="T55" fmla="*/ 112 h 193"/>
                  <a:gd name="T56" fmla="*/ 56 w 97"/>
                  <a:gd name="T57" fmla="*/ 96 h 193"/>
                  <a:gd name="T58" fmla="*/ 64 w 97"/>
                  <a:gd name="T59" fmla="*/ 80 h 193"/>
                  <a:gd name="T60" fmla="*/ 96 w 97"/>
                  <a:gd name="T61" fmla="*/ 80 h 193"/>
                  <a:gd name="T62" fmla="*/ 96 w 97"/>
                  <a:gd name="T63" fmla="*/ 64 h 193"/>
                  <a:gd name="T64" fmla="*/ 88 w 97"/>
                  <a:gd name="T65" fmla="*/ 56 h 193"/>
                  <a:gd name="T66" fmla="*/ 80 w 97"/>
                  <a:gd name="T67" fmla="*/ 40 h 193"/>
                  <a:gd name="T68" fmla="*/ 72 w 97"/>
                  <a:gd name="T69" fmla="*/ 24 h 193"/>
                  <a:gd name="T70" fmla="*/ 56 w 97"/>
                  <a:gd name="T71" fmla="*/ 32 h 193"/>
                  <a:gd name="T72" fmla="*/ 40 w 97"/>
                  <a:gd name="T73" fmla="*/ 40 h 193"/>
                  <a:gd name="T74" fmla="*/ 40 w 97"/>
                  <a:gd name="T75" fmla="*/ 16 h 193"/>
                  <a:gd name="T76" fmla="*/ 32 w 97"/>
                  <a:gd name="T77" fmla="*/ 8 h 193"/>
                  <a:gd name="T78" fmla="*/ 32 w 97"/>
                  <a:gd name="T7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7" h="193">
                    <a:moveTo>
                      <a:pt x="32" y="0"/>
                    </a:moveTo>
                    <a:lnTo>
                      <a:pt x="32" y="0"/>
                    </a:lnTo>
                    <a:lnTo>
                      <a:pt x="0" y="16"/>
                    </a:lnTo>
                    <a:lnTo>
                      <a:pt x="0" y="32"/>
                    </a:lnTo>
                    <a:lnTo>
                      <a:pt x="8" y="56"/>
                    </a:lnTo>
                    <a:lnTo>
                      <a:pt x="8" y="72"/>
                    </a:lnTo>
                    <a:lnTo>
                      <a:pt x="16" y="88"/>
                    </a:lnTo>
                    <a:lnTo>
                      <a:pt x="24" y="112"/>
                    </a:lnTo>
                    <a:lnTo>
                      <a:pt x="8" y="144"/>
                    </a:lnTo>
                    <a:lnTo>
                      <a:pt x="8" y="152"/>
                    </a:lnTo>
                    <a:lnTo>
                      <a:pt x="8" y="160"/>
                    </a:lnTo>
                    <a:lnTo>
                      <a:pt x="32" y="184"/>
                    </a:lnTo>
                    <a:lnTo>
                      <a:pt x="32" y="176"/>
                    </a:lnTo>
                    <a:lnTo>
                      <a:pt x="40" y="184"/>
                    </a:lnTo>
                    <a:lnTo>
                      <a:pt x="48" y="192"/>
                    </a:lnTo>
                    <a:lnTo>
                      <a:pt x="56" y="184"/>
                    </a:lnTo>
                    <a:lnTo>
                      <a:pt x="48" y="176"/>
                    </a:lnTo>
                    <a:lnTo>
                      <a:pt x="32" y="176"/>
                    </a:lnTo>
                    <a:lnTo>
                      <a:pt x="24" y="144"/>
                    </a:lnTo>
                    <a:lnTo>
                      <a:pt x="16" y="144"/>
                    </a:lnTo>
                    <a:lnTo>
                      <a:pt x="16" y="136"/>
                    </a:lnTo>
                    <a:lnTo>
                      <a:pt x="24" y="112"/>
                    </a:lnTo>
                    <a:lnTo>
                      <a:pt x="24" y="96"/>
                    </a:lnTo>
                    <a:lnTo>
                      <a:pt x="40" y="96"/>
                    </a:lnTo>
                    <a:lnTo>
                      <a:pt x="40" y="104"/>
                    </a:lnTo>
                    <a:lnTo>
                      <a:pt x="48" y="104"/>
                    </a:lnTo>
                    <a:lnTo>
                      <a:pt x="64" y="120"/>
                    </a:lnTo>
                    <a:lnTo>
                      <a:pt x="64" y="112"/>
                    </a:lnTo>
                    <a:lnTo>
                      <a:pt x="56" y="96"/>
                    </a:lnTo>
                    <a:lnTo>
                      <a:pt x="64" y="80"/>
                    </a:lnTo>
                    <a:lnTo>
                      <a:pt x="96" y="80"/>
                    </a:lnTo>
                    <a:lnTo>
                      <a:pt x="96" y="64"/>
                    </a:lnTo>
                    <a:lnTo>
                      <a:pt x="88" y="56"/>
                    </a:lnTo>
                    <a:lnTo>
                      <a:pt x="80" y="40"/>
                    </a:lnTo>
                    <a:lnTo>
                      <a:pt x="72" y="24"/>
                    </a:lnTo>
                    <a:lnTo>
                      <a:pt x="56" y="32"/>
                    </a:lnTo>
                    <a:lnTo>
                      <a:pt x="40" y="40"/>
                    </a:lnTo>
                    <a:lnTo>
                      <a:pt x="40" y="16"/>
                    </a:lnTo>
                    <a:lnTo>
                      <a:pt x="32" y="8"/>
                    </a:lnTo>
                    <a:lnTo>
                      <a:pt x="32"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45" name="Freeform 431">
                <a:extLst>
                  <a:ext uri="{FF2B5EF4-FFF2-40B4-BE49-F238E27FC236}">
                    <a16:creationId xmlns:a16="http://schemas.microsoft.com/office/drawing/2014/main" id="{05F7A0C0-192E-4C8B-80EE-9D8FFA8CFB6D}"/>
                  </a:ext>
                </a:extLst>
              </p:cNvPr>
              <p:cNvSpPr>
                <a:spLocks/>
              </p:cNvSpPr>
              <p:nvPr/>
            </p:nvSpPr>
            <p:spPr bwMode="gray">
              <a:xfrm>
                <a:off x="8747541" y="4067071"/>
                <a:ext cx="190063" cy="270814"/>
              </a:xfrm>
              <a:custGeom>
                <a:avLst/>
                <a:gdLst>
                  <a:gd name="T0" fmla="*/ 88 w 89"/>
                  <a:gd name="T1" fmla="*/ 104 h 113"/>
                  <a:gd name="T2" fmla="*/ 88 w 89"/>
                  <a:gd name="T3" fmla="*/ 104 h 113"/>
                  <a:gd name="T4" fmla="*/ 88 w 89"/>
                  <a:gd name="T5" fmla="*/ 88 h 113"/>
                  <a:gd name="T6" fmla="*/ 72 w 89"/>
                  <a:gd name="T7" fmla="*/ 72 h 113"/>
                  <a:gd name="T8" fmla="*/ 72 w 89"/>
                  <a:gd name="T9" fmla="*/ 64 h 113"/>
                  <a:gd name="T10" fmla="*/ 40 w 89"/>
                  <a:gd name="T11" fmla="*/ 40 h 113"/>
                  <a:gd name="T12" fmla="*/ 56 w 89"/>
                  <a:gd name="T13" fmla="*/ 32 h 113"/>
                  <a:gd name="T14" fmla="*/ 48 w 89"/>
                  <a:gd name="T15" fmla="*/ 24 h 113"/>
                  <a:gd name="T16" fmla="*/ 32 w 89"/>
                  <a:gd name="T17" fmla="*/ 16 h 113"/>
                  <a:gd name="T18" fmla="*/ 24 w 89"/>
                  <a:gd name="T19" fmla="*/ 0 h 113"/>
                  <a:gd name="T20" fmla="*/ 16 w 89"/>
                  <a:gd name="T21" fmla="*/ 0 h 113"/>
                  <a:gd name="T22" fmla="*/ 16 w 89"/>
                  <a:gd name="T23" fmla="*/ 16 h 113"/>
                  <a:gd name="T24" fmla="*/ 8 w 89"/>
                  <a:gd name="T25" fmla="*/ 16 h 113"/>
                  <a:gd name="T26" fmla="*/ 8 w 89"/>
                  <a:gd name="T27" fmla="*/ 8 h 113"/>
                  <a:gd name="T28" fmla="*/ 0 w 89"/>
                  <a:gd name="T29" fmla="*/ 24 h 113"/>
                  <a:gd name="T30" fmla="*/ 0 w 89"/>
                  <a:gd name="T31" fmla="*/ 32 h 113"/>
                  <a:gd name="T32" fmla="*/ 8 w 89"/>
                  <a:gd name="T33" fmla="*/ 40 h 113"/>
                  <a:gd name="T34" fmla="*/ 8 w 89"/>
                  <a:gd name="T35" fmla="*/ 64 h 113"/>
                  <a:gd name="T36" fmla="*/ 24 w 89"/>
                  <a:gd name="T37" fmla="*/ 56 h 113"/>
                  <a:gd name="T38" fmla="*/ 40 w 89"/>
                  <a:gd name="T39" fmla="*/ 48 h 113"/>
                  <a:gd name="T40" fmla="*/ 48 w 89"/>
                  <a:gd name="T41" fmla="*/ 64 h 113"/>
                  <a:gd name="T42" fmla="*/ 56 w 89"/>
                  <a:gd name="T43" fmla="*/ 80 h 113"/>
                  <a:gd name="T44" fmla="*/ 64 w 89"/>
                  <a:gd name="T45" fmla="*/ 88 h 113"/>
                  <a:gd name="T46" fmla="*/ 64 w 89"/>
                  <a:gd name="T47" fmla="*/ 104 h 113"/>
                  <a:gd name="T48" fmla="*/ 72 w 89"/>
                  <a:gd name="T49" fmla="*/ 112 h 113"/>
                  <a:gd name="T50" fmla="*/ 72 w 89"/>
                  <a:gd name="T51" fmla="*/ 104 h 113"/>
                  <a:gd name="T52" fmla="*/ 88 w 89"/>
                  <a:gd name="T53"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13">
                    <a:moveTo>
                      <a:pt x="88" y="104"/>
                    </a:moveTo>
                    <a:lnTo>
                      <a:pt x="88" y="104"/>
                    </a:lnTo>
                    <a:lnTo>
                      <a:pt x="88" y="88"/>
                    </a:lnTo>
                    <a:lnTo>
                      <a:pt x="72" y="72"/>
                    </a:lnTo>
                    <a:lnTo>
                      <a:pt x="72" y="64"/>
                    </a:lnTo>
                    <a:lnTo>
                      <a:pt x="40" y="40"/>
                    </a:lnTo>
                    <a:lnTo>
                      <a:pt x="56" y="32"/>
                    </a:lnTo>
                    <a:lnTo>
                      <a:pt x="48" y="24"/>
                    </a:lnTo>
                    <a:lnTo>
                      <a:pt x="32" y="16"/>
                    </a:lnTo>
                    <a:lnTo>
                      <a:pt x="24" y="0"/>
                    </a:lnTo>
                    <a:lnTo>
                      <a:pt x="16" y="0"/>
                    </a:lnTo>
                    <a:lnTo>
                      <a:pt x="16" y="16"/>
                    </a:lnTo>
                    <a:lnTo>
                      <a:pt x="8" y="16"/>
                    </a:lnTo>
                    <a:lnTo>
                      <a:pt x="8" y="8"/>
                    </a:lnTo>
                    <a:lnTo>
                      <a:pt x="0" y="24"/>
                    </a:lnTo>
                    <a:lnTo>
                      <a:pt x="0" y="32"/>
                    </a:lnTo>
                    <a:lnTo>
                      <a:pt x="8" y="40"/>
                    </a:lnTo>
                    <a:lnTo>
                      <a:pt x="8" y="64"/>
                    </a:lnTo>
                    <a:lnTo>
                      <a:pt x="24" y="56"/>
                    </a:lnTo>
                    <a:lnTo>
                      <a:pt x="40" y="48"/>
                    </a:lnTo>
                    <a:lnTo>
                      <a:pt x="48" y="64"/>
                    </a:lnTo>
                    <a:lnTo>
                      <a:pt x="56" y="80"/>
                    </a:lnTo>
                    <a:lnTo>
                      <a:pt x="64" y="88"/>
                    </a:lnTo>
                    <a:lnTo>
                      <a:pt x="64" y="104"/>
                    </a:lnTo>
                    <a:lnTo>
                      <a:pt x="72" y="112"/>
                    </a:lnTo>
                    <a:lnTo>
                      <a:pt x="72" y="104"/>
                    </a:lnTo>
                    <a:lnTo>
                      <a:pt x="88" y="10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46" name="Freeform 432">
                <a:extLst>
                  <a:ext uri="{FF2B5EF4-FFF2-40B4-BE49-F238E27FC236}">
                    <a16:creationId xmlns:a16="http://schemas.microsoft.com/office/drawing/2014/main" id="{0A697C6D-B894-4897-B9C1-10D89E0278A3}"/>
                  </a:ext>
                </a:extLst>
              </p:cNvPr>
              <p:cNvSpPr>
                <a:spLocks/>
              </p:cNvSpPr>
              <p:nvPr/>
            </p:nvSpPr>
            <p:spPr bwMode="gray">
              <a:xfrm>
                <a:off x="8799378" y="4047589"/>
                <a:ext cx="188336" cy="442263"/>
              </a:xfrm>
              <a:custGeom>
                <a:avLst/>
                <a:gdLst>
                  <a:gd name="T0" fmla="*/ 0 w 89"/>
                  <a:gd name="T1" fmla="*/ 8 h 185"/>
                  <a:gd name="T2" fmla="*/ 0 w 89"/>
                  <a:gd name="T3" fmla="*/ 8 h 185"/>
                  <a:gd name="T4" fmla="*/ 0 w 89"/>
                  <a:gd name="T5" fmla="*/ 0 h 185"/>
                  <a:gd name="T6" fmla="*/ 8 w 89"/>
                  <a:gd name="T7" fmla="*/ 8 h 185"/>
                  <a:gd name="T8" fmla="*/ 40 w 89"/>
                  <a:gd name="T9" fmla="*/ 0 h 185"/>
                  <a:gd name="T10" fmla="*/ 56 w 89"/>
                  <a:gd name="T11" fmla="*/ 0 h 185"/>
                  <a:gd name="T12" fmla="*/ 56 w 89"/>
                  <a:gd name="T13" fmla="*/ 16 h 185"/>
                  <a:gd name="T14" fmla="*/ 72 w 89"/>
                  <a:gd name="T15" fmla="*/ 16 h 185"/>
                  <a:gd name="T16" fmla="*/ 56 w 89"/>
                  <a:gd name="T17" fmla="*/ 24 h 185"/>
                  <a:gd name="T18" fmla="*/ 48 w 89"/>
                  <a:gd name="T19" fmla="*/ 40 h 185"/>
                  <a:gd name="T20" fmla="*/ 40 w 89"/>
                  <a:gd name="T21" fmla="*/ 48 h 185"/>
                  <a:gd name="T22" fmla="*/ 80 w 89"/>
                  <a:gd name="T23" fmla="*/ 104 h 185"/>
                  <a:gd name="T24" fmla="*/ 88 w 89"/>
                  <a:gd name="T25" fmla="*/ 120 h 185"/>
                  <a:gd name="T26" fmla="*/ 80 w 89"/>
                  <a:gd name="T27" fmla="*/ 152 h 185"/>
                  <a:gd name="T28" fmla="*/ 64 w 89"/>
                  <a:gd name="T29" fmla="*/ 160 h 185"/>
                  <a:gd name="T30" fmla="*/ 56 w 89"/>
                  <a:gd name="T31" fmla="*/ 160 h 185"/>
                  <a:gd name="T32" fmla="*/ 48 w 89"/>
                  <a:gd name="T33" fmla="*/ 176 h 185"/>
                  <a:gd name="T34" fmla="*/ 32 w 89"/>
                  <a:gd name="T35" fmla="*/ 184 h 185"/>
                  <a:gd name="T36" fmla="*/ 32 w 89"/>
                  <a:gd name="T37" fmla="*/ 168 h 185"/>
                  <a:gd name="T38" fmla="*/ 24 w 89"/>
                  <a:gd name="T39" fmla="*/ 160 h 185"/>
                  <a:gd name="T40" fmla="*/ 40 w 89"/>
                  <a:gd name="T41" fmla="*/ 152 h 185"/>
                  <a:gd name="T42" fmla="*/ 48 w 89"/>
                  <a:gd name="T43" fmla="*/ 144 h 185"/>
                  <a:gd name="T44" fmla="*/ 64 w 89"/>
                  <a:gd name="T45" fmla="*/ 136 h 185"/>
                  <a:gd name="T46" fmla="*/ 64 w 89"/>
                  <a:gd name="T47" fmla="*/ 112 h 185"/>
                  <a:gd name="T48" fmla="*/ 64 w 89"/>
                  <a:gd name="T49" fmla="*/ 96 h 185"/>
                  <a:gd name="T50" fmla="*/ 48 w 89"/>
                  <a:gd name="T51" fmla="*/ 80 h 185"/>
                  <a:gd name="T52" fmla="*/ 48 w 89"/>
                  <a:gd name="T53" fmla="*/ 72 h 185"/>
                  <a:gd name="T54" fmla="*/ 16 w 89"/>
                  <a:gd name="T55" fmla="*/ 48 h 185"/>
                  <a:gd name="T56" fmla="*/ 32 w 89"/>
                  <a:gd name="T57" fmla="*/ 40 h 185"/>
                  <a:gd name="T58" fmla="*/ 24 w 89"/>
                  <a:gd name="T59" fmla="*/ 32 h 185"/>
                  <a:gd name="T60" fmla="*/ 8 w 89"/>
                  <a:gd name="T61" fmla="*/ 24 h 185"/>
                  <a:gd name="T62" fmla="*/ 0 w 89"/>
                  <a:gd name="T63"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185">
                    <a:moveTo>
                      <a:pt x="0" y="8"/>
                    </a:moveTo>
                    <a:lnTo>
                      <a:pt x="0" y="8"/>
                    </a:lnTo>
                    <a:lnTo>
                      <a:pt x="0" y="0"/>
                    </a:lnTo>
                    <a:lnTo>
                      <a:pt x="8" y="8"/>
                    </a:lnTo>
                    <a:lnTo>
                      <a:pt x="40" y="0"/>
                    </a:lnTo>
                    <a:lnTo>
                      <a:pt x="56" y="0"/>
                    </a:lnTo>
                    <a:lnTo>
                      <a:pt x="56" y="16"/>
                    </a:lnTo>
                    <a:lnTo>
                      <a:pt x="72" y="16"/>
                    </a:lnTo>
                    <a:lnTo>
                      <a:pt x="56" y="24"/>
                    </a:lnTo>
                    <a:lnTo>
                      <a:pt x="48" y="40"/>
                    </a:lnTo>
                    <a:lnTo>
                      <a:pt x="40" y="48"/>
                    </a:lnTo>
                    <a:lnTo>
                      <a:pt x="80" y="104"/>
                    </a:lnTo>
                    <a:lnTo>
                      <a:pt x="88" y="120"/>
                    </a:lnTo>
                    <a:lnTo>
                      <a:pt x="80" y="152"/>
                    </a:lnTo>
                    <a:lnTo>
                      <a:pt x="64" y="160"/>
                    </a:lnTo>
                    <a:lnTo>
                      <a:pt x="56" y="160"/>
                    </a:lnTo>
                    <a:lnTo>
                      <a:pt x="48" y="176"/>
                    </a:lnTo>
                    <a:lnTo>
                      <a:pt x="32" y="184"/>
                    </a:lnTo>
                    <a:lnTo>
                      <a:pt x="32" y="168"/>
                    </a:lnTo>
                    <a:lnTo>
                      <a:pt x="24" y="160"/>
                    </a:lnTo>
                    <a:lnTo>
                      <a:pt x="40" y="152"/>
                    </a:lnTo>
                    <a:lnTo>
                      <a:pt x="48" y="144"/>
                    </a:lnTo>
                    <a:lnTo>
                      <a:pt x="64" y="136"/>
                    </a:lnTo>
                    <a:lnTo>
                      <a:pt x="64" y="112"/>
                    </a:lnTo>
                    <a:lnTo>
                      <a:pt x="64" y="96"/>
                    </a:lnTo>
                    <a:lnTo>
                      <a:pt x="48" y="80"/>
                    </a:lnTo>
                    <a:lnTo>
                      <a:pt x="48" y="72"/>
                    </a:lnTo>
                    <a:lnTo>
                      <a:pt x="16" y="48"/>
                    </a:lnTo>
                    <a:lnTo>
                      <a:pt x="32" y="40"/>
                    </a:lnTo>
                    <a:lnTo>
                      <a:pt x="24" y="32"/>
                    </a:lnTo>
                    <a:lnTo>
                      <a:pt x="8" y="24"/>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47" name="Freeform 433">
                <a:extLst>
                  <a:ext uri="{FF2B5EF4-FFF2-40B4-BE49-F238E27FC236}">
                    <a16:creationId xmlns:a16="http://schemas.microsoft.com/office/drawing/2014/main" id="{8D9EE855-8C37-4A7C-BE14-BADCEEF245F1}"/>
                  </a:ext>
                </a:extLst>
              </p:cNvPr>
              <p:cNvSpPr>
                <a:spLocks/>
              </p:cNvSpPr>
              <p:nvPr/>
            </p:nvSpPr>
            <p:spPr bwMode="gray">
              <a:xfrm>
                <a:off x="8799378" y="4314505"/>
                <a:ext cx="138228" cy="118847"/>
              </a:xfrm>
              <a:custGeom>
                <a:avLst/>
                <a:gdLst>
                  <a:gd name="T0" fmla="*/ 24 w 65"/>
                  <a:gd name="T1" fmla="*/ 48 h 49"/>
                  <a:gd name="T2" fmla="*/ 24 w 65"/>
                  <a:gd name="T3" fmla="*/ 48 h 49"/>
                  <a:gd name="T4" fmla="*/ 40 w 65"/>
                  <a:gd name="T5" fmla="*/ 40 h 49"/>
                  <a:gd name="T6" fmla="*/ 48 w 65"/>
                  <a:gd name="T7" fmla="*/ 32 h 49"/>
                  <a:gd name="T8" fmla="*/ 64 w 65"/>
                  <a:gd name="T9" fmla="*/ 24 h 49"/>
                  <a:gd name="T10" fmla="*/ 64 w 65"/>
                  <a:gd name="T11" fmla="*/ 0 h 49"/>
                  <a:gd name="T12" fmla="*/ 48 w 65"/>
                  <a:gd name="T13" fmla="*/ 0 h 49"/>
                  <a:gd name="T14" fmla="*/ 48 w 65"/>
                  <a:gd name="T15" fmla="*/ 8 h 49"/>
                  <a:gd name="T16" fmla="*/ 40 w 65"/>
                  <a:gd name="T17" fmla="*/ 0 h 49"/>
                  <a:gd name="T18" fmla="*/ 8 w 65"/>
                  <a:gd name="T19" fmla="*/ 0 h 49"/>
                  <a:gd name="T20" fmla="*/ 0 w 65"/>
                  <a:gd name="T21" fmla="*/ 16 h 49"/>
                  <a:gd name="T22" fmla="*/ 8 w 65"/>
                  <a:gd name="T23" fmla="*/ 32 h 49"/>
                  <a:gd name="T24" fmla="*/ 8 w 65"/>
                  <a:gd name="T25" fmla="*/ 40 h 49"/>
                  <a:gd name="T26" fmla="*/ 8 w 65"/>
                  <a:gd name="T27" fmla="*/ 48 h 49"/>
                  <a:gd name="T28" fmla="*/ 24 w 65"/>
                  <a:gd name="T29"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9">
                    <a:moveTo>
                      <a:pt x="24" y="48"/>
                    </a:moveTo>
                    <a:lnTo>
                      <a:pt x="24" y="48"/>
                    </a:lnTo>
                    <a:lnTo>
                      <a:pt x="40" y="40"/>
                    </a:lnTo>
                    <a:lnTo>
                      <a:pt x="48" y="32"/>
                    </a:lnTo>
                    <a:lnTo>
                      <a:pt x="64" y="24"/>
                    </a:lnTo>
                    <a:lnTo>
                      <a:pt x="64" y="0"/>
                    </a:lnTo>
                    <a:lnTo>
                      <a:pt x="48" y="0"/>
                    </a:lnTo>
                    <a:lnTo>
                      <a:pt x="48" y="8"/>
                    </a:lnTo>
                    <a:lnTo>
                      <a:pt x="40" y="0"/>
                    </a:lnTo>
                    <a:lnTo>
                      <a:pt x="8" y="0"/>
                    </a:lnTo>
                    <a:lnTo>
                      <a:pt x="0" y="16"/>
                    </a:lnTo>
                    <a:lnTo>
                      <a:pt x="8" y="32"/>
                    </a:lnTo>
                    <a:lnTo>
                      <a:pt x="8" y="40"/>
                    </a:lnTo>
                    <a:lnTo>
                      <a:pt x="8" y="48"/>
                    </a:lnTo>
                    <a:lnTo>
                      <a:pt x="24" y="4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48" name="Freeform 434">
                <a:extLst>
                  <a:ext uri="{FF2B5EF4-FFF2-40B4-BE49-F238E27FC236}">
                    <a16:creationId xmlns:a16="http://schemas.microsoft.com/office/drawing/2014/main" id="{A8CE14AF-1FAB-4F13-946F-C1CDFF88E0BA}"/>
                  </a:ext>
                </a:extLst>
              </p:cNvPr>
              <p:cNvSpPr>
                <a:spLocks/>
              </p:cNvSpPr>
              <p:nvPr/>
            </p:nvSpPr>
            <p:spPr bwMode="gray">
              <a:xfrm>
                <a:off x="8799378" y="4314505"/>
                <a:ext cx="138228" cy="118847"/>
              </a:xfrm>
              <a:custGeom>
                <a:avLst/>
                <a:gdLst>
                  <a:gd name="T0" fmla="*/ 24 w 65"/>
                  <a:gd name="T1" fmla="*/ 48 h 49"/>
                  <a:gd name="T2" fmla="*/ 40 w 65"/>
                  <a:gd name="T3" fmla="*/ 40 h 49"/>
                  <a:gd name="T4" fmla="*/ 48 w 65"/>
                  <a:gd name="T5" fmla="*/ 32 h 49"/>
                  <a:gd name="T6" fmla="*/ 64 w 65"/>
                  <a:gd name="T7" fmla="*/ 24 h 49"/>
                  <a:gd name="T8" fmla="*/ 64 w 65"/>
                  <a:gd name="T9" fmla="*/ 0 h 49"/>
                  <a:gd name="T10" fmla="*/ 48 w 65"/>
                  <a:gd name="T11" fmla="*/ 0 h 49"/>
                  <a:gd name="T12" fmla="*/ 48 w 65"/>
                  <a:gd name="T13" fmla="*/ 8 h 49"/>
                  <a:gd name="T14" fmla="*/ 40 w 65"/>
                  <a:gd name="T15" fmla="*/ 0 h 49"/>
                  <a:gd name="T16" fmla="*/ 8 w 65"/>
                  <a:gd name="T17" fmla="*/ 0 h 49"/>
                  <a:gd name="T18" fmla="*/ 0 w 65"/>
                  <a:gd name="T19" fmla="*/ 16 h 49"/>
                  <a:gd name="T20" fmla="*/ 8 w 65"/>
                  <a:gd name="T21" fmla="*/ 32 h 49"/>
                  <a:gd name="T22" fmla="*/ 8 w 65"/>
                  <a:gd name="T23" fmla="*/ 40 h 49"/>
                  <a:gd name="T24" fmla="*/ 8 w 65"/>
                  <a:gd name="T25" fmla="*/ 48 h 49"/>
                  <a:gd name="T26" fmla="*/ 24 w 65"/>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49">
                    <a:moveTo>
                      <a:pt x="24" y="48"/>
                    </a:moveTo>
                    <a:lnTo>
                      <a:pt x="40" y="40"/>
                    </a:lnTo>
                    <a:lnTo>
                      <a:pt x="48" y="32"/>
                    </a:lnTo>
                    <a:lnTo>
                      <a:pt x="64" y="24"/>
                    </a:lnTo>
                    <a:lnTo>
                      <a:pt x="64" y="0"/>
                    </a:lnTo>
                    <a:lnTo>
                      <a:pt x="48" y="0"/>
                    </a:lnTo>
                    <a:lnTo>
                      <a:pt x="48" y="8"/>
                    </a:lnTo>
                    <a:lnTo>
                      <a:pt x="40" y="0"/>
                    </a:lnTo>
                    <a:lnTo>
                      <a:pt x="8" y="0"/>
                    </a:lnTo>
                    <a:lnTo>
                      <a:pt x="0" y="16"/>
                    </a:lnTo>
                    <a:lnTo>
                      <a:pt x="8" y="32"/>
                    </a:lnTo>
                    <a:lnTo>
                      <a:pt x="8" y="40"/>
                    </a:lnTo>
                    <a:lnTo>
                      <a:pt x="8" y="48"/>
                    </a:lnTo>
                    <a:lnTo>
                      <a:pt x="24" y="4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49" name="Freeform 435">
                <a:extLst>
                  <a:ext uri="{FF2B5EF4-FFF2-40B4-BE49-F238E27FC236}">
                    <a16:creationId xmlns:a16="http://schemas.microsoft.com/office/drawing/2014/main" id="{44703C73-4A3E-4C78-ACD9-D1A2D48CBAB7}"/>
                  </a:ext>
                </a:extLst>
              </p:cNvPr>
              <p:cNvSpPr>
                <a:spLocks/>
              </p:cNvSpPr>
              <p:nvPr/>
            </p:nvSpPr>
            <p:spPr bwMode="gray">
              <a:xfrm>
                <a:off x="8747541" y="4546351"/>
                <a:ext cx="105399" cy="173399"/>
              </a:xfrm>
              <a:custGeom>
                <a:avLst/>
                <a:gdLst>
                  <a:gd name="T0" fmla="*/ 24 w 49"/>
                  <a:gd name="T1" fmla="*/ 8 h 73"/>
                  <a:gd name="T2" fmla="*/ 24 w 49"/>
                  <a:gd name="T3" fmla="*/ 8 h 73"/>
                  <a:gd name="T4" fmla="*/ 16 w 49"/>
                  <a:gd name="T5" fmla="*/ 16 h 73"/>
                  <a:gd name="T6" fmla="*/ 8 w 49"/>
                  <a:gd name="T7" fmla="*/ 8 h 73"/>
                  <a:gd name="T8" fmla="*/ 0 w 49"/>
                  <a:gd name="T9" fmla="*/ 0 h 73"/>
                  <a:gd name="T10" fmla="*/ 0 w 49"/>
                  <a:gd name="T11" fmla="*/ 8 h 73"/>
                  <a:gd name="T12" fmla="*/ 0 w 49"/>
                  <a:gd name="T13" fmla="*/ 32 h 73"/>
                  <a:gd name="T14" fmla="*/ 16 w 49"/>
                  <a:gd name="T15" fmla="*/ 48 h 73"/>
                  <a:gd name="T16" fmla="*/ 40 w 49"/>
                  <a:gd name="T17" fmla="*/ 72 h 73"/>
                  <a:gd name="T18" fmla="*/ 48 w 49"/>
                  <a:gd name="T19" fmla="*/ 72 h 73"/>
                  <a:gd name="T20" fmla="*/ 40 w 49"/>
                  <a:gd name="T21" fmla="*/ 48 h 73"/>
                  <a:gd name="T22" fmla="*/ 40 w 49"/>
                  <a:gd name="T23" fmla="*/ 24 h 73"/>
                  <a:gd name="T24" fmla="*/ 24 w 49"/>
                  <a:gd name="T25" fmla="*/ 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73">
                    <a:moveTo>
                      <a:pt x="24" y="8"/>
                    </a:moveTo>
                    <a:lnTo>
                      <a:pt x="24" y="8"/>
                    </a:lnTo>
                    <a:lnTo>
                      <a:pt x="16" y="16"/>
                    </a:lnTo>
                    <a:lnTo>
                      <a:pt x="8" y="8"/>
                    </a:lnTo>
                    <a:lnTo>
                      <a:pt x="0" y="0"/>
                    </a:lnTo>
                    <a:lnTo>
                      <a:pt x="0" y="8"/>
                    </a:lnTo>
                    <a:lnTo>
                      <a:pt x="0" y="32"/>
                    </a:lnTo>
                    <a:lnTo>
                      <a:pt x="16" y="48"/>
                    </a:lnTo>
                    <a:lnTo>
                      <a:pt x="40" y="72"/>
                    </a:lnTo>
                    <a:lnTo>
                      <a:pt x="48" y="72"/>
                    </a:lnTo>
                    <a:lnTo>
                      <a:pt x="40" y="48"/>
                    </a:lnTo>
                    <a:lnTo>
                      <a:pt x="40" y="24"/>
                    </a:lnTo>
                    <a:lnTo>
                      <a:pt x="24"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50" name="Freeform 436">
                <a:extLst>
                  <a:ext uri="{FF2B5EF4-FFF2-40B4-BE49-F238E27FC236}">
                    <a16:creationId xmlns:a16="http://schemas.microsoft.com/office/drawing/2014/main" id="{D18D4A68-0F90-45D2-A078-CA9C48B085D0}"/>
                  </a:ext>
                </a:extLst>
              </p:cNvPr>
              <p:cNvSpPr>
                <a:spLocks/>
              </p:cNvSpPr>
              <p:nvPr/>
            </p:nvSpPr>
            <p:spPr bwMode="gray">
              <a:xfrm>
                <a:off x="8985985" y="4546351"/>
                <a:ext cx="274728" cy="173399"/>
              </a:xfrm>
              <a:custGeom>
                <a:avLst/>
                <a:gdLst>
                  <a:gd name="T0" fmla="*/ 72 w 129"/>
                  <a:gd name="T1" fmla="*/ 24 h 73"/>
                  <a:gd name="T2" fmla="*/ 72 w 129"/>
                  <a:gd name="T3" fmla="*/ 24 h 73"/>
                  <a:gd name="T4" fmla="*/ 80 w 129"/>
                  <a:gd name="T5" fmla="*/ 24 h 73"/>
                  <a:gd name="T6" fmla="*/ 72 w 129"/>
                  <a:gd name="T7" fmla="*/ 32 h 73"/>
                  <a:gd name="T8" fmla="*/ 64 w 129"/>
                  <a:gd name="T9" fmla="*/ 32 h 73"/>
                  <a:gd name="T10" fmla="*/ 56 w 129"/>
                  <a:gd name="T11" fmla="*/ 32 h 73"/>
                  <a:gd name="T12" fmla="*/ 40 w 129"/>
                  <a:gd name="T13" fmla="*/ 48 h 73"/>
                  <a:gd name="T14" fmla="*/ 24 w 129"/>
                  <a:gd name="T15" fmla="*/ 48 h 73"/>
                  <a:gd name="T16" fmla="*/ 24 w 129"/>
                  <a:gd name="T17" fmla="*/ 64 h 73"/>
                  <a:gd name="T18" fmla="*/ 0 w 129"/>
                  <a:gd name="T19" fmla="*/ 64 h 73"/>
                  <a:gd name="T20" fmla="*/ 16 w 129"/>
                  <a:gd name="T21" fmla="*/ 72 h 73"/>
                  <a:gd name="T22" fmla="*/ 32 w 129"/>
                  <a:gd name="T23" fmla="*/ 72 h 73"/>
                  <a:gd name="T24" fmla="*/ 40 w 129"/>
                  <a:gd name="T25" fmla="*/ 64 h 73"/>
                  <a:gd name="T26" fmla="*/ 56 w 129"/>
                  <a:gd name="T27" fmla="*/ 72 h 73"/>
                  <a:gd name="T28" fmla="*/ 64 w 129"/>
                  <a:gd name="T29" fmla="*/ 64 h 73"/>
                  <a:gd name="T30" fmla="*/ 88 w 129"/>
                  <a:gd name="T31" fmla="*/ 32 h 73"/>
                  <a:gd name="T32" fmla="*/ 112 w 129"/>
                  <a:gd name="T33" fmla="*/ 32 h 73"/>
                  <a:gd name="T34" fmla="*/ 120 w 129"/>
                  <a:gd name="T35" fmla="*/ 32 h 73"/>
                  <a:gd name="T36" fmla="*/ 112 w 129"/>
                  <a:gd name="T37" fmla="*/ 24 h 73"/>
                  <a:gd name="T38" fmla="*/ 128 w 129"/>
                  <a:gd name="T39" fmla="*/ 24 h 73"/>
                  <a:gd name="T40" fmla="*/ 104 w 129"/>
                  <a:gd name="T41" fmla="*/ 16 h 73"/>
                  <a:gd name="T42" fmla="*/ 104 w 129"/>
                  <a:gd name="T43" fmla="*/ 8 h 73"/>
                  <a:gd name="T44" fmla="*/ 96 w 129"/>
                  <a:gd name="T45" fmla="*/ 0 h 73"/>
                  <a:gd name="T46" fmla="*/ 80 w 129"/>
                  <a:gd name="T47" fmla="*/ 16 h 73"/>
                  <a:gd name="T48" fmla="*/ 72 w 129"/>
                  <a:gd name="T49"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73">
                    <a:moveTo>
                      <a:pt x="72" y="24"/>
                    </a:moveTo>
                    <a:lnTo>
                      <a:pt x="72" y="24"/>
                    </a:lnTo>
                    <a:lnTo>
                      <a:pt x="80" y="24"/>
                    </a:lnTo>
                    <a:lnTo>
                      <a:pt x="72" y="32"/>
                    </a:lnTo>
                    <a:lnTo>
                      <a:pt x="64" y="32"/>
                    </a:lnTo>
                    <a:lnTo>
                      <a:pt x="56" y="32"/>
                    </a:lnTo>
                    <a:lnTo>
                      <a:pt x="40" y="48"/>
                    </a:lnTo>
                    <a:lnTo>
                      <a:pt x="24" y="48"/>
                    </a:lnTo>
                    <a:lnTo>
                      <a:pt x="24" y="64"/>
                    </a:lnTo>
                    <a:lnTo>
                      <a:pt x="0" y="64"/>
                    </a:lnTo>
                    <a:lnTo>
                      <a:pt x="16" y="72"/>
                    </a:lnTo>
                    <a:lnTo>
                      <a:pt x="32" y="72"/>
                    </a:lnTo>
                    <a:lnTo>
                      <a:pt x="40" y="64"/>
                    </a:lnTo>
                    <a:lnTo>
                      <a:pt x="56" y="72"/>
                    </a:lnTo>
                    <a:lnTo>
                      <a:pt x="64" y="64"/>
                    </a:lnTo>
                    <a:lnTo>
                      <a:pt x="88" y="32"/>
                    </a:lnTo>
                    <a:lnTo>
                      <a:pt x="112" y="32"/>
                    </a:lnTo>
                    <a:lnTo>
                      <a:pt x="120" y="32"/>
                    </a:lnTo>
                    <a:lnTo>
                      <a:pt x="112" y="24"/>
                    </a:lnTo>
                    <a:lnTo>
                      <a:pt x="128" y="24"/>
                    </a:lnTo>
                    <a:lnTo>
                      <a:pt x="104" y="16"/>
                    </a:lnTo>
                    <a:lnTo>
                      <a:pt x="104" y="8"/>
                    </a:lnTo>
                    <a:lnTo>
                      <a:pt x="96" y="0"/>
                    </a:lnTo>
                    <a:lnTo>
                      <a:pt x="80" y="16"/>
                    </a:lnTo>
                    <a:lnTo>
                      <a:pt x="72"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51" name="Freeform 437">
                <a:extLst>
                  <a:ext uri="{FF2B5EF4-FFF2-40B4-BE49-F238E27FC236}">
                    <a16:creationId xmlns:a16="http://schemas.microsoft.com/office/drawing/2014/main" id="{1947CD66-7425-4D3C-9354-C3B920D4CF1E}"/>
                  </a:ext>
                </a:extLst>
              </p:cNvPr>
              <p:cNvSpPr>
                <a:spLocks/>
              </p:cNvSpPr>
              <p:nvPr/>
            </p:nvSpPr>
            <p:spPr bwMode="gray">
              <a:xfrm>
                <a:off x="9105207" y="4602852"/>
                <a:ext cx="53564" cy="21432"/>
              </a:xfrm>
              <a:custGeom>
                <a:avLst/>
                <a:gdLst>
                  <a:gd name="T0" fmla="*/ 0 w 25"/>
                  <a:gd name="T1" fmla="*/ 8 h 9"/>
                  <a:gd name="T2" fmla="*/ 0 w 25"/>
                  <a:gd name="T3" fmla="*/ 8 h 9"/>
                  <a:gd name="T4" fmla="*/ 8 w 25"/>
                  <a:gd name="T5" fmla="*/ 8 h 9"/>
                  <a:gd name="T6" fmla="*/ 16 w 25"/>
                  <a:gd name="T7" fmla="*/ 8 h 9"/>
                  <a:gd name="T8" fmla="*/ 24 w 25"/>
                  <a:gd name="T9" fmla="*/ 0 h 9"/>
                  <a:gd name="T10" fmla="*/ 16 w 25"/>
                  <a:gd name="T11" fmla="*/ 0 h 9"/>
                  <a:gd name="T12" fmla="*/ 0 w 2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25" h="9">
                    <a:moveTo>
                      <a:pt x="0" y="8"/>
                    </a:moveTo>
                    <a:lnTo>
                      <a:pt x="0" y="8"/>
                    </a:lnTo>
                    <a:lnTo>
                      <a:pt x="8" y="8"/>
                    </a:lnTo>
                    <a:lnTo>
                      <a:pt x="16" y="8"/>
                    </a:lnTo>
                    <a:lnTo>
                      <a:pt x="24" y="0"/>
                    </a:lnTo>
                    <a:lnTo>
                      <a:pt x="16"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52" name="Freeform 438">
                <a:extLst>
                  <a:ext uri="{FF2B5EF4-FFF2-40B4-BE49-F238E27FC236}">
                    <a16:creationId xmlns:a16="http://schemas.microsoft.com/office/drawing/2014/main" id="{EB1E9C4B-0226-4CDF-8583-0E7504E9991F}"/>
                  </a:ext>
                </a:extLst>
              </p:cNvPr>
              <p:cNvSpPr>
                <a:spLocks/>
              </p:cNvSpPr>
              <p:nvPr/>
            </p:nvSpPr>
            <p:spPr bwMode="gray">
              <a:xfrm>
                <a:off x="8968707" y="4622336"/>
                <a:ext cx="274728" cy="251330"/>
              </a:xfrm>
              <a:custGeom>
                <a:avLst/>
                <a:gdLst>
                  <a:gd name="T0" fmla="*/ 8 w 129"/>
                  <a:gd name="T1" fmla="*/ 32 h 105"/>
                  <a:gd name="T2" fmla="*/ 8 w 129"/>
                  <a:gd name="T3" fmla="*/ 32 h 105"/>
                  <a:gd name="T4" fmla="*/ 24 w 129"/>
                  <a:gd name="T5" fmla="*/ 40 h 105"/>
                  <a:gd name="T6" fmla="*/ 40 w 129"/>
                  <a:gd name="T7" fmla="*/ 40 h 105"/>
                  <a:gd name="T8" fmla="*/ 48 w 129"/>
                  <a:gd name="T9" fmla="*/ 32 h 105"/>
                  <a:gd name="T10" fmla="*/ 64 w 129"/>
                  <a:gd name="T11" fmla="*/ 40 h 105"/>
                  <a:gd name="T12" fmla="*/ 72 w 129"/>
                  <a:gd name="T13" fmla="*/ 32 h 105"/>
                  <a:gd name="T14" fmla="*/ 96 w 129"/>
                  <a:gd name="T15" fmla="*/ 0 h 105"/>
                  <a:gd name="T16" fmla="*/ 120 w 129"/>
                  <a:gd name="T17" fmla="*/ 0 h 105"/>
                  <a:gd name="T18" fmla="*/ 112 w 129"/>
                  <a:gd name="T19" fmla="*/ 16 h 105"/>
                  <a:gd name="T20" fmla="*/ 120 w 129"/>
                  <a:gd name="T21" fmla="*/ 24 h 105"/>
                  <a:gd name="T22" fmla="*/ 112 w 129"/>
                  <a:gd name="T23" fmla="*/ 32 h 105"/>
                  <a:gd name="T24" fmla="*/ 128 w 129"/>
                  <a:gd name="T25" fmla="*/ 40 h 105"/>
                  <a:gd name="T26" fmla="*/ 120 w 129"/>
                  <a:gd name="T27" fmla="*/ 48 h 105"/>
                  <a:gd name="T28" fmla="*/ 104 w 129"/>
                  <a:gd name="T29" fmla="*/ 64 h 105"/>
                  <a:gd name="T30" fmla="*/ 96 w 129"/>
                  <a:gd name="T31" fmla="*/ 80 h 105"/>
                  <a:gd name="T32" fmla="*/ 104 w 129"/>
                  <a:gd name="T33" fmla="*/ 80 h 105"/>
                  <a:gd name="T34" fmla="*/ 96 w 129"/>
                  <a:gd name="T35" fmla="*/ 96 h 105"/>
                  <a:gd name="T36" fmla="*/ 80 w 129"/>
                  <a:gd name="T37" fmla="*/ 104 h 105"/>
                  <a:gd name="T38" fmla="*/ 72 w 129"/>
                  <a:gd name="T39" fmla="*/ 96 h 105"/>
                  <a:gd name="T40" fmla="*/ 56 w 129"/>
                  <a:gd name="T41" fmla="*/ 96 h 105"/>
                  <a:gd name="T42" fmla="*/ 40 w 129"/>
                  <a:gd name="T43" fmla="*/ 96 h 105"/>
                  <a:gd name="T44" fmla="*/ 40 w 129"/>
                  <a:gd name="T45" fmla="*/ 88 h 105"/>
                  <a:gd name="T46" fmla="*/ 24 w 129"/>
                  <a:gd name="T47" fmla="*/ 88 h 105"/>
                  <a:gd name="T48" fmla="*/ 16 w 129"/>
                  <a:gd name="T49" fmla="*/ 72 h 105"/>
                  <a:gd name="T50" fmla="*/ 8 w 129"/>
                  <a:gd name="T51" fmla="*/ 56 h 105"/>
                  <a:gd name="T52" fmla="*/ 0 w 129"/>
                  <a:gd name="T53" fmla="*/ 40 h 105"/>
                  <a:gd name="T54" fmla="*/ 8 w 129"/>
                  <a:gd name="T55" fmla="*/ 3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05">
                    <a:moveTo>
                      <a:pt x="8" y="32"/>
                    </a:moveTo>
                    <a:lnTo>
                      <a:pt x="8" y="32"/>
                    </a:lnTo>
                    <a:lnTo>
                      <a:pt x="24" y="40"/>
                    </a:lnTo>
                    <a:lnTo>
                      <a:pt x="40" y="40"/>
                    </a:lnTo>
                    <a:lnTo>
                      <a:pt x="48" y="32"/>
                    </a:lnTo>
                    <a:lnTo>
                      <a:pt x="64" y="40"/>
                    </a:lnTo>
                    <a:lnTo>
                      <a:pt x="72" y="32"/>
                    </a:lnTo>
                    <a:lnTo>
                      <a:pt x="96" y="0"/>
                    </a:lnTo>
                    <a:lnTo>
                      <a:pt x="120" y="0"/>
                    </a:lnTo>
                    <a:lnTo>
                      <a:pt x="112" y="16"/>
                    </a:lnTo>
                    <a:lnTo>
                      <a:pt x="120" y="24"/>
                    </a:lnTo>
                    <a:lnTo>
                      <a:pt x="112" y="32"/>
                    </a:lnTo>
                    <a:lnTo>
                      <a:pt x="128" y="40"/>
                    </a:lnTo>
                    <a:lnTo>
                      <a:pt x="120" y="48"/>
                    </a:lnTo>
                    <a:lnTo>
                      <a:pt x="104" y="64"/>
                    </a:lnTo>
                    <a:lnTo>
                      <a:pt x="96" y="80"/>
                    </a:lnTo>
                    <a:lnTo>
                      <a:pt x="104" y="80"/>
                    </a:lnTo>
                    <a:lnTo>
                      <a:pt x="96" y="96"/>
                    </a:lnTo>
                    <a:lnTo>
                      <a:pt x="80" y="104"/>
                    </a:lnTo>
                    <a:lnTo>
                      <a:pt x="72" y="96"/>
                    </a:lnTo>
                    <a:lnTo>
                      <a:pt x="56" y="96"/>
                    </a:lnTo>
                    <a:lnTo>
                      <a:pt x="40" y="96"/>
                    </a:lnTo>
                    <a:lnTo>
                      <a:pt x="40" y="88"/>
                    </a:lnTo>
                    <a:lnTo>
                      <a:pt x="24" y="88"/>
                    </a:lnTo>
                    <a:lnTo>
                      <a:pt x="16" y="72"/>
                    </a:lnTo>
                    <a:lnTo>
                      <a:pt x="8" y="56"/>
                    </a:lnTo>
                    <a:lnTo>
                      <a:pt x="0" y="40"/>
                    </a:lnTo>
                    <a:lnTo>
                      <a:pt x="8"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53" name="Freeform 439">
                <a:extLst>
                  <a:ext uri="{FF2B5EF4-FFF2-40B4-BE49-F238E27FC236}">
                    <a16:creationId xmlns:a16="http://schemas.microsoft.com/office/drawing/2014/main" id="{91FD479F-E82C-4FA0-B277-154A51B7285C}"/>
                  </a:ext>
                </a:extLst>
              </p:cNvPr>
              <p:cNvSpPr>
                <a:spLocks/>
              </p:cNvSpPr>
              <p:nvPr/>
            </p:nvSpPr>
            <p:spPr bwMode="gray">
              <a:xfrm>
                <a:off x="9564813" y="4756769"/>
                <a:ext cx="272999" cy="270814"/>
              </a:xfrm>
              <a:custGeom>
                <a:avLst/>
                <a:gdLst>
                  <a:gd name="T0" fmla="*/ 128 w 129"/>
                  <a:gd name="T1" fmla="*/ 32 h 113"/>
                  <a:gd name="T2" fmla="*/ 128 w 129"/>
                  <a:gd name="T3" fmla="*/ 32 h 113"/>
                  <a:gd name="T4" fmla="*/ 128 w 129"/>
                  <a:gd name="T5" fmla="*/ 64 h 113"/>
                  <a:gd name="T6" fmla="*/ 128 w 129"/>
                  <a:gd name="T7" fmla="*/ 112 h 113"/>
                  <a:gd name="T8" fmla="*/ 112 w 129"/>
                  <a:gd name="T9" fmla="*/ 96 h 113"/>
                  <a:gd name="T10" fmla="*/ 88 w 129"/>
                  <a:gd name="T11" fmla="*/ 104 h 113"/>
                  <a:gd name="T12" fmla="*/ 96 w 129"/>
                  <a:gd name="T13" fmla="*/ 88 h 113"/>
                  <a:gd name="T14" fmla="*/ 88 w 129"/>
                  <a:gd name="T15" fmla="*/ 72 h 113"/>
                  <a:gd name="T16" fmla="*/ 32 w 129"/>
                  <a:gd name="T17" fmla="*/ 40 h 113"/>
                  <a:gd name="T18" fmla="*/ 24 w 129"/>
                  <a:gd name="T19" fmla="*/ 48 h 113"/>
                  <a:gd name="T20" fmla="*/ 24 w 129"/>
                  <a:gd name="T21" fmla="*/ 40 h 113"/>
                  <a:gd name="T22" fmla="*/ 16 w 129"/>
                  <a:gd name="T23" fmla="*/ 32 h 113"/>
                  <a:gd name="T24" fmla="*/ 32 w 129"/>
                  <a:gd name="T25" fmla="*/ 32 h 113"/>
                  <a:gd name="T26" fmla="*/ 40 w 129"/>
                  <a:gd name="T27" fmla="*/ 24 h 113"/>
                  <a:gd name="T28" fmla="*/ 16 w 129"/>
                  <a:gd name="T29" fmla="*/ 24 h 113"/>
                  <a:gd name="T30" fmla="*/ 8 w 129"/>
                  <a:gd name="T31" fmla="*/ 16 h 113"/>
                  <a:gd name="T32" fmla="*/ 0 w 129"/>
                  <a:gd name="T33" fmla="*/ 16 h 113"/>
                  <a:gd name="T34" fmla="*/ 16 w 129"/>
                  <a:gd name="T35" fmla="*/ 0 h 113"/>
                  <a:gd name="T36" fmla="*/ 24 w 129"/>
                  <a:gd name="T37" fmla="*/ 0 h 113"/>
                  <a:gd name="T38" fmla="*/ 40 w 129"/>
                  <a:gd name="T39" fmla="*/ 8 h 113"/>
                  <a:gd name="T40" fmla="*/ 40 w 129"/>
                  <a:gd name="T41" fmla="*/ 24 h 113"/>
                  <a:gd name="T42" fmla="*/ 56 w 129"/>
                  <a:gd name="T43" fmla="*/ 40 h 113"/>
                  <a:gd name="T44" fmla="*/ 72 w 129"/>
                  <a:gd name="T45" fmla="*/ 24 h 113"/>
                  <a:gd name="T46" fmla="*/ 88 w 129"/>
                  <a:gd name="T47" fmla="*/ 16 h 113"/>
                  <a:gd name="T48" fmla="*/ 128 w 129"/>
                  <a:gd name="T49" fmla="*/ 3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13">
                    <a:moveTo>
                      <a:pt x="128" y="32"/>
                    </a:moveTo>
                    <a:lnTo>
                      <a:pt x="128" y="32"/>
                    </a:lnTo>
                    <a:lnTo>
                      <a:pt x="128" y="64"/>
                    </a:lnTo>
                    <a:lnTo>
                      <a:pt x="128" y="112"/>
                    </a:lnTo>
                    <a:lnTo>
                      <a:pt x="112" y="96"/>
                    </a:lnTo>
                    <a:lnTo>
                      <a:pt x="88" y="104"/>
                    </a:lnTo>
                    <a:lnTo>
                      <a:pt x="96" y="88"/>
                    </a:lnTo>
                    <a:lnTo>
                      <a:pt x="88" y="72"/>
                    </a:lnTo>
                    <a:lnTo>
                      <a:pt x="32" y="40"/>
                    </a:lnTo>
                    <a:lnTo>
                      <a:pt x="24" y="48"/>
                    </a:lnTo>
                    <a:lnTo>
                      <a:pt x="24" y="40"/>
                    </a:lnTo>
                    <a:lnTo>
                      <a:pt x="16" y="32"/>
                    </a:lnTo>
                    <a:lnTo>
                      <a:pt x="32" y="32"/>
                    </a:lnTo>
                    <a:lnTo>
                      <a:pt x="40" y="24"/>
                    </a:lnTo>
                    <a:lnTo>
                      <a:pt x="16" y="24"/>
                    </a:lnTo>
                    <a:lnTo>
                      <a:pt x="8" y="16"/>
                    </a:lnTo>
                    <a:lnTo>
                      <a:pt x="0" y="16"/>
                    </a:lnTo>
                    <a:lnTo>
                      <a:pt x="16" y="0"/>
                    </a:lnTo>
                    <a:lnTo>
                      <a:pt x="24" y="0"/>
                    </a:lnTo>
                    <a:lnTo>
                      <a:pt x="40" y="8"/>
                    </a:lnTo>
                    <a:lnTo>
                      <a:pt x="40" y="24"/>
                    </a:lnTo>
                    <a:lnTo>
                      <a:pt x="56" y="40"/>
                    </a:lnTo>
                    <a:lnTo>
                      <a:pt x="72" y="24"/>
                    </a:lnTo>
                    <a:lnTo>
                      <a:pt x="88" y="16"/>
                    </a:lnTo>
                    <a:lnTo>
                      <a:pt x="128"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54" name="Freeform 440">
                <a:extLst>
                  <a:ext uri="{FF2B5EF4-FFF2-40B4-BE49-F238E27FC236}">
                    <a16:creationId xmlns:a16="http://schemas.microsoft.com/office/drawing/2014/main" id="{14ECAD9C-71D7-499E-A53F-83517FD7AB6A}"/>
                  </a:ext>
                </a:extLst>
              </p:cNvPr>
              <p:cNvSpPr>
                <a:spLocks/>
              </p:cNvSpPr>
              <p:nvPr/>
            </p:nvSpPr>
            <p:spPr bwMode="gray">
              <a:xfrm>
                <a:off x="9836085" y="4832751"/>
                <a:ext cx="257449" cy="251330"/>
              </a:xfrm>
              <a:custGeom>
                <a:avLst/>
                <a:gdLst>
                  <a:gd name="T0" fmla="*/ 0 w 121"/>
                  <a:gd name="T1" fmla="*/ 80 h 105"/>
                  <a:gd name="T2" fmla="*/ 0 w 121"/>
                  <a:gd name="T3" fmla="*/ 80 h 105"/>
                  <a:gd name="T4" fmla="*/ 0 w 121"/>
                  <a:gd name="T5" fmla="*/ 32 h 105"/>
                  <a:gd name="T6" fmla="*/ 0 w 121"/>
                  <a:gd name="T7" fmla="*/ 0 h 105"/>
                  <a:gd name="T8" fmla="*/ 32 w 121"/>
                  <a:gd name="T9" fmla="*/ 8 h 105"/>
                  <a:gd name="T10" fmla="*/ 56 w 121"/>
                  <a:gd name="T11" fmla="*/ 24 h 105"/>
                  <a:gd name="T12" fmla="*/ 56 w 121"/>
                  <a:gd name="T13" fmla="*/ 32 h 105"/>
                  <a:gd name="T14" fmla="*/ 88 w 121"/>
                  <a:gd name="T15" fmla="*/ 48 h 105"/>
                  <a:gd name="T16" fmla="*/ 72 w 121"/>
                  <a:gd name="T17" fmla="*/ 56 h 105"/>
                  <a:gd name="T18" fmla="*/ 80 w 121"/>
                  <a:gd name="T19" fmla="*/ 56 h 105"/>
                  <a:gd name="T20" fmla="*/ 88 w 121"/>
                  <a:gd name="T21" fmla="*/ 64 h 105"/>
                  <a:gd name="T22" fmla="*/ 96 w 121"/>
                  <a:gd name="T23" fmla="*/ 80 h 105"/>
                  <a:gd name="T24" fmla="*/ 104 w 121"/>
                  <a:gd name="T25" fmla="*/ 80 h 105"/>
                  <a:gd name="T26" fmla="*/ 104 w 121"/>
                  <a:gd name="T27" fmla="*/ 88 h 105"/>
                  <a:gd name="T28" fmla="*/ 120 w 121"/>
                  <a:gd name="T29" fmla="*/ 96 h 105"/>
                  <a:gd name="T30" fmla="*/ 120 w 121"/>
                  <a:gd name="T31" fmla="*/ 104 h 105"/>
                  <a:gd name="T32" fmla="*/ 80 w 121"/>
                  <a:gd name="T33" fmla="*/ 96 h 105"/>
                  <a:gd name="T34" fmla="*/ 64 w 121"/>
                  <a:gd name="T35" fmla="*/ 64 h 105"/>
                  <a:gd name="T36" fmla="*/ 48 w 121"/>
                  <a:gd name="T37" fmla="*/ 64 h 105"/>
                  <a:gd name="T38" fmla="*/ 40 w 121"/>
                  <a:gd name="T39" fmla="*/ 64 h 105"/>
                  <a:gd name="T40" fmla="*/ 24 w 121"/>
                  <a:gd name="T41" fmla="*/ 72 h 105"/>
                  <a:gd name="T42" fmla="*/ 32 w 121"/>
                  <a:gd name="T43" fmla="*/ 80 h 105"/>
                  <a:gd name="T44" fmla="*/ 16 w 121"/>
                  <a:gd name="T45" fmla="*/ 80 h 105"/>
                  <a:gd name="T46" fmla="*/ 0 w 121"/>
                  <a:gd name="T47" fmla="*/ 8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1" h="105">
                    <a:moveTo>
                      <a:pt x="0" y="80"/>
                    </a:moveTo>
                    <a:lnTo>
                      <a:pt x="0" y="80"/>
                    </a:lnTo>
                    <a:lnTo>
                      <a:pt x="0" y="32"/>
                    </a:lnTo>
                    <a:lnTo>
                      <a:pt x="0" y="0"/>
                    </a:lnTo>
                    <a:lnTo>
                      <a:pt x="32" y="8"/>
                    </a:lnTo>
                    <a:lnTo>
                      <a:pt x="56" y="24"/>
                    </a:lnTo>
                    <a:lnTo>
                      <a:pt x="56" y="32"/>
                    </a:lnTo>
                    <a:lnTo>
                      <a:pt x="88" y="48"/>
                    </a:lnTo>
                    <a:lnTo>
                      <a:pt x="72" y="56"/>
                    </a:lnTo>
                    <a:lnTo>
                      <a:pt x="80" y="56"/>
                    </a:lnTo>
                    <a:lnTo>
                      <a:pt x="88" y="64"/>
                    </a:lnTo>
                    <a:lnTo>
                      <a:pt x="96" y="80"/>
                    </a:lnTo>
                    <a:lnTo>
                      <a:pt x="104" y="80"/>
                    </a:lnTo>
                    <a:lnTo>
                      <a:pt x="104" y="88"/>
                    </a:lnTo>
                    <a:lnTo>
                      <a:pt x="120" y="96"/>
                    </a:lnTo>
                    <a:lnTo>
                      <a:pt x="120" y="104"/>
                    </a:lnTo>
                    <a:lnTo>
                      <a:pt x="80" y="96"/>
                    </a:lnTo>
                    <a:lnTo>
                      <a:pt x="64" y="64"/>
                    </a:lnTo>
                    <a:lnTo>
                      <a:pt x="48" y="64"/>
                    </a:lnTo>
                    <a:lnTo>
                      <a:pt x="40" y="64"/>
                    </a:lnTo>
                    <a:lnTo>
                      <a:pt x="24" y="72"/>
                    </a:lnTo>
                    <a:lnTo>
                      <a:pt x="32" y="80"/>
                    </a:lnTo>
                    <a:lnTo>
                      <a:pt x="16" y="80"/>
                    </a:lnTo>
                    <a:lnTo>
                      <a:pt x="0" y="8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55" name="Freeform 441">
                <a:extLst>
                  <a:ext uri="{FF2B5EF4-FFF2-40B4-BE49-F238E27FC236}">
                    <a16:creationId xmlns:a16="http://schemas.microsoft.com/office/drawing/2014/main" id="{9EF7241E-E510-44ED-A627-95C2FFFC4DC8}"/>
                  </a:ext>
                </a:extLst>
              </p:cNvPr>
              <p:cNvSpPr>
                <a:spLocks/>
              </p:cNvSpPr>
              <p:nvPr/>
            </p:nvSpPr>
            <p:spPr bwMode="gray">
              <a:xfrm>
                <a:off x="9445592" y="3490375"/>
                <a:ext cx="86392" cy="155863"/>
              </a:xfrm>
              <a:custGeom>
                <a:avLst/>
                <a:gdLst>
                  <a:gd name="T0" fmla="*/ 0 w 41"/>
                  <a:gd name="T1" fmla="*/ 16 h 65"/>
                  <a:gd name="T2" fmla="*/ 0 w 41"/>
                  <a:gd name="T3" fmla="*/ 16 h 65"/>
                  <a:gd name="T4" fmla="*/ 24 w 41"/>
                  <a:gd name="T5" fmla="*/ 0 h 65"/>
                  <a:gd name="T6" fmla="*/ 32 w 41"/>
                  <a:gd name="T7" fmla="*/ 16 h 65"/>
                  <a:gd name="T8" fmla="*/ 40 w 41"/>
                  <a:gd name="T9" fmla="*/ 40 h 65"/>
                  <a:gd name="T10" fmla="*/ 32 w 41"/>
                  <a:gd name="T11" fmla="*/ 56 h 65"/>
                  <a:gd name="T12" fmla="*/ 0 w 41"/>
                  <a:gd name="T13" fmla="*/ 64 h 65"/>
                  <a:gd name="T14" fmla="*/ 0 w 41"/>
                  <a:gd name="T15" fmla="*/ 56 h 65"/>
                  <a:gd name="T16" fmla="*/ 0 w 41"/>
                  <a:gd name="T17" fmla="*/ 48 h 65"/>
                  <a:gd name="T18" fmla="*/ 0 w 41"/>
                  <a:gd name="T19" fmla="*/ 24 h 65"/>
                  <a:gd name="T20" fmla="*/ 0 w 41"/>
                  <a:gd name="T21"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65">
                    <a:moveTo>
                      <a:pt x="0" y="16"/>
                    </a:moveTo>
                    <a:lnTo>
                      <a:pt x="0" y="16"/>
                    </a:lnTo>
                    <a:lnTo>
                      <a:pt x="24" y="0"/>
                    </a:lnTo>
                    <a:lnTo>
                      <a:pt x="32" y="16"/>
                    </a:lnTo>
                    <a:lnTo>
                      <a:pt x="40" y="40"/>
                    </a:lnTo>
                    <a:lnTo>
                      <a:pt x="32" y="56"/>
                    </a:lnTo>
                    <a:lnTo>
                      <a:pt x="0" y="64"/>
                    </a:lnTo>
                    <a:lnTo>
                      <a:pt x="0" y="56"/>
                    </a:lnTo>
                    <a:lnTo>
                      <a:pt x="0" y="48"/>
                    </a:lnTo>
                    <a:lnTo>
                      <a:pt x="0" y="24"/>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56" name="Freeform 442">
                <a:extLst>
                  <a:ext uri="{FF2B5EF4-FFF2-40B4-BE49-F238E27FC236}">
                    <a16:creationId xmlns:a16="http://schemas.microsoft.com/office/drawing/2014/main" id="{686D63C8-8E02-4757-AF30-21F8AE24817D}"/>
                  </a:ext>
                </a:extLst>
              </p:cNvPr>
              <p:cNvSpPr>
                <a:spLocks/>
              </p:cNvSpPr>
              <p:nvPr/>
            </p:nvSpPr>
            <p:spPr bwMode="gray">
              <a:xfrm>
                <a:off x="9393758" y="3338409"/>
                <a:ext cx="172784" cy="192882"/>
              </a:xfrm>
              <a:custGeom>
                <a:avLst/>
                <a:gdLst>
                  <a:gd name="T0" fmla="*/ 80 w 81"/>
                  <a:gd name="T1" fmla="*/ 0 h 81"/>
                  <a:gd name="T2" fmla="*/ 80 w 81"/>
                  <a:gd name="T3" fmla="*/ 0 h 81"/>
                  <a:gd name="T4" fmla="*/ 72 w 81"/>
                  <a:gd name="T5" fmla="*/ 0 h 81"/>
                  <a:gd name="T6" fmla="*/ 56 w 81"/>
                  <a:gd name="T7" fmla="*/ 8 h 81"/>
                  <a:gd name="T8" fmla="*/ 48 w 81"/>
                  <a:gd name="T9" fmla="*/ 8 h 81"/>
                  <a:gd name="T10" fmla="*/ 40 w 81"/>
                  <a:gd name="T11" fmla="*/ 16 h 81"/>
                  <a:gd name="T12" fmla="*/ 32 w 81"/>
                  <a:gd name="T13" fmla="*/ 16 h 81"/>
                  <a:gd name="T14" fmla="*/ 0 w 81"/>
                  <a:gd name="T15" fmla="*/ 40 h 81"/>
                  <a:gd name="T16" fmla="*/ 0 w 81"/>
                  <a:gd name="T17" fmla="*/ 48 h 81"/>
                  <a:gd name="T18" fmla="*/ 8 w 81"/>
                  <a:gd name="T19" fmla="*/ 48 h 81"/>
                  <a:gd name="T20" fmla="*/ 0 w 81"/>
                  <a:gd name="T21" fmla="*/ 72 h 81"/>
                  <a:gd name="T22" fmla="*/ 8 w 81"/>
                  <a:gd name="T23" fmla="*/ 80 h 81"/>
                  <a:gd name="T24" fmla="*/ 16 w 81"/>
                  <a:gd name="T25" fmla="*/ 80 h 81"/>
                  <a:gd name="T26" fmla="*/ 24 w 81"/>
                  <a:gd name="T27" fmla="*/ 80 h 81"/>
                  <a:gd name="T28" fmla="*/ 48 w 81"/>
                  <a:gd name="T29" fmla="*/ 64 h 81"/>
                  <a:gd name="T30" fmla="*/ 32 w 81"/>
                  <a:gd name="T31" fmla="*/ 56 h 81"/>
                  <a:gd name="T32" fmla="*/ 32 w 81"/>
                  <a:gd name="T33" fmla="*/ 48 h 81"/>
                  <a:gd name="T34" fmla="*/ 64 w 81"/>
                  <a:gd name="T35" fmla="*/ 32 h 81"/>
                  <a:gd name="T36" fmla="*/ 64 w 81"/>
                  <a:gd name="T37" fmla="*/ 16 h 81"/>
                  <a:gd name="T38" fmla="*/ 80 w 81"/>
                  <a:gd name="T3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81">
                    <a:moveTo>
                      <a:pt x="80" y="0"/>
                    </a:moveTo>
                    <a:lnTo>
                      <a:pt x="80" y="0"/>
                    </a:lnTo>
                    <a:lnTo>
                      <a:pt x="72" y="0"/>
                    </a:lnTo>
                    <a:lnTo>
                      <a:pt x="56" y="8"/>
                    </a:lnTo>
                    <a:lnTo>
                      <a:pt x="48" y="8"/>
                    </a:lnTo>
                    <a:lnTo>
                      <a:pt x="40" y="16"/>
                    </a:lnTo>
                    <a:lnTo>
                      <a:pt x="32" y="16"/>
                    </a:lnTo>
                    <a:lnTo>
                      <a:pt x="0" y="40"/>
                    </a:lnTo>
                    <a:lnTo>
                      <a:pt x="0" y="48"/>
                    </a:lnTo>
                    <a:lnTo>
                      <a:pt x="8" y="48"/>
                    </a:lnTo>
                    <a:lnTo>
                      <a:pt x="0" y="72"/>
                    </a:lnTo>
                    <a:lnTo>
                      <a:pt x="8" y="80"/>
                    </a:lnTo>
                    <a:lnTo>
                      <a:pt x="16" y="80"/>
                    </a:lnTo>
                    <a:lnTo>
                      <a:pt x="24" y="80"/>
                    </a:lnTo>
                    <a:lnTo>
                      <a:pt x="48" y="64"/>
                    </a:lnTo>
                    <a:lnTo>
                      <a:pt x="32" y="56"/>
                    </a:lnTo>
                    <a:lnTo>
                      <a:pt x="32" y="48"/>
                    </a:lnTo>
                    <a:lnTo>
                      <a:pt x="64" y="32"/>
                    </a:lnTo>
                    <a:lnTo>
                      <a:pt x="64" y="16"/>
                    </a:lnTo>
                    <a:lnTo>
                      <a:pt x="8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57" name="Freeform 443">
                <a:extLst>
                  <a:ext uri="{FF2B5EF4-FFF2-40B4-BE49-F238E27FC236}">
                    <a16:creationId xmlns:a16="http://schemas.microsoft.com/office/drawing/2014/main" id="{199094BD-EE53-4922-A7CE-34A96DC086E3}"/>
                  </a:ext>
                </a:extLst>
              </p:cNvPr>
              <p:cNvSpPr>
                <a:spLocks/>
              </p:cNvSpPr>
              <p:nvPr/>
            </p:nvSpPr>
            <p:spPr bwMode="gray">
              <a:xfrm>
                <a:off x="9055099" y="1306336"/>
                <a:ext cx="34557" cy="58448"/>
              </a:xfrm>
              <a:custGeom>
                <a:avLst/>
                <a:gdLst>
                  <a:gd name="T0" fmla="*/ 16 w 17"/>
                  <a:gd name="T1" fmla="*/ 24 h 25"/>
                  <a:gd name="T2" fmla="*/ 16 w 17"/>
                  <a:gd name="T3" fmla="*/ 24 h 25"/>
                  <a:gd name="T4" fmla="*/ 16 w 17"/>
                  <a:gd name="T5" fmla="*/ 8 h 25"/>
                  <a:gd name="T6" fmla="*/ 0 w 17"/>
                  <a:gd name="T7" fmla="*/ 0 h 25"/>
                  <a:gd name="T8" fmla="*/ 0 w 17"/>
                  <a:gd name="T9" fmla="*/ 8 h 25"/>
                  <a:gd name="T10" fmla="*/ 16 w 17"/>
                  <a:gd name="T11" fmla="*/ 24 h 25"/>
                </a:gdLst>
                <a:ahLst/>
                <a:cxnLst>
                  <a:cxn ang="0">
                    <a:pos x="T0" y="T1"/>
                  </a:cxn>
                  <a:cxn ang="0">
                    <a:pos x="T2" y="T3"/>
                  </a:cxn>
                  <a:cxn ang="0">
                    <a:pos x="T4" y="T5"/>
                  </a:cxn>
                  <a:cxn ang="0">
                    <a:pos x="T6" y="T7"/>
                  </a:cxn>
                  <a:cxn ang="0">
                    <a:pos x="T8" y="T9"/>
                  </a:cxn>
                  <a:cxn ang="0">
                    <a:pos x="T10" y="T11"/>
                  </a:cxn>
                </a:cxnLst>
                <a:rect l="0" t="0" r="r" b="b"/>
                <a:pathLst>
                  <a:path w="17" h="25">
                    <a:moveTo>
                      <a:pt x="16" y="24"/>
                    </a:moveTo>
                    <a:lnTo>
                      <a:pt x="16" y="24"/>
                    </a:lnTo>
                    <a:lnTo>
                      <a:pt x="16" y="8"/>
                    </a:lnTo>
                    <a:lnTo>
                      <a:pt x="0" y="0"/>
                    </a:lnTo>
                    <a:lnTo>
                      <a:pt x="0" y="8"/>
                    </a:lnTo>
                    <a:lnTo>
                      <a:pt x="16" y="24"/>
                    </a:lnTo>
                  </a:path>
                </a:pathLst>
              </a:custGeom>
              <a:solidFill>
                <a:srgbClr val="666666">
                  <a:lumMod val="20000"/>
                  <a:lumOff val="80000"/>
                </a:srgbClr>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58" name="Freeform 444">
                <a:extLst>
                  <a:ext uri="{FF2B5EF4-FFF2-40B4-BE49-F238E27FC236}">
                    <a16:creationId xmlns:a16="http://schemas.microsoft.com/office/drawing/2014/main" id="{0D7779BD-673F-4842-A047-B54C8C449F31}"/>
                  </a:ext>
                </a:extLst>
              </p:cNvPr>
              <p:cNvSpPr>
                <a:spLocks/>
              </p:cNvSpPr>
              <p:nvPr/>
            </p:nvSpPr>
            <p:spPr bwMode="gray">
              <a:xfrm>
                <a:off x="9055099" y="1306336"/>
                <a:ext cx="34557" cy="58448"/>
              </a:xfrm>
              <a:custGeom>
                <a:avLst/>
                <a:gdLst>
                  <a:gd name="T0" fmla="*/ 16 w 17"/>
                  <a:gd name="T1" fmla="*/ 24 h 25"/>
                  <a:gd name="T2" fmla="*/ 16 w 17"/>
                  <a:gd name="T3" fmla="*/ 8 h 25"/>
                  <a:gd name="T4" fmla="*/ 0 w 17"/>
                  <a:gd name="T5" fmla="*/ 0 h 25"/>
                  <a:gd name="T6" fmla="*/ 0 w 17"/>
                  <a:gd name="T7" fmla="*/ 8 h 25"/>
                  <a:gd name="T8" fmla="*/ 16 w 17"/>
                  <a:gd name="T9" fmla="*/ 24 h 25"/>
                </a:gdLst>
                <a:ahLst/>
                <a:cxnLst>
                  <a:cxn ang="0">
                    <a:pos x="T0" y="T1"/>
                  </a:cxn>
                  <a:cxn ang="0">
                    <a:pos x="T2" y="T3"/>
                  </a:cxn>
                  <a:cxn ang="0">
                    <a:pos x="T4" y="T5"/>
                  </a:cxn>
                  <a:cxn ang="0">
                    <a:pos x="T6" y="T7"/>
                  </a:cxn>
                  <a:cxn ang="0">
                    <a:pos x="T8" y="T9"/>
                  </a:cxn>
                </a:cxnLst>
                <a:rect l="0" t="0" r="r" b="b"/>
                <a:pathLst>
                  <a:path w="17" h="25">
                    <a:moveTo>
                      <a:pt x="16" y="24"/>
                    </a:moveTo>
                    <a:lnTo>
                      <a:pt x="16" y="8"/>
                    </a:lnTo>
                    <a:lnTo>
                      <a:pt x="0" y="0"/>
                    </a:lnTo>
                    <a:lnTo>
                      <a:pt x="0" y="8"/>
                    </a:lnTo>
                    <a:lnTo>
                      <a:pt x="16" y="24"/>
                    </a:lnTo>
                  </a:path>
                </a:pathLst>
              </a:custGeom>
              <a:solidFill>
                <a:srgbClr val="B2B2B2"/>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kern="0">
                  <a:solidFill>
                    <a:srgbClr val="000000"/>
                  </a:solidFill>
                  <a:latin typeface="Arial Narrow"/>
                </a:endParaRPr>
              </a:p>
            </p:txBody>
          </p:sp>
          <p:sp>
            <p:nvSpPr>
              <p:cNvPr id="159" name="Freeform 445">
                <a:extLst>
                  <a:ext uri="{FF2B5EF4-FFF2-40B4-BE49-F238E27FC236}">
                    <a16:creationId xmlns:a16="http://schemas.microsoft.com/office/drawing/2014/main" id="{CB8884BE-2674-46DF-84A1-02EFF81B05F2}"/>
                  </a:ext>
                </a:extLst>
              </p:cNvPr>
              <p:cNvSpPr>
                <a:spLocks/>
              </p:cNvSpPr>
              <p:nvPr/>
            </p:nvSpPr>
            <p:spPr bwMode="gray">
              <a:xfrm>
                <a:off x="5704807" y="3605325"/>
                <a:ext cx="324836" cy="290296"/>
              </a:xfrm>
              <a:custGeom>
                <a:avLst/>
                <a:gdLst>
                  <a:gd name="T0" fmla="*/ 136 w 153"/>
                  <a:gd name="T1" fmla="*/ 8 h 121"/>
                  <a:gd name="T2" fmla="*/ 136 w 153"/>
                  <a:gd name="T3" fmla="*/ 8 h 121"/>
                  <a:gd name="T4" fmla="*/ 144 w 153"/>
                  <a:gd name="T5" fmla="*/ 8 h 121"/>
                  <a:gd name="T6" fmla="*/ 152 w 153"/>
                  <a:gd name="T7" fmla="*/ 48 h 121"/>
                  <a:gd name="T8" fmla="*/ 120 w 153"/>
                  <a:gd name="T9" fmla="*/ 56 h 121"/>
                  <a:gd name="T10" fmla="*/ 120 w 153"/>
                  <a:gd name="T11" fmla="*/ 64 h 121"/>
                  <a:gd name="T12" fmla="*/ 96 w 153"/>
                  <a:gd name="T13" fmla="*/ 80 h 121"/>
                  <a:gd name="T14" fmla="*/ 64 w 153"/>
                  <a:gd name="T15" fmla="*/ 96 h 121"/>
                  <a:gd name="T16" fmla="*/ 56 w 153"/>
                  <a:gd name="T17" fmla="*/ 104 h 121"/>
                  <a:gd name="T18" fmla="*/ 56 w 153"/>
                  <a:gd name="T19" fmla="*/ 120 h 121"/>
                  <a:gd name="T20" fmla="*/ 0 w 153"/>
                  <a:gd name="T21" fmla="*/ 112 h 121"/>
                  <a:gd name="T22" fmla="*/ 16 w 153"/>
                  <a:gd name="T23" fmla="*/ 112 h 121"/>
                  <a:gd name="T24" fmla="*/ 32 w 153"/>
                  <a:gd name="T25" fmla="*/ 96 h 121"/>
                  <a:gd name="T26" fmla="*/ 40 w 153"/>
                  <a:gd name="T27" fmla="*/ 80 h 121"/>
                  <a:gd name="T28" fmla="*/ 40 w 153"/>
                  <a:gd name="T29" fmla="*/ 64 h 121"/>
                  <a:gd name="T30" fmla="*/ 48 w 153"/>
                  <a:gd name="T31" fmla="*/ 48 h 121"/>
                  <a:gd name="T32" fmla="*/ 56 w 153"/>
                  <a:gd name="T33" fmla="*/ 32 h 121"/>
                  <a:gd name="T34" fmla="*/ 80 w 153"/>
                  <a:gd name="T35" fmla="*/ 24 h 121"/>
                  <a:gd name="T36" fmla="*/ 88 w 153"/>
                  <a:gd name="T37" fmla="*/ 0 h 121"/>
                  <a:gd name="T38" fmla="*/ 96 w 153"/>
                  <a:gd name="T39" fmla="*/ 0 h 121"/>
                  <a:gd name="T40" fmla="*/ 104 w 153"/>
                  <a:gd name="T41" fmla="*/ 8 h 121"/>
                  <a:gd name="T42" fmla="*/ 128 w 153"/>
                  <a:gd name="T43" fmla="*/ 8 h 121"/>
                  <a:gd name="T44" fmla="*/ 136 w 153"/>
                  <a:gd name="T45"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1">
                    <a:moveTo>
                      <a:pt x="136" y="8"/>
                    </a:moveTo>
                    <a:lnTo>
                      <a:pt x="136" y="8"/>
                    </a:lnTo>
                    <a:lnTo>
                      <a:pt x="144" y="8"/>
                    </a:lnTo>
                    <a:lnTo>
                      <a:pt x="152" y="48"/>
                    </a:lnTo>
                    <a:lnTo>
                      <a:pt x="120" y="56"/>
                    </a:lnTo>
                    <a:lnTo>
                      <a:pt x="120" y="64"/>
                    </a:lnTo>
                    <a:lnTo>
                      <a:pt x="96" y="80"/>
                    </a:lnTo>
                    <a:lnTo>
                      <a:pt x="64" y="96"/>
                    </a:lnTo>
                    <a:lnTo>
                      <a:pt x="56" y="104"/>
                    </a:lnTo>
                    <a:lnTo>
                      <a:pt x="56" y="120"/>
                    </a:lnTo>
                    <a:lnTo>
                      <a:pt x="0" y="112"/>
                    </a:lnTo>
                    <a:lnTo>
                      <a:pt x="16" y="112"/>
                    </a:lnTo>
                    <a:lnTo>
                      <a:pt x="32" y="96"/>
                    </a:lnTo>
                    <a:lnTo>
                      <a:pt x="40" y="80"/>
                    </a:lnTo>
                    <a:lnTo>
                      <a:pt x="40" y="64"/>
                    </a:lnTo>
                    <a:lnTo>
                      <a:pt x="48" y="48"/>
                    </a:lnTo>
                    <a:lnTo>
                      <a:pt x="56" y="32"/>
                    </a:lnTo>
                    <a:lnTo>
                      <a:pt x="80" y="24"/>
                    </a:lnTo>
                    <a:lnTo>
                      <a:pt x="88" y="0"/>
                    </a:lnTo>
                    <a:lnTo>
                      <a:pt x="96" y="0"/>
                    </a:lnTo>
                    <a:lnTo>
                      <a:pt x="104" y="8"/>
                    </a:lnTo>
                    <a:lnTo>
                      <a:pt x="128" y="8"/>
                    </a:lnTo>
                    <a:lnTo>
                      <a:pt x="136"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60" name="Freeform 446">
                <a:extLst>
                  <a:ext uri="{FF2B5EF4-FFF2-40B4-BE49-F238E27FC236}">
                    <a16:creationId xmlns:a16="http://schemas.microsoft.com/office/drawing/2014/main" id="{E2169C39-E648-45AC-989A-DEBF82F2AE50}"/>
                  </a:ext>
                </a:extLst>
              </p:cNvPr>
              <p:cNvSpPr>
                <a:spLocks/>
              </p:cNvSpPr>
              <p:nvPr/>
            </p:nvSpPr>
            <p:spPr bwMode="gray">
              <a:xfrm>
                <a:off x="5824028" y="3548824"/>
                <a:ext cx="545999" cy="615662"/>
              </a:xfrm>
              <a:custGeom>
                <a:avLst/>
                <a:gdLst>
                  <a:gd name="T0" fmla="*/ 80 w 257"/>
                  <a:gd name="T1" fmla="*/ 32 h 257"/>
                  <a:gd name="T2" fmla="*/ 80 w 257"/>
                  <a:gd name="T3" fmla="*/ 32 h 257"/>
                  <a:gd name="T4" fmla="*/ 88 w 257"/>
                  <a:gd name="T5" fmla="*/ 32 h 257"/>
                  <a:gd name="T6" fmla="*/ 96 w 257"/>
                  <a:gd name="T7" fmla="*/ 72 h 257"/>
                  <a:gd name="T8" fmla="*/ 64 w 257"/>
                  <a:gd name="T9" fmla="*/ 80 h 257"/>
                  <a:gd name="T10" fmla="*/ 64 w 257"/>
                  <a:gd name="T11" fmla="*/ 88 h 257"/>
                  <a:gd name="T12" fmla="*/ 40 w 257"/>
                  <a:gd name="T13" fmla="*/ 104 h 257"/>
                  <a:gd name="T14" fmla="*/ 8 w 257"/>
                  <a:gd name="T15" fmla="*/ 120 h 257"/>
                  <a:gd name="T16" fmla="*/ 0 w 257"/>
                  <a:gd name="T17" fmla="*/ 128 h 257"/>
                  <a:gd name="T18" fmla="*/ 0 w 257"/>
                  <a:gd name="T19" fmla="*/ 144 h 257"/>
                  <a:gd name="T20" fmla="*/ 48 w 257"/>
                  <a:gd name="T21" fmla="*/ 176 h 257"/>
                  <a:gd name="T22" fmla="*/ 120 w 257"/>
                  <a:gd name="T23" fmla="*/ 232 h 257"/>
                  <a:gd name="T24" fmla="*/ 128 w 257"/>
                  <a:gd name="T25" fmla="*/ 240 h 257"/>
                  <a:gd name="T26" fmla="*/ 144 w 257"/>
                  <a:gd name="T27" fmla="*/ 248 h 257"/>
                  <a:gd name="T28" fmla="*/ 152 w 257"/>
                  <a:gd name="T29" fmla="*/ 256 h 257"/>
                  <a:gd name="T30" fmla="*/ 160 w 257"/>
                  <a:gd name="T31" fmla="*/ 256 h 257"/>
                  <a:gd name="T32" fmla="*/ 176 w 257"/>
                  <a:gd name="T33" fmla="*/ 256 h 257"/>
                  <a:gd name="T34" fmla="*/ 256 w 257"/>
                  <a:gd name="T35" fmla="*/ 200 h 257"/>
                  <a:gd name="T36" fmla="*/ 248 w 257"/>
                  <a:gd name="T37" fmla="*/ 184 h 257"/>
                  <a:gd name="T38" fmla="*/ 240 w 257"/>
                  <a:gd name="T39" fmla="*/ 184 h 257"/>
                  <a:gd name="T40" fmla="*/ 224 w 257"/>
                  <a:gd name="T41" fmla="*/ 160 h 257"/>
                  <a:gd name="T42" fmla="*/ 232 w 257"/>
                  <a:gd name="T43" fmla="*/ 152 h 257"/>
                  <a:gd name="T44" fmla="*/ 232 w 257"/>
                  <a:gd name="T45" fmla="*/ 136 h 257"/>
                  <a:gd name="T46" fmla="*/ 232 w 257"/>
                  <a:gd name="T47" fmla="*/ 120 h 257"/>
                  <a:gd name="T48" fmla="*/ 224 w 257"/>
                  <a:gd name="T49" fmla="*/ 112 h 257"/>
                  <a:gd name="T50" fmla="*/ 224 w 257"/>
                  <a:gd name="T51" fmla="*/ 104 h 257"/>
                  <a:gd name="T52" fmla="*/ 224 w 257"/>
                  <a:gd name="T53" fmla="*/ 80 h 257"/>
                  <a:gd name="T54" fmla="*/ 208 w 257"/>
                  <a:gd name="T55" fmla="*/ 72 h 257"/>
                  <a:gd name="T56" fmla="*/ 200 w 257"/>
                  <a:gd name="T57" fmla="*/ 56 h 257"/>
                  <a:gd name="T58" fmla="*/ 216 w 257"/>
                  <a:gd name="T59" fmla="*/ 40 h 257"/>
                  <a:gd name="T60" fmla="*/ 208 w 257"/>
                  <a:gd name="T61" fmla="*/ 8 h 257"/>
                  <a:gd name="T62" fmla="*/ 216 w 257"/>
                  <a:gd name="T63" fmla="*/ 0 h 257"/>
                  <a:gd name="T64" fmla="*/ 208 w 257"/>
                  <a:gd name="T65" fmla="*/ 8 h 257"/>
                  <a:gd name="T66" fmla="*/ 184 w 257"/>
                  <a:gd name="T67" fmla="*/ 0 h 257"/>
                  <a:gd name="T68" fmla="*/ 176 w 257"/>
                  <a:gd name="T69" fmla="*/ 8 h 257"/>
                  <a:gd name="T70" fmla="*/ 160 w 257"/>
                  <a:gd name="T71" fmla="*/ 0 h 257"/>
                  <a:gd name="T72" fmla="*/ 144 w 257"/>
                  <a:gd name="T73" fmla="*/ 8 h 257"/>
                  <a:gd name="T74" fmla="*/ 120 w 257"/>
                  <a:gd name="T75" fmla="*/ 8 h 257"/>
                  <a:gd name="T76" fmla="*/ 80 w 257"/>
                  <a:gd name="T77" fmla="*/ 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7" h="257">
                    <a:moveTo>
                      <a:pt x="80" y="32"/>
                    </a:moveTo>
                    <a:lnTo>
                      <a:pt x="80" y="32"/>
                    </a:lnTo>
                    <a:lnTo>
                      <a:pt x="88" y="32"/>
                    </a:lnTo>
                    <a:lnTo>
                      <a:pt x="96" y="72"/>
                    </a:lnTo>
                    <a:lnTo>
                      <a:pt x="64" y="80"/>
                    </a:lnTo>
                    <a:lnTo>
                      <a:pt x="64" y="88"/>
                    </a:lnTo>
                    <a:lnTo>
                      <a:pt x="40" y="104"/>
                    </a:lnTo>
                    <a:lnTo>
                      <a:pt x="8" y="120"/>
                    </a:lnTo>
                    <a:lnTo>
                      <a:pt x="0" y="128"/>
                    </a:lnTo>
                    <a:lnTo>
                      <a:pt x="0" y="144"/>
                    </a:lnTo>
                    <a:lnTo>
                      <a:pt x="48" y="176"/>
                    </a:lnTo>
                    <a:lnTo>
                      <a:pt x="120" y="232"/>
                    </a:lnTo>
                    <a:lnTo>
                      <a:pt x="128" y="240"/>
                    </a:lnTo>
                    <a:lnTo>
                      <a:pt x="144" y="248"/>
                    </a:lnTo>
                    <a:lnTo>
                      <a:pt x="152" y="256"/>
                    </a:lnTo>
                    <a:lnTo>
                      <a:pt x="160" y="256"/>
                    </a:lnTo>
                    <a:lnTo>
                      <a:pt x="176" y="256"/>
                    </a:lnTo>
                    <a:lnTo>
                      <a:pt x="256" y="200"/>
                    </a:lnTo>
                    <a:lnTo>
                      <a:pt x="248" y="184"/>
                    </a:lnTo>
                    <a:lnTo>
                      <a:pt x="240" y="184"/>
                    </a:lnTo>
                    <a:lnTo>
                      <a:pt x="224" y="160"/>
                    </a:lnTo>
                    <a:lnTo>
                      <a:pt x="232" y="152"/>
                    </a:lnTo>
                    <a:lnTo>
                      <a:pt x="232" y="136"/>
                    </a:lnTo>
                    <a:lnTo>
                      <a:pt x="232" y="120"/>
                    </a:lnTo>
                    <a:lnTo>
                      <a:pt x="224" y="112"/>
                    </a:lnTo>
                    <a:lnTo>
                      <a:pt x="224" y="104"/>
                    </a:lnTo>
                    <a:lnTo>
                      <a:pt x="224" y="80"/>
                    </a:lnTo>
                    <a:lnTo>
                      <a:pt x="208" y="72"/>
                    </a:lnTo>
                    <a:lnTo>
                      <a:pt x="200" y="56"/>
                    </a:lnTo>
                    <a:lnTo>
                      <a:pt x="216" y="40"/>
                    </a:lnTo>
                    <a:lnTo>
                      <a:pt x="208" y="8"/>
                    </a:lnTo>
                    <a:lnTo>
                      <a:pt x="216" y="0"/>
                    </a:lnTo>
                    <a:lnTo>
                      <a:pt x="208" y="8"/>
                    </a:lnTo>
                    <a:lnTo>
                      <a:pt x="184" y="0"/>
                    </a:lnTo>
                    <a:lnTo>
                      <a:pt x="176" y="8"/>
                    </a:lnTo>
                    <a:lnTo>
                      <a:pt x="160" y="0"/>
                    </a:lnTo>
                    <a:lnTo>
                      <a:pt x="144" y="8"/>
                    </a:lnTo>
                    <a:lnTo>
                      <a:pt x="120" y="8"/>
                    </a:lnTo>
                    <a:lnTo>
                      <a:pt x="80"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Narrow"/>
                </a:endParaRPr>
              </a:p>
            </p:txBody>
          </p:sp>
          <p:sp>
            <p:nvSpPr>
              <p:cNvPr id="161" name="Freeform 447">
                <a:extLst>
                  <a:ext uri="{FF2B5EF4-FFF2-40B4-BE49-F238E27FC236}">
                    <a16:creationId xmlns:a16="http://schemas.microsoft.com/office/drawing/2014/main" id="{145241BA-2C2D-4031-8C04-68408B072802}"/>
                  </a:ext>
                </a:extLst>
              </p:cNvPr>
              <p:cNvSpPr>
                <a:spLocks/>
              </p:cNvSpPr>
              <p:nvPr/>
            </p:nvSpPr>
            <p:spPr bwMode="gray">
              <a:xfrm>
                <a:off x="6249078" y="3548824"/>
                <a:ext cx="103671" cy="251330"/>
              </a:xfrm>
              <a:custGeom>
                <a:avLst/>
                <a:gdLst>
                  <a:gd name="T0" fmla="*/ 48 w 49"/>
                  <a:gd name="T1" fmla="*/ 64 h 105"/>
                  <a:gd name="T2" fmla="*/ 48 w 49"/>
                  <a:gd name="T3" fmla="*/ 64 h 105"/>
                  <a:gd name="T4" fmla="*/ 48 w 49"/>
                  <a:gd name="T5" fmla="*/ 72 h 105"/>
                  <a:gd name="T6" fmla="*/ 32 w 49"/>
                  <a:gd name="T7" fmla="*/ 88 h 105"/>
                  <a:gd name="T8" fmla="*/ 32 w 49"/>
                  <a:gd name="T9" fmla="*/ 96 h 105"/>
                  <a:gd name="T10" fmla="*/ 24 w 49"/>
                  <a:gd name="T11" fmla="*/ 104 h 105"/>
                  <a:gd name="T12" fmla="*/ 24 w 49"/>
                  <a:gd name="T13" fmla="*/ 80 h 105"/>
                  <a:gd name="T14" fmla="*/ 8 w 49"/>
                  <a:gd name="T15" fmla="*/ 72 h 105"/>
                  <a:gd name="T16" fmla="*/ 0 w 49"/>
                  <a:gd name="T17" fmla="*/ 56 h 105"/>
                  <a:gd name="T18" fmla="*/ 16 w 49"/>
                  <a:gd name="T19" fmla="*/ 40 h 105"/>
                  <a:gd name="T20" fmla="*/ 8 w 49"/>
                  <a:gd name="T21" fmla="*/ 8 h 105"/>
                  <a:gd name="T22" fmla="*/ 16 w 49"/>
                  <a:gd name="T23" fmla="*/ 0 h 105"/>
                  <a:gd name="T24" fmla="*/ 32 w 49"/>
                  <a:gd name="T25" fmla="*/ 0 h 105"/>
                  <a:gd name="T26" fmla="*/ 40 w 49"/>
                  <a:gd name="T27" fmla="*/ 8 h 105"/>
                  <a:gd name="T28" fmla="*/ 48 w 49"/>
                  <a:gd name="T29" fmla="*/ 0 h 105"/>
                  <a:gd name="T30" fmla="*/ 40 w 49"/>
                  <a:gd name="T31" fmla="*/ 16 h 105"/>
                  <a:gd name="T32" fmla="*/ 48 w 49"/>
                  <a:gd name="T33" fmla="*/ 32 h 105"/>
                  <a:gd name="T34" fmla="*/ 32 w 49"/>
                  <a:gd name="T35" fmla="*/ 48 h 105"/>
                  <a:gd name="T36" fmla="*/ 32 w 49"/>
                  <a:gd name="T37" fmla="*/ 56 h 105"/>
                  <a:gd name="T38" fmla="*/ 48 w 49"/>
                  <a:gd name="T39" fmla="*/ 56 h 105"/>
                  <a:gd name="T40" fmla="*/ 48 w 49"/>
                  <a:gd name="T41" fmla="*/ 6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05">
                    <a:moveTo>
                      <a:pt x="48" y="64"/>
                    </a:moveTo>
                    <a:lnTo>
                      <a:pt x="48" y="64"/>
                    </a:lnTo>
                    <a:lnTo>
                      <a:pt x="48" y="72"/>
                    </a:lnTo>
                    <a:lnTo>
                      <a:pt x="32" y="88"/>
                    </a:lnTo>
                    <a:lnTo>
                      <a:pt x="32" y="96"/>
                    </a:lnTo>
                    <a:lnTo>
                      <a:pt x="24" y="104"/>
                    </a:lnTo>
                    <a:lnTo>
                      <a:pt x="24" y="80"/>
                    </a:lnTo>
                    <a:lnTo>
                      <a:pt x="8" y="72"/>
                    </a:lnTo>
                    <a:lnTo>
                      <a:pt x="0" y="56"/>
                    </a:lnTo>
                    <a:lnTo>
                      <a:pt x="16" y="40"/>
                    </a:lnTo>
                    <a:lnTo>
                      <a:pt x="8" y="8"/>
                    </a:lnTo>
                    <a:lnTo>
                      <a:pt x="16" y="0"/>
                    </a:lnTo>
                    <a:lnTo>
                      <a:pt x="32" y="0"/>
                    </a:lnTo>
                    <a:lnTo>
                      <a:pt x="40" y="8"/>
                    </a:lnTo>
                    <a:lnTo>
                      <a:pt x="48" y="0"/>
                    </a:lnTo>
                    <a:lnTo>
                      <a:pt x="40" y="16"/>
                    </a:lnTo>
                    <a:lnTo>
                      <a:pt x="48" y="32"/>
                    </a:lnTo>
                    <a:lnTo>
                      <a:pt x="32" y="48"/>
                    </a:lnTo>
                    <a:lnTo>
                      <a:pt x="32" y="56"/>
                    </a:lnTo>
                    <a:lnTo>
                      <a:pt x="48" y="56"/>
                    </a:lnTo>
                    <a:lnTo>
                      <a:pt x="48" y="6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62" name="Freeform 448">
                <a:extLst>
                  <a:ext uri="{FF2B5EF4-FFF2-40B4-BE49-F238E27FC236}">
                    <a16:creationId xmlns:a16="http://schemas.microsoft.com/office/drawing/2014/main" id="{8952C7E8-2E7E-4523-A7F9-65D76B354CB8}"/>
                  </a:ext>
                </a:extLst>
              </p:cNvPr>
              <p:cNvSpPr>
                <a:spLocks/>
              </p:cNvSpPr>
              <p:nvPr/>
            </p:nvSpPr>
            <p:spPr bwMode="gray">
              <a:xfrm>
                <a:off x="6299186" y="3702739"/>
                <a:ext cx="428506" cy="461746"/>
              </a:xfrm>
              <a:custGeom>
                <a:avLst/>
                <a:gdLst>
                  <a:gd name="T0" fmla="*/ 32 w 201"/>
                  <a:gd name="T1" fmla="*/ 136 h 193"/>
                  <a:gd name="T2" fmla="*/ 32 w 201"/>
                  <a:gd name="T3" fmla="*/ 136 h 193"/>
                  <a:gd name="T4" fmla="*/ 24 w 201"/>
                  <a:gd name="T5" fmla="*/ 120 h 193"/>
                  <a:gd name="T6" fmla="*/ 16 w 201"/>
                  <a:gd name="T7" fmla="*/ 120 h 193"/>
                  <a:gd name="T8" fmla="*/ 0 w 201"/>
                  <a:gd name="T9" fmla="*/ 96 h 193"/>
                  <a:gd name="T10" fmla="*/ 8 w 201"/>
                  <a:gd name="T11" fmla="*/ 88 h 193"/>
                  <a:gd name="T12" fmla="*/ 8 w 201"/>
                  <a:gd name="T13" fmla="*/ 72 h 193"/>
                  <a:gd name="T14" fmla="*/ 8 w 201"/>
                  <a:gd name="T15" fmla="*/ 56 h 193"/>
                  <a:gd name="T16" fmla="*/ 0 w 201"/>
                  <a:gd name="T17" fmla="*/ 48 h 193"/>
                  <a:gd name="T18" fmla="*/ 0 w 201"/>
                  <a:gd name="T19" fmla="*/ 40 h 193"/>
                  <a:gd name="T20" fmla="*/ 8 w 201"/>
                  <a:gd name="T21" fmla="*/ 32 h 193"/>
                  <a:gd name="T22" fmla="*/ 8 w 201"/>
                  <a:gd name="T23" fmla="*/ 24 h 193"/>
                  <a:gd name="T24" fmla="*/ 24 w 201"/>
                  <a:gd name="T25" fmla="*/ 8 h 193"/>
                  <a:gd name="T26" fmla="*/ 24 w 201"/>
                  <a:gd name="T27" fmla="*/ 0 h 193"/>
                  <a:gd name="T28" fmla="*/ 40 w 201"/>
                  <a:gd name="T29" fmla="*/ 0 h 193"/>
                  <a:gd name="T30" fmla="*/ 64 w 201"/>
                  <a:gd name="T31" fmla="*/ 8 h 193"/>
                  <a:gd name="T32" fmla="*/ 80 w 201"/>
                  <a:gd name="T33" fmla="*/ 8 h 193"/>
                  <a:gd name="T34" fmla="*/ 80 w 201"/>
                  <a:gd name="T35" fmla="*/ 24 h 193"/>
                  <a:gd name="T36" fmla="*/ 128 w 201"/>
                  <a:gd name="T37" fmla="*/ 40 h 193"/>
                  <a:gd name="T38" fmla="*/ 136 w 201"/>
                  <a:gd name="T39" fmla="*/ 32 h 193"/>
                  <a:gd name="T40" fmla="*/ 136 w 201"/>
                  <a:gd name="T41" fmla="*/ 16 h 193"/>
                  <a:gd name="T42" fmla="*/ 160 w 201"/>
                  <a:gd name="T43" fmla="*/ 0 h 193"/>
                  <a:gd name="T44" fmla="*/ 176 w 201"/>
                  <a:gd name="T45" fmla="*/ 8 h 193"/>
                  <a:gd name="T46" fmla="*/ 176 w 201"/>
                  <a:gd name="T47" fmla="*/ 16 h 193"/>
                  <a:gd name="T48" fmla="*/ 200 w 201"/>
                  <a:gd name="T49" fmla="*/ 16 h 193"/>
                  <a:gd name="T50" fmla="*/ 192 w 201"/>
                  <a:gd name="T51" fmla="*/ 48 h 193"/>
                  <a:gd name="T52" fmla="*/ 200 w 201"/>
                  <a:gd name="T53" fmla="*/ 64 h 193"/>
                  <a:gd name="T54" fmla="*/ 200 w 201"/>
                  <a:gd name="T55" fmla="*/ 152 h 193"/>
                  <a:gd name="T56" fmla="*/ 200 w 201"/>
                  <a:gd name="T57" fmla="*/ 176 h 193"/>
                  <a:gd name="T58" fmla="*/ 192 w 201"/>
                  <a:gd name="T59" fmla="*/ 184 h 193"/>
                  <a:gd name="T60" fmla="*/ 184 w 201"/>
                  <a:gd name="T61" fmla="*/ 192 h 193"/>
                  <a:gd name="T62" fmla="*/ 88 w 201"/>
                  <a:gd name="T63" fmla="*/ 136 h 193"/>
                  <a:gd name="T64" fmla="*/ 72 w 201"/>
                  <a:gd name="T65" fmla="*/ 144 h 193"/>
                  <a:gd name="T66" fmla="*/ 64 w 201"/>
                  <a:gd name="T67" fmla="*/ 136 h 193"/>
                  <a:gd name="T68" fmla="*/ 32 w 201"/>
                  <a:gd name="T69" fmla="*/ 13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 h="193">
                    <a:moveTo>
                      <a:pt x="32" y="136"/>
                    </a:moveTo>
                    <a:lnTo>
                      <a:pt x="32" y="136"/>
                    </a:lnTo>
                    <a:lnTo>
                      <a:pt x="24" y="120"/>
                    </a:lnTo>
                    <a:lnTo>
                      <a:pt x="16" y="120"/>
                    </a:lnTo>
                    <a:lnTo>
                      <a:pt x="0" y="96"/>
                    </a:lnTo>
                    <a:lnTo>
                      <a:pt x="8" y="88"/>
                    </a:lnTo>
                    <a:lnTo>
                      <a:pt x="8" y="72"/>
                    </a:lnTo>
                    <a:lnTo>
                      <a:pt x="8" y="56"/>
                    </a:lnTo>
                    <a:lnTo>
                      <a:pt x="0" y="48"/>
                    </a:lnTo>
                    <a:lnTo>
                      <a:pt x="0" y="40"/>
                    </a:lnTo>
                    <a:lnTo>
                      <a:pt x="8" y="32"/>
                    </a:lnTo>
                    <a:lnTo>
                      <a:pt x="8" y="24"/>
                    </a:lnTo>
                    <a:lnTo>
                      <a:pt x="24" y="8"/>
                    </a:lnTo>
                    <a:lnTo>
                      <a:pt x="24" y="0"/>
                    </a:lnTo>
                    <a:lnTo>
                      <a:pt x="40" y="0"/>
                    </a:lnTo>
                    <a:lnTo>
                      <a:pt x="64" y="8"/>
                    </a:lnTo>
                    <a:lnTo>
                      <a:pt x="80" y="8"/>
                    </a:lnTo>
                    <a:lnTo>
                      <a:pt x="80" y="24"/>
                    </a:lnTo>
                    <a:lnTo>
                      <a:pt x="128" y="40"/>
                    </a:lnTo>
                    <a:lnTo>
                      <a:pt x="136" y="32"/>
                    </a:lnTo>
                    <a:lnTo>
                      <a:pt x="136" y="16"/>
                    </a:lnTo>
                    <a:lnTo>
                      <a:pt x="160" y="0"/>
                    </a:lnTo>
                    <a:lnTo>
                      <a:pt x="176" y="8"/>
                    </a:lnTo>
                    <a:lnTo>
                      <a:pt x="176" y="16"/>
                    </a:lnTo>
                    <a:lnTo>
                      <a:pt x="200" y="16"/>
                    </a:lnTo>
                    <a:lnTo>
                      <a:pt x="192" y="48"/>
                    </a:lnTo>
                    <a:lnTo>
                      <a:pt x="200" y="64"/>
                    </a:lnTo>
                    <a:lnTo>
                      <a:pt x="200" y="152"/>
                    </a:lnTo>
                    <a:lnTo>
                      <a:pt x="200" y="176"/>
                    </a:lnTo>
                    <a:lnTo>
                      <a:pt x="192" y="184"/>
                    </a:lnTo>
                    <a:lnTo>
                      <a:pt x="184" y="192"/>
                    </a:lnTo>
                    <a:lnTo>
                      <a:pt x="88" y="136"/>
                    </a:lnTo>
                    <a:lnTo>
                      <a:pt x="72" y="144"/>
                    </a:lnTo>
                    <a:lnTo>
                      <a:pt x="64" y="136"/>
                    </a:lnTo>
                    <a:lnTo>
                      <a:pt x="32" y="13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63" name="Freeform 449">
                <a:extLst>
                  <a:ext uri="{FF2B5EF4-FFF2-40B4-BE49-F238E27FC236}">
                    <a16:creationId xmlns:a16="http://schemas.microsoft.com/office/drawing/2014/main" id="{33FAE490-2C92-45C8-A53F-6C12F99D4C74}"/>
                  </a:ext>
                </a:extLst>
              </p:cNvPr>
              <p:cNvSpPr>
                <a:spLocks/>
              </p:cNvSpPr>
              <p:nvPr/>
            </p:nvSpPr>
            <p:spPr bwMode="gray">
              <a:xfrm>
                <a:off x="6708685" y="3739757"/>
                <a:ext cx="307557" cy="348746"/>
              </a:xfrm>
              <a:custGeom>
                <a:avLst/>
                <a:gdLst>
                  <a:gd name="T0" fmla="*/ 144 w 145"/>
                  <a:gd name="T1" fmla="*/ 128 h 145"/>
                  <a:gd name="T2" fmla="*/ 144 w 145"/>
                  <a:gd name="T3" fmla="*/ 128 h 145"/>
                  <a:gd name="T4" fmla="*/ 120 w 145"/>
                  <a:gd name="T5" fmla="*/ 144 h 145"/>
                  <a:gd name="T6" fmla="*/ 112 w 145"/>
                  <a:gd name="T7" fmla="*/ 136 h 145"/>
                  <a:gd name="T8" fmla="*/ 8 w 145"/>
                  <a:gd name="T9" fmla="*/ 136 h 145"/>
                  <a:gd name="T10" fmla="*/ 8 w 145"/>
                  <a:gd name="T11" fmla="*/ 48 h 145"/>
                  <a:gd name="T12" fmla="*/ 0 w 145"/>
                  <a:gd name="T13" fmla="*/ 32 h 145"/>
                  <a:gd name="T14" fmla="*/ 8 w 145"/>
                  <a:gd name="T15" fmla="*/ 0 h 145"/>
                  <a:gd name="T16" fmla="*/ 8 w 145"/>
                  <a:gd name="T17" fmla="*/ 8 h 145"/>
                  <a:gd name="T18" fmla="*/ 32 w 145"/>
                  <a:gd name="T19" fmla="*/ 8 h 145"/>
                  <a:gd name="T20" fmla="*/ 56 w 145"/>
                  <a:gd name="T21" fmla="*/ 16 h 145"/>
                  <a:gd name="T22" fmla="*/ 88 w 145"/>
                  <a:gd name="T23" fmla="*/ 8 h 145"/>
                  <a:gd name="T24" fmla="*/ 96 w 145"/>
                  <a:gd name="T25" fmla="*/ 8 h 145"/>
                  <a:gd name="T26" fmla="*/ 96 w 145"/>
                  <a:gd name="T27" fmla="*/ 16 h 145"/>
                  <a:gd name="T28" fmla="*/ 104 w 145"/>
                  <a:gd name="T29" fmla="*/ 8 h 145"/>
                  <a:gd name="T30" fmla="*/ 104 w 145"/>
                  <a:gd name="T31" fmla="*/ 16 h 145"/>
                  <a:gd name="T32" fmla="*/ 120 w 145"/>
                  <a:gd name="T33" fmla="*/ 8 h 145"/>
                  <a:gd name="T34" fmla="*/ 128 w 145"/>
                  <a:gd name="T35" fmla="*/ 40 h 145"/>
                  <a:gd name="T36" fmla="*/ 120 w 145"/>
                  <a:gd name="T37" fmla="*/ 64 h 145"/>
                  <a:gd name="T38" fmla="*/ 112 w 145"/>
                  <a:gd name="T39" fmla="*/ 48 h 145"/>
                  <a:gd name="T40" fmla="*/ 104 w 145"/>
                  <a:gd name="T41" fmla="*/ 24 h 145"/>
                  <a:gd name="T42" fmla="*/ 104 w 145"/>
                  <a:gd name="T43" fmla="*/ 32 h 145"/>
                  <a:gd name="T44" fmla="*/ 104 w 145"/>
                  <a:gd name="T45" fmla="*/ 40 h 145"/>
                  <a:gd name="T46" fmla="*/ 144 w 145"/>
                  <a:gd name="T47"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5" h="145">
                    <a:moveTo>
                      <a:pt x="144" y="128"/>
                    </a:moveTo>
                    <a:lnTo>
                      <a:pt x="144" y="128"/>
                    </a:lnTo>
                    <a:lnTo>
                      <a:pt x="120" y="144"/>
                    </a:lnTo>
                    <a:lnTo>
                      <a:pt x="112" y="136"/>
                    </a:lnTo>
                    <a:lnTo>
                      <a:pt x="8" y="136"/>
                    </a:lnTo>
                    <a:lnTo>
                      <a:pt x="8" y="48"/>
                    </a:lnTo>
                    <a:lnTo>
                      <a:pt x="0" y="32"/>
                    </a:lnTo>
                    <a:lnTo>
                      <a:pt x="8" y="0"/>
                    </a:lnTo>
                    <a:lnTo>
                      <a:pt x="8" y="8"/>
                    </a:lnTo>
                    <a:lnTo>
                      <a:pt x="32" y="8"/>
                    </a:lnTo>
                    <a:lnTo>
                      <a:pt x="56" y="16"/>
                    </a:lnTo>
                    <a:lnTo>
                      <a:pt x="88" y="8"/>
                    </a:lnTo>
                    <a:lnTo>
                      <a:pt x="96" y="8"/>
                    </a:lnTo>
                    <a:lnTo>
                      <a:pt x="96" y="16"/>
                    </a:lnTo>
                    <a:lnTo>
                      <a:pt x="104" y="8"/>
                    </a:lnTo>
                    <a:lnTo>
                      <a:pt x="104" y="16"/>
                    </a:lnTo>
                    <a:lnTo>
                      <a:pt x="120" y="8"/>
                    </a:lnTo>
                    <a:lnTo>
                      <a:pt x="128" y="40"/>
                    </a:lnTo>
                    <a:lnTo>
                      <a:pt x="120" y="64"/>
                    </a:lnTo>
                    <a:lnTo>
                      <a:pt x="112" y="48"/>
                    </a:lnTo>
                    <a:lnTo>
                      <a:pt x="104" y="24"/>
                    </a:lnTo>
                    <a:lnTo>
                      <a:pt x="104" y="32"/>
                    </a:lnTo>
                    <a:lnTo>
                      <a:pt x="104" y="40"/>
                    </a:lnTo>
                    <a:lnTo>
                      <a:pt x="144" y="12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64" name="Freeform 450">
                <a:extLst>
                  <a:ext uri="{FF2B5EF4-FFF2-40B4-BE49-F238E27FC236}">
                    <a16:creationId xmlns:a16="http://schemas.microsoft.com/office/drawing/2014/main" id="{0339D02B-179D-48F2-B69F-B3B47E29879C}"/>
                  </a:ext>
                </a:extLst>
              </p:cNvPr>
              <p:cNvSpPr>
                <a:spLocks/>
              </p:cNvSpPr>
              <p:nvPr/>
            </p:nvSpPr>
            <p:spPr bwMode="gray">
              <a:xfrm>
                <a:off x="7183842" y="4372954"/>
                <a:ext cx="36285" cy="60397"/>
              </a:xfrm>
              <a:custGeom>
                <a:avLst/>
                <a:gdLst>
                  <a:gd name="T0" fmla="*/ 8 w 17"/>
                  <a:gd name="T1" fmla="*/ 24 h 25"/>
                  <a:gd name="T2" fmla="*/ 8 w 17"/>
                  <a:gd name="T3" fmla="*/ 24 h 25"/>
                  <a:gd name="T4" fmla="*/ 0 w 17"/>
                  <a:gd name="T5" fmla="*/ 24 h 25"/>
                  <a:gd name="T6" fmla="*/ 0 w 17"/>
                  <a:gd name="T7" fmla="*/ 16 h 25"/>
                  <a:gd name="T8" fmla="*/ 0 w 17"/>
                  <a:gd name="T9" fmla="*/ 0 h 25"/>
                  <a:gd name="T10" fmla="*/ 8 w 17"/>
                  <a:gd name="T11" fmla="*/ 0 h 25"/>
                  <a:gd name="T12" fmla="*/ 16 w 17"/>
                  <a:gd name="T13" fmla="*/ 0 h 25"/>
                  <a:gd name="T14" fmla="*/ 16 w 17"/>
                  <a:gd name="T15" fmla="*/ 8 h 25"/>
                  <a:gd name="T16" fmla="*/ 8 w 17"/>
                  <a:gd name="T17" fmla="*/ 8 h 25"/>
                  <a:gd name="T18" fmla="*/ 16 w 17"/>
                  <a:gd name="T19" fmla="*/ 16 h 25"/>
                  <a:gd name="T20" fmla="*/ 8 w 17"/>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8" y="24"/>
                    </a:moveTo>
                    <a:lnTo>
                      <a:pt x="8" y="24"/>
                    </a:lnTo>
                    <a:lnTo>
                      <a:pt x="0" y="24"/>
                    </a:lnTo>
                    <a:lnTo>
                      <a:pt x="0" y="16"/>
                    </a:lnTo>
                    <a:lnTo>
                      <a:pt x="0" y="0"/>
                    </a:lnTo>
                    <a:lnTo>
                      <a:pt x="8" y="0"/>
                    </a:lnTo>
                    <a:lnTo>
                      <a:pt x="16" y="0"/>
                    </a:lnTo>
                    <a:lnTo>
                      <a:pt x="16" y="8"/>
                    </a:lnTo>
                    <a:lnTo>
                      <a:pt x="8" y="8"/>
                    </a:lnTo>
                    <a:lnTo>
                      <a:pt x="16" y="16"/>
                    </a:lnTo>
                    <a:lnTo>
                      <a:pt x="8"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65" name="Freeform 451">
                <a:extLst>
                  <a:ext uri="{FF2B5EF4-FFF2-40B4-BE49-F238E27FC236}">
                    <a16:creationId xmlns:a16="http://schemas.microsoft.com/office/drawing/2014/main" id="{0759E7BA-9886-4F42-AFCF-0214C45CDDD7}"/>
                  </a:ext>
                </a:extLst>
              </p:cNvPr>
              <p:cNvSpPr>
                <a:spLocks/>
              </p:cNvSpPr>
              <p:nvPr/>
            </p:nvSpPr>
            <p:spPr bwMode="gray">
              <a:xfrm>
                <a:off x="7149285" y="4392437"/>
                <a:ext cx="274728" cy="405245"/>
              </a:xfrm>
              <a:custGeom>
                <a:avLst/>
                <a:gdLst>
                  <a:gd name="T0" fmla="*/ 16 w 129"/>
                  <a:gd name="T1" fmla="*/ 104 h 169"/>
                  <a:gd name="T2" fmla="*/ 16 w 129"/>
                  <a:gd name="T3" fmla="*/ 104 h 169"/>
                  <a:gd name="T4" fmla="*/ 0 w 129"/>
                  <a:gd name="T5" fmla="*/ 120 h 169"/>
                  <a:gd name="T6" fmla="*/ 0 w 129"/>
                  <a:gd name="T7" fmla="*/ 160 h 169"/>
                  <a:gd name="T8" fmla="*/ 8 w 129"/>
                  <a:gd name="T9" fmla="*/ 168 h 169"/>
                  <a:gd name="T10" fmla="*/ 32 w 129"/>
                  <a:gd name="T11" fmla="*/ 144 h 169"/>
                  <a:gd name="T12" fmla="*/ 64 w 129"/>
                  <a:gd name="T13" fmla="*/ 120 h 169"/>
                  <a:gd name="T14" fmla="*/ 88 w 129"/>
                  <a:gd name="T15" fmla="*/ 96 h 169"/>
                  <a:gd name="T16" fmla="*/ 104 w 129"/>
                  <a:gd name="T17" fmla="*/ 80 h 169"/>
                  <a:gd name="T18" fmla="*/ 128 w 129"/>
                  <a:gd name="T19" fmla="*/ 16 h 169"/>
                  <a:gd name="T20" fmla="*/ 128 w 129"/>
                  <a:gd name="T21" fmla="*/ 0 h 169"/>
                  <a:gd name="T22" fmla="*/ 120 w 129"/>
                  <a:gd name="T23" fmla="*/ 0 h 169"/>
                  <a:gd name="T24" fmla="*/ 104 w 129"/>
                  <a:gd name="T25" fmla="*/ 8 h 169"/>
                  <a:gd name="T26" fmla="*/ 48 w 129"/>
                  <a:gd name="T27" fmla="*/ 24 h 169"/>
                  <a:gd name="T28" fmla="*/ 40 w 129"/>
                  <a:gd name="T29" fmla="*/ 16 h 169"/>
                  <a:gd name="T30" fmla="*/ 32 w 129"/>
                  <a:gd name="T31" fmla="*/ 8 h 169"/>
                  <a:gd name="T32" fmla="*/ 24 w 129"/>
                  <a:gd name="T33" fmla="*/ 16 h 169"/>
                  <a:gd name="T34" fmla="*/ 24 w 129"/>
                  <a:gd name="T35" fmla="*/ 24 h 169"/>
                  <a:gd name="T36" fmla="*/ 40 w 129"/>
                  <a:gd name="T37" fmla="*/ 40 h 169"/>
                  <a:gd name="T38" fmla="*/ 80 w 129"/>
                  <a:gd name="T39" fmla="*/ 48 h 169"/>
                  <a:gd name="T40" fmla="*/ 88 w 129"/>
                  <a:gd name="T41" fmla="*/ 48 h 169"/>
                  <a:gd name="T42" fmla="*/ 56 w 129"/>
                  <a:gd name="T43" fmla="*/ 88 h 169"/>
                  <a:gd name="T44" fmla="*/ 32 w 129"/>
                  <a:gd name="T45" fmla="*/ 88 h 169"/>
                  <a:gd name="T46" fmla="*/ 16 w 129"/>
                  <a:gd name="T4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169">
                    <a:moveTo>
                      <a:pt x="16" y="104"/>
                    </a:moveTo>
                    <a:lnTo>
                      <a:pt x="16" y="104"/>
                    </a:lnTo>
                    <a:lnTo>
                      <a:pt x="0" y="120"/>
                    </a:lnTo>
                    <a:lnTo>
                      <a:pt x="0" y="160"/>
                    </a:lnTo>
                    <a:lnTo>
                      <a:pt x="8" y="168"/>
                    </a:lnTo>
                    <a:lnTo>
                      <a:pt x="32" y="144"/>
                    </a:lnTo>
                    <a:lnTo>
                      <a:pt x="64" y="120"/>
                    </a:lnTo>
                    <a:lnTo>
                      <a:pt x="88" y="96"/>
                    </a:lnTo>
                    <a:lnTo>
                      <a:pt x="104" y="80"/>
                    </a:lnTo>
                    <a:lnTo>
                      <a:pt x="128" y="16"/>
                    </a:lnTo>
                    <a:lnTo>
                      <a:pt x="128" y="0"/>
                    </a:lnTo>
                    <a:lnTo>
                      <a:pt x="120" y="0"/>
                    </a:lnTo>
                    <a:lnTo>
                      <a:pt x="104" y="8"/>
                    </a:lnTo>
                    <a:lnTo>
                      <a:pt x="48" y="24"/>
                    </a:lnTo>
                    <a:lnTo>
                      <a:pt x="40" y="16"/>
                    </a:lnTo>
                    <a:lnTo>
                      <a:pt x="32" y="8"/>
                    </a:lnTo>
                    <a:lnTo>
                      <a:pt x="24" y="16"/>
                    </a:lnTo>
                    <a:lnTo>
                      <a:pt x="24" y="24"/>
                    </a:lnTo>
                    <a:lnTo>
                      <a:pt x="40" y="40"/>
                    </a:lnTo>
                    <a:lnTo>
                      <a:pt x="80" y="48"/>
                    </a:lnTo>
                    <a:lnTo>
                      <a:pt x="88" y="48"/>
                    </a:lnTo>
                    <a:lnTo>
                      <a:pt x="56" y="88"/>
                    </a:lnTo>
                    <a:lnTo>
                      <a:pt x="32" y="88"/>
                    </a:lnTo>
                    <a:lnTo>
                      <a:pt x="16" y="10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66" name="Freeform 452">
                <a:extLst>
                  <a:ext uri="{FF2B5EF4-FFF2-40B4-BE49-F238E27FC236}">
                    <a16:creationId xmlns:a16="http://schemas.microsoft.com/office/drawing/2014/main" id="{7D6623E5-E14A-446C-AC2B-6E4091F53092}"/>
                  </a:ext>
                </a:extLst>
              </p:cNvPr>
              <p:cNvSpPr>
                <a:spLocks/>
              </p:cNvSpPr>
              <p:nvPr/>
            </p:nvSpPr>
            <p:spPr bwMode="gray">
              <a:xfrm>
                <a:off x="6962678" y="4622336"/>
                <a:ext cx="222892" cy="270814"/>
              </a:xfrm>
              <a:custGeom>
                <a:avLst/>
                <a:gdLst>
                  <a:gd name="T0" fmla="*/ 104 w 105"/>
                  <a:gd name="T1" fmla="*/ 8 h 113"/>
                  <a:gd name="T2" fmla="*/ 104 w 105"/>
                  <a:gd name="T3" fmla="*/ 8 h 113"/>
                  <a:gd name="T4" fmla="*/ 88 w 105"/>
                  <a:gd name="T5" fmla="*/ 0 h 113"/>
                  <a:gd name="T6" fmla="*/ 64 w 105"/>
                  <a:gd name="T7" fmla="*/ 8 h 113"/>
                  <a:gd name="T8" fmla="*/ 24 w 105"/>
                  <a:gd name="T9" fmla="*/ 0 h 113"/>
                  <a:gd name="T10" fmla="*/ 8 w 105"/>
                  <a:gd name="T11" fmla="*/ 0 h 113"/>
                  <a:gd name="T12" fmla="*/ 0 w 105"/>
                  <a:gd name="T13" fmla="*/ 0 h 113"/>
                  <a:gd name="T14" fmla="*/ 8 w 105"/>
                  <a:gd name="T15" fmla="*/ 8 h 113"/>
                  <a:gd name="T16" fmla="*/ 16 w 105"/>
                  <a:gd name="T17" fmla="*/ 32 h 113"/>
                  <a:gd name="T18" fmla="*/ 0 w 105"/>
                  <a:gd name="T19" fmla="*/ 56 h 113"/>
                  <a:gd name="T20" fmla="*/ 0 w 105"/>
                  <a:gd name="T21" fmla="*/ 64 h 113"/>
                  <a:gd name="T22" fmla="*/ 8 w 105"/>
                  <a:gd name="T23" fmla="*/ 64 h 113"/>
                  <a:gd name="T24" fmla="*/ 48 w 105"/>
                  <a:gd name="T25" fmla="*/ 88 h 113"/>
                  <a:gd name="T26" fmla="*/ 48 w 105"/>
                  <a:gd name="T27" fmla="*/ 104 h 113"/>
                  <a:gd name="T28" fmla="*/ 72 w 105"/>
                  <a:gd name="T29" fmla="*/ 112 h 113"/>
                  <a:gd name="T30" fmla="*/ 80 w 105"/>
                  <a:gd name="T31" fmla="*/ 88 h 113"/>
                  <a:gd name="T32" fmla="*/ 88 w 105"/>
                  <a:gd name="T33" fmla="*/ 88 h 113"/>
                  <a:gd name="T34" fmla="*/ 96 w 105"/>
                  <a:gd name="T35" fmla="*/ 72 h 113"/>
                  <a:gd name="T36" fmla="*/ 88 w 105"/>
                  <a:gd name="T37" fmla="*/ 64 h 113"/>
                  <a:gd name="T38" fmla="*/ 88 w 105"/>
                  <a:gd name="T39" fmla="*/ 24 h 113"/>
                  <a:gd name="T40" fmla="*/ 104 w 105"/>
                  <a:gd name="T41"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13">
                    <a:moveTo>
                      <a:pt x="104" y="8"/>
                    </a:moveTo>
                    <a:lnTo>
                      <a:pt x="104" y="8"/>
                    </a:lnTo>
                    <a:lnTo>
                      <a:pt x="88" y="0"/>
                    </a:lnTo>
                    <a:lnTo>
                      <a:pt x="64" y="8"/>
                    </a:lnTo>
                    <a:lnTo>
                      <a:pt x="24" y="0"/>
                    </a:lnTo>
                    <a:lnTo>
                      <a:pt x="8" y="0"/>
                    </a:lnTo>
                    <a:lnTo>
                      <a:pt x="0" y="0"/>
                    </a:lnTo>
                    <a:lnTo>
                      <a:pt x="8" y="8"/>
                    </a:lnTo>
                    <a:lnTo>
                      <a:pt x="16" y="32"/>
                    </a:lnTo>
                    <a:lnTo>
                      <a:pt x="0" y="56"/>
                    </a:lnTo>
                    <a:lnTo>
                      <a:pt x="0" y="64"/>
                    </a:lnTo>
                    <a:lnTo>
                      <a:pt x="8" y="64"/>
                    </a:lnTo>
                    <a:lnTo>
                      <a:pt x="48" y="88"/>
                    </a:lnTo>
                    <a:lnTo>
                      <a:pt x="48" y="104"/>
                    </a:lnTo>
                    <a:lnTo>
                      <a:pt x="72" y="112"/>
                    </a:lnTo>
                    <a:lnTo>
                      <a:pt x="80" y="88"/>
                    </a:lnTo>
                    <a:lnTo>
                      <a:pt x="88" y="88"/>
                    </a:lnTo>
                    <a:lnTo>
                      <a:pt x="96" y="72"/>
                    </a:lnTo>
                    <a:lnTo>
                      <a:pt x="88" y="64"/>
                    </a:lnTo>
                    <a:lnTo>
                      <a:pt x="88" y="24"/>
                    </a:lnTo>
                    <a:lnTo>
                      <a:pt x="104"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67" name="Freeform 453">
                <a:extLst>
                  <a:ext uri="{FF2B5EF4-FFF2-40B4-BE49-F238E27FC236}">
                    <a16:creationId xmlns:a16="http://schemas.microsoft.com/office/drawing/2014/main" id="{C4B96187-06F0-45C6-B0CF-0A2D34F2DCBA}"/>
                  </a:ext>
                </a:extLst>
              </p:cNvPr>
              <p:cNvSpPr>
                <a:spLocks/>
              </p:cNvSpPr>
              <p:nvPr/>
            </p:nvSpPr>
            <p:spPr bwMode="gray">
              <a:xfrm>
                <a:off x="6843456" y="4622336"/>
                <a:ext cx="155505" cy="175346"/>
              </a:xfrm>
              <a:custGeom>
                <a:avLst/>
                <a:gdLst>
                  <a:gd name="T0" fmla="*/ 56 w 73"/>
                  <a:gd name="T1" fmla="*/ 0 h 73"/>
                  <a:gd name="T2" fmla="*/ 56 w 73"/>
                  <a:gd name="T3" fmla="*/ 0 h 73"/>
                  <a:gd name="T4" fmla="*/ 64 w 73"/>
                  <a:gd name="T5" fmla="*/ 8 h 73"/>
                  <a:gd name="T6" fmla="*/ 72 w 73"/>
                  <a:gd name="T7" fmla="*/ 32 h 73"/>
                  <a:gd name="T8" fmla="*/ 56 w 73"/>
                  <a:gd name="T9" fmla="*/ 56 h 73"/>
                  <a:gd name="T10" fmla="*/ 56 w 73"/>
                  <a:gd name="T11" fmla="*/ 64 h 73"/>
                  <a:gd name="T12" fmla="*/ 32 w 73"/>
                  <a:gd name="T13" fmla="*/ 64 h 73"/>
                  <a:gd name="T14" fmla="*/ 16 w 73"/>
                  <a:gd name="T15" fmla="*/ 64 h 73"/>
                  <a:gd name="T16" fmla="*/ 0 w 73"/>
                  <a:gd name="T17" fmla="*/ 72 h 73"/>
                  <a:gd name="T18" fmla="*/ 8 w 73"/>
                  <a:gd name="T19" fmla="*/ 48 h 73"/>
                  <a:gd name="T20" fmla="*/ 16 w 73"/>
                  <a:gd name="T21" fmla="*/ 40 h 73"/>
                  <a:gd name="T22" fmla="*/ 24 w 73"/>
                  <a:gd name="T23" fmla="*/ 24 h 73"/>
                  <a:gd name="T24" fmla="*/ 16 w 73"/>
                  <a:gd name="T25" fmla="*/ 24 h 73"/>
                  <a:gd name="T26" fmla="*/ 16 w 73"/>
                  <a:gd name="T27" fmla="*/ 8 h 73"/>
                  <a:gd name="T28" fmla="*/ 32 w 73"/>
                  <a:gd name="T29" fmla="*/ 8 h 73"/>
                  <a:gd name="T30" fmla="*/ 56 w 73"/>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73">
                    <a:moveTo>
                      <a:pt x="56" y="0"/>
                    </a:moveTo>
                    <a:lnTo>
                      <a:pt x="56" y="0"/>
                    </a:lnTo>
                    <a:lnTo>
                      <a:pt x="64" y="8"/>
                    </a:lnTo>
                    <a:lnTo>
                      <a:pt x="72" y="32"/>
                    </a:lnTo>
                    <a:lnTo>
                      <a:pt x="56" y="56"/>
                    </a:lnTo>
                    <a:lnTo>
                      <a:pt x="56" y="64"/>
                    </a:lnTo>
                    <a:lnTo>
                      <a:pt x="32" y="64"/>
                    </a:lnTo>
                    <a:lnTo>
                      <a:pt x="16" y="64"/>
                    </a:lnTo>
                    <a:lnTo>
                      <a:pt x="0" y="72"/>
                    </a:lnTo>
                    <a:lnTo>
                      <a:pt x="8" y="48"/>
                    </a:lnTo>
                    <a:lnTo>
                      <a:pt x="16" y="40"/>
                    </a:lnTo>
                    <a:lnTo>
                      <a:pt x="24" y="24"/>
                    </a:lnTo>
                    <a:lnTo>
                      <a:pt x="16" y="24"/>
                    </a:lnTo>
                    <a:lnTo>
                      <a:pt x="16" y="8"/>
                    </a:lnTo>
                    <a:lnTo>
                      <a:pt x="32" y="8"/>
                    </a:lnTo>
                    <a:lnTo>
                      <a:pt x="56"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68" name="Freeform 454">
                <a:extLst>
                  <a:ext uri="{FF2B5EF4-FFF2-40B4-BE49-F238E27FC236}">
                    <a16:creationId xmlns:a16="http://schemas.microsoft.com/office/drawing/2014/main" id="{A4FAAE82-0E2D-408D-9ACF-2A5FF747E5FB}"/>
                  </a:ext>
                </a:extLst>
              </p:cNvPr>
              <p:cNvSpPr>
                <a:spLocks/>
              </p:cNvSpPr>
              <p:nvPr/>
            </p:nvSpPr>
            <p:spPr bwMode="gray">
              <a:xfrm>
                <a:off x="6435686" y="4411919"/>
                <a:ext cx="359392" cy="251330"/>
              </a:xfrm>
              <a:custGeom>
                <a:avLst/>
                <a:gdLst>
                  <a:gd name="T0" fmla="*/ 104 w 169"/>
                  <a:gd name="T1" fmla="*/ 0 h 105"/>
                  <a:gd name="T2" fmla="*/ 104 w 169"/>
                  <a:gd name="T3" fmla="*/ 0 h 105"/>
                  <a:gd name="T4" fmla="*/ 120 w 169"/>
                  <a:gd name="T5" fmla="*/ 16 h 105"/>
                  <a:gd name="T6" fmla="*/ 120 w 169"/>
                  <a:gd name="T7" fmla="*/ 32 h 105"/>
                  <a:gd name="T8" fmla="*/ 136 w 169"/>
                  <a:gd name="T9" fmla="*/ 40 h 105"/>
                  <a:gd name="T10" fmla="*/ 168 w 169"/>
                  <a:gd name="T11" fmla="*/ 80 h 105"/>
                  <a:gd name="T12" fmla="*/ 112 w 169"/>
                  <a:gd name="T13" fmla="*/ 80 h 105"/>
                  <a:gd name="T14" fmla="*/ 104 w 169"/>
                  <a:gd name="T15" fmla="*/ 88 h 105"/>
                  <a:gd name="T16" fmla="*/ 80 w 169"/>
                  <a:gd name="T17" fmla="*/ 88 h 105"/>
                  <a:gd name="T18" fmla="*/ 72 w 169"/>
                  <a:gd name="T19" fmla="*/ 80 h 105"/>
                  <a:gd name="T20" fmla="*/ 64 w 169"/>
                  <a:gd name="T21" fmla="*/ 80 h 105"/>
                  <a:gd name="T22" fmla="*/ 56 w 169"/>
                  <a:gd name="T23" fmla="*/ 96 h 105"/>
                  <a:gd name="T24" fmla="*/ 32 w 169"/>
                  <a:gd name="T25" fmla="*/ 104 h 105"/>
                  <a:gd name="T26" fmla="*/ 24 w 169"/>
                  <a:gd name="T27" fmla="*/ 104 h 105"/>
                  <a:gd name="T28" fmla="*/ 8 w 169"/>
                  <a:gd name="T29" fmla="*/ 80 h 105"/>
                  <a:gd name="T30" fmla="*/ 0 w 169"/>
                  <a:gd name="T31" fmla="*/ 72 h 105"/>
                  <a:gd name="T32" fmla="*/ 16 w 169"/>
                  <a:gd name="T33" fmla="*/ 48 h 105"/>
                  <a:gd name="T34" fmla="*/ 56 w 169"/>
                  <a:gd name="T35" fmla="*/ 40 h 105"/>
                  <a:gd name="T36" fmla="*/ 64 w 169"/>
                  <a:gd name="T37" fmla="*/ 32 h 105"/>
                  <a:gd name="T38" fmla="*/ 56 w 169"/>
                  <a:gd name="T39" fmla="*/ 32 h 105"/>
                  <a:gd name="T40" fmla="*/ 80 w 169"/>
                  <a:gd name="T41" fmla="*/ 24 h 105"/>
                  <a:gd name="T42" fmla="*/ 96 w 169"/>
                  <a:gd name="T43" fmla="*/ 8 h 105"/>
                  <a:gd name="T44" fmla="*/ 104 w 169"/>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05">
                    <a:moveTo>
                      <a:pt x="104" y="0"/>
                    </a:moveTo>
                    <a:lnTo>
                      <a:pt x="104" y="0"/>
                    </a:lnTo>
                    <a:lnTo>
                      <a:pt x="120" y="16"/>
                    </a:lnTo>
                    <a:lnTo>
                      <a:pt x="120" y="32"/>
                    </a:lnTo>
                    <a:lnTo>
                      <a:pt x="136" y="40"/>
                    </a:lnTo>
                    <a:lnTo>
                      <a:pt x="168" y="80"/>
                    </a:lnTo>
                    <a:lnTo>
                      <a:pt x="112" y="80"/>
                    </a:lnTo>
                    <a:lnTo>
                      <a:pt x="104" y="88"/>
                    </a:lnTo>
                    <a:lnTo>
                      <a:pt x="80" y="88"/>
                    </a:lnTo>
                    <a:lnTo>
                      <a:pt x="72" y="80"/>
                    </a:lnTo>
                    <a:lnTo>
                      <a:pt x="64" y="80"/>
                    </a:lnTo>
                    <a:lnTo>
                      <a:pt x="56" y="96"/>
                    </a:lnTo>
                    <a:lnTo>
                      <a:pt x="32" y="104"/>
                    </a:lnTo>
                    <a:lnTo>
                      <a:pt x="24" y="104"/>
                    </a:lnTo>
                    <a:lnTo>
                      <a:pt x="8" y="80"/>
                    </a:lnTo>
                    <a:lnTo>
                      <a:pt x="0" y="72"/>
                    </a:lnTo>
                    <a:lnTo>
                      <a:pt x="16" y="48"/>
                    </a:lnTo>
                    <a:lnTo>
                      <a:pt x="56" y="40"/>
                    </a:lnTo>
                    <a:lnTo>
                      <a:pt x="64" y="32"/>
                    </a:lnTo>
                    <a:lnTo>
                      <a:pt x="56" y="32"/>
                    </a:lnTo>
                    <a:lnTo>
                      <a:pt x="80" y="24"/>
                    </a:lnTo>
                    <a:lnTo>
                      <a:pt x="96" y="8"/>
                    </a:lnTo>
                    <a:lnTo>
                      <a:pt x="104"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69" name="Freeform 455">
                <a:extLst>
                  <a:ext uri="{FF2B5EF4-FFF2-40B4-BE49-F238E27FC236}">
                    <a16:creationId xmlns:a16="http://schemas.microsoft.com/office/drawing/2014/main" id="{85D63563-3560-40CF-8C1E-57C9FDA9A63F}"/>
                  </a:ext>
                </a:extLst>
              </p:cNvPr>
              <p:cNvSpPr>
                <a:spLocks/>
              </p:cNvSpPr>
              <p:nvPr/>
            </p:nvSpPr>
            <p:spPr bwMode="gray">
              <a:xfrm>
                <a:off x="6418408" y="4028105"/>
                <a:ext cx="274728" cy="500712"/>
              </a:xfrm>
              <a:custGeom>
                <a:avLst/>
                <a:gdLst>
                  <a:gd name="T0" fmla="*/ 16 w 129"/>
                  <a:gd name="T1" fmla="*/ 8 h 209"/>
                  <a:gd name="T2" fmla="*/ 16 w 129"/>
                  <a:gd name="T3" fmla="*/ 8 h 209"/>
                  <a:gd name="T4" fmla="*/ 16 w 129"/>
                  <a:gd name="T5" fmla="*/ 24 h 209"/>
                  <a:gd name="T6" fmla="*/ 32 w 129"/>
                  <a:gd name="T7" fmla="*/ 40 h 209"/>
                  <a:gd name="T8" fmla="*/ 24 w 129"/>
                  <a:gd name="T9" fmla="*/ 88 h 209"/>
                  <a:gd name="T10" fmla="*/ 0 w 129"/>
                  <a:gd name="T11" fmla="*/ 120 h 209"/>
                  <a:gd name="T12" fmla="*/ 0 w 129"/>
                  <a:gd name="T13" fmla="*/ 128 h 209"/>
                  <a:gd name="T14" fmla="*/ 8 w 129"/>
                  <a:gd name="T15" fmla="*/ 136 h 209"/>
                  <a:gd name="T16" fmla="*/ 8 w 129"/>
                  <a:gd name="T17" fmla="*/ 144 h 209"/>
                  <a:gd name="T18" fmla="*/ 24 w 129"/>
                  <a:gd name="T19" fmla="*/ 176 h 209"/>
                  <a:gd name="T20" fmla="*/ 8 w 129"/>
                  <a:gd name="T21" fmla="*/ 176 h 209"/>
                  <a:gd name="T22" fmla="*/ 8 w 129"/>
                  <a:gd name="T23" fmla="*/ 184 h 209"/>
                  <a:gd name="T24" fmla="*/ 16 w 129"/>
                  <a:gd name="T25" fmla="*/ 192 h 209"/>
                  <a:gd name="T26" fmla="*/ 24 w 129"/>
                  <a:gd name="T27" fmla="*/ 208 h 209"/>
                  <a:gd name="T28" fmla="*/ 64 w 129"/>
                  <a:gd name="T29" fmla="*/ 200 h 209"/>
                  <a:gd name="T30" fmla="*/ 72 w 129"/>
                  <a:gd name="T31" fmla="*/ 192 h 209"/>
                  <a:gd name="T32" fmla="*/ 64 w 129"/>
                  <a:gd name="T33" fmla="*/ 192 h 209"/>
                  <a:gd name="T34" fmla="*/ 88 w 129"/>
                  <a:gd name="T35" fmla="*/ 184 h 209"/>
                  <a:gd name="T36" fmla="*/ 104 w 129"/>
                  <a:gd name="T37" fmla="*/ 168 h 209"/>
                  <a:gd name="T38" fmla="*/ 112 w 129"/>
                  <a:gd name="T39" fmla="*/ 160 h 209"/>
                  <a:gd name="T40" fmla="*/ 120 w 129"/>
                  <a:gd name="T41" fmla="*/ 160 h 209"/>
                  <a:gd name="T42" fmla="*/ 104 w 129"/>
                  <a:gd name="T43" fmla="*/ 136 h 209"/>
                  <a:gd name="T44" fmla="*/ 120 w 129"/>
                  <a:gd name="T45" fmla="*/ 104 h 209"/>
                  <a:gd name="T46" fmla="*/ 128 w 129"/>
                  <a:gd name="T47" fmla="*/ 104 h 209"/>
                  <a:gd name="T48" fmla="*/ 128 w 129"/>
                  <a:gd name="T49" fmla="*/ 96 h 209"/>
                  <a:gd name="T50" fmla="*/ 128 w 129"/>
                  <a:gd name="T51" fmla="*/ 56 h 209"/>
                  <a:gd name="T52" fmla="*/ 32 w 129"/>
                  <a:gd name="T53" fmla="*/ 0 h 209"/>
                  <a:gd name="T54" fmla="*/ 16 w 129"/>
                  <a:gd name="T55" fmla="*/ 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209">
                    <a:moveTo>
                      <a:pt x="16" y="8"/>
                    </a:moveTo>
                    <a:lnTo>
                      <a:pt x="16" y="8"/>
                    </a:lnTo>
                    <a:lnTo>
                      <a:pt x="16" y="24"/>
                    </a:lnTo>
                    <a:lnTo>
                      <a:pt x="32" y="40"/>
                    </a:lnTo>
                    <a:lnTo>
                      <a:pt x="24" y="88"/>
                    </a:lnTo>
                    <a:lnTo>
                      <a:pt x="0" y="120"/>
                    </a:lnTo>
                    <a:lnTo>
                      <a:pt x="0" y="128"/>
                    </a:lnTo>
                    <a:lnTo>
                      <a:pt x="8" y="136"/>
                    </a:lnTo>
                    <a:lnTo>
                      <a:pt x="8" y="144"/>
                    </a:lnTo>
                    <a:lnTo>
                      <a:pt x="24" y="176"/>
                    </a:lnTo>
                    <a:lnTo>
                      <a:pt x="8" y="176"/>
                    </a:lnTo>
                    <a:lnTo>
                      <a:pt x="8" y="184"/>
                    </a:lnTo>
                    <a:lnTo>
                      <a:pt x="16" y="192"/>
                    </a:lnTo>
                    <a:lnTo>
                      <a:pt x="24" y="208"/>
                    </a:lnTo>
                    <a:lnTo>
                      <a:pt x="64" y="200"/>
                    </a:lnTo>
                    <a:lnTo>
                      <a:pt x="72" y="192"/>
                    </a:lnTo>
                    <a:lnTo>
                      <a:pt x="64" y="192"/>
                    </a:lnTo>
                    <a:lnTo>
                      <a:pt x="88" y="184"/>
                    </a:lnTo>
                    <a:lnTo>
                      <a:pt x="104" y="168"/>
                    </a:lnTo>
                    <a:lnTo>
                      <a:pt x="112" y="160"/>
                    </a:lnTo>
                    <a:lnTo>
                      <a:pt x="120" y="160"/>
                    </a:lnTo>
                    <a:lnTo>
                      <a:pt x="104" y="136"/>
                    </a:lnTo>
                    <a:lnTo>
                      <a:pt x="120" y="104"/>
                    </a:lnTo>
                    <a:lnTo>
                      <a:pt x="128" y="104"/>
                    </a:lnTo>
                    <a:lnTo>
                      <a:pt x="128" y="96"/>
                    </a:lnTo>
                    <a:lnTo>
                      <a:pt x="128" y="56"/>
                    </a:lnTo>
                    <a:lnTo>
                      <a:pt x="32" y="0"/>
                    </a:lnTo>
                    <a:lnTo>
                      <a:pt x="16"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70" name="Freeform 456">
                <a:extLst>
                  <a:ext uri="{FF2B5EF4-FFF2-40B4-BE49-F238E27FC236}">
                    <a16:creationId xmlns:a16="http://schemas.microsoft.com/office/drawing/2014/main" id="{3395DD76-3E1B-42C1-9CBB-0602C72013EF}"/>
                  </a:ext>
                </a:extLst>
              </p:cNvPr>
              <p:cNvSpPr>
                <a:spLocks/>
              </p:cNvSpPr>
              <p:nvPr/>
            </p:nvSpPr>
            <p:spPr bwMode="gray">
              <a:xfrm>
                <a:off x="6945400" y="4296970"/>
                <a:ext cx="393949" cy="346796"/>
              </a:xfrm>
              <a:custGeom>
                <a:avLst/>
                <a:gdLst>
                  <a:gd name="T0" fmla="*/ 112 w 185"/>
                  <a:gd name="T1" fmla="*/ 32 h 145"/>
                  <a:gd name="T2" fmla="*/ 112 w 185"/>
                  <a:gd name="T3" fmla="*/ 32 h 145"/>
                  <a:gd name="T4" fmla="*/ 112 w 185"/>
                  <a:gd name="T5" fmla="*/ 48 h 145"/>
                  <a:gd name="T6" fmla="*/ 112 w 185"/>
                  <a:gd name="T7" fmla="*/ 56 h 145"/>
                  <a:gd name="T8" fmla="*/ 120 w 185"/>
                  <a:gd name="T9" fmla="*/ 56 h 145"/>
                  <a:gd name="T10" fmla="*/ 120 w 185"/>
                  <a:gd name="T11" fmla="*/ 64 h 145"/>
                  <a:gd name="T12" fmla="*/ 136 w 185"/>
                  <a:gd name="T13" fmla="*/ 80 h 145"/>
                  <a:gd name="T14" fmla="*/ 176 w 185"/>
                  <a:gd name="T15" fmla="*/ 88 h 145"/>
                  <a:gd name="T16" fmla="*/ 184 w 185"/>
                  <a:gd name="T17" fmla="*/ 88 h 145"/>
                  <a:gd name="T18" fmla="*/ 152 w 185"/>
                  <a:gd name="T19" fmla="*/ 128 h 145"/>
                  <a:gd name="T20" fmla="*/ 128 w 185"/>
                  <a:gd name="T21" fmla="*/ 128 h 145"/>
                  <a:gd name="T22" fmla="*/ 112 w 185"/>
                  <a:gd name="T23" fmla="*/ 144 h 145"/>
                  <a:gd name="T24" fmla="*/ 96 w 185"/>
                  <a:gd name="T25" fmla="*/ 136 h 145"/>
                  <a:gd name="T26" fmla="*/ 72 w 185"/>
                  <a:gd name="T27" fmla="*/ 144 h 145"/>
                  <a:gd name="T28" fmla="*/ 32 w 185"/>
                  <a:gd name="T29" fmla="*/ 136 h 145"/>
                  <a:gd name="T30" fmla="*/ 32 w 185"/>
                  <a:gd name="T31" fmla="*/ 120 h 145"/>
                  <a:gd name="T32" fmla="*/ 24 w 185"/>
                  <a:gd name="T33" fmla="*/ 120 h 145"/>
                  <a:gd name="T34" fmla="*/ 8 w 185"/>
                  <a:gd name="T35" fmla="*/ 96 h 145"/>
                  <a:gd name="T36" fmla="*/ 0 w 185"/>
                  <a:gd name="T37" fmla="*/ 88 h 145"/>
                  <a:gd name="T38" fmla="*/ 8 w 185"/>
                  <a:gd name="T39" fmla="*/ 80 h 145"/>
                  <a:gd name="T40" fmla="*/ 16 w 185"/>
                  <a:gd name="T41" fmla="*/ 56 h 145"/>
                  <a:gd name="T42" fmla="*/ 40 w 185"/>
                  <a:gd name="T43" fmla="*/ 24 h 145"/>
                  <a:gd name="T44" fmla="*/ 40 w 185"/>
                  <a:gd name="T45" fmla="*/ 8 h 145"/>
                  <a:gd name="T46" fmla="*/ 48 w 185"/>
                  <a:gd name="T47" fmla="*/ 8 h 145"/>
                  <a:gd name="T48" fmla="*/ 56 w 185"/>
                  <a:gd name="T49" fmla="*/ 16 h 145"/>
                  <a:gd name="T50" fmla="*/ 56 w 185"/>
                  <a:gd name="T51" fmla="*/ 0 h 145"/>
                  <a:gd name="T52" fmla="*/ 64 w 185"/>
                  <a:gd name="T53" fmla="*/ 8 h 145"/>
                  <a:gd name="T54" fmla="*/ 88 w 185"/>
                  <a:gd name="T55" fmla="*/ 8 h 145"/>
                  <a:gd name="T56" fmla="*/ 112 w 185"/>
                  <a:gd name="T57"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5" h="145">
                    <a:moveTo>
                      <a:pt x="112" y="32"/>
                    </a:moveTo>
                    <a:lnTo>
                      <a:pt x="112" y="32"/>
                    </a:lnTo>
                    <a:lnTo>
                      <a:pt x="112" y="48"/>
                    </a:lnTo>
                    <a:lnTo>
                      <a:pt x="112" y="56"/>
                    </a:lnTo>
                    <a:lnTo>
                      <a:pt x="120" y="56"/>
                    </a:lnTo>
                    <a:lnTo>
                      <a:pt x="120" y="64"/>
                    </a:lnTo>
                    <a:lnTo>
                      <a:pt x="136" y="80"/>
                    </a:lnTo>
                    <a:lnTo>
                      <a:pt x="176" y="88"/>
                    </a:lnTo>
                    <a:lnTo>
                      <a:pt x="184" y="88"/>
                    </a:lnTo>
                    <a:lnTo>
                      <a:pt x="152" y="128"/>
                    </a:lnTo>
                    <a:lnTo>
                      <a:pt x="128" y="128"/>
                    </a:lnTo>
                    <a:lnTo>
                      <a:pt x="112" y="144"/>
                    </a:lnTo>
                    <a:lnTo>
                      <a:pt x="96" y="136"/>
                    </a:lnTo>
                    <a:lnTo>
                      <a:pt x="72" y="144"/>
                    </a:lnTo>
                    <a:lnTo>
                      <a:pt x="32" y="136"/>
                    </a:lnTo>
                    <a:lnTo>
                      <a:pt x="32" y="120"/>
                    </a:lnTo>
                    <a:lnTo>
                      <a:pt x="24" y="120"/>
                    </a:lnTo>
                    <a:lnTo>
                      <a:pt x="8" y="96"/>
                    </a:lnTo>
                    <a:lnTo>
                      <a:pt x="0" y="88"/>
                    </a:lnTo>
                    <a:lnTo>
                      <a:pt x="8" y="80"/>
                    </a:lnTo>
                    <a:lnTo>
                      <a:pt x="16" y="56"/>
                    </a:lnTo>
                    <a:lnTo>
                      <a:pt x="40" y="24"/>
                    </a:lnTo>
                    <a:lnTo>
                      <a:pt x="40" y="8"/>
                    </a:lnTo>
                    <a:lnTo>
                      <a:pt x="48" y="8"/>
                    </a:lnTo>
                    <a:lnTo>
                      <a:pt x="56" y="16"/>
                    </a:lnTo>
                    <a:lnTo>
                      <a:pt x="56" y="0"/>
                    </a:lnTo>
                    <a:lnTo>
                      <a:pt x="64" y="8"/>
                    </a:lnTo>
                    <a:lnTo>
                      <a:pt x="88" y="8"/>
                    </a:lnTo>
                    <a:lnTo>
                      <a:pt x="112"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71" name="Freeform 457">
                <a:extLst>
                  <a:ext uri="{FF2B5EF4-FFF2-40B4-BE49-F238E27FC236}">
                    <a16:creationId xmlns:a16="http://schemas.microsoft.com/office/drawing/2014/main" id="{F9918AA2-09D2-4D59-B069-EFE101478586}"/>
                  </a:ext>
                </a:extLst>
              </p:cNvPr>
              <p:cNvSpPr>
                <a:spLocks/>
              </p:cNvSpPr>
              <p:nvPr/>
            </p:nvSpPr>
            <p:spPr bwMode="gray">
              <a:xfrm>
                <a:off x="7030065" y="4199555"/>
                <a:ext cx="172784" cy="175346"/>
              </a:xfrm>
              <a:custGeom>
                <a:avLst/>
                <a:gdLst>
                  <a:gd name="T0" fmla="*/ 72 w 81"/>
                  <a:gd name="T1" fmla="*/ 72 h 73"/>
                  <a:gd name="T2" fmla="*/ 72 w 81"/>
                  <a:gd name="T3" fmla="*/ 72 h 73"/>
                  <a:gd name="T4" fmla="*/ 80 w 81"/>
                  <a:gd name="T5" fmla="*/ 72 h 73"/>
                  <a:gd name="T6" fmla="*/ 56 w 81"/>
                  <a:gd name="T7" fmla="*/ 48 h 73"/>
                  <a:gd name="T8" fmla="*/ 40 w 81"/>
                  <a:gd name="T9" fmla="*/ 32 h 73"/>
                  <a:gd name="T10" fmla="*/ 24 w 81"/>
                  <a:gd name="T11" fmla="*/ 0 h 73"/>
                  <a:gd name="T12" fmla="*/ 24 w 81"/>
                  <a:gd name="T13" fmla="*/ 8 h 73"/>
                  <a:gd name="T14" fmla="*/ 8 w 81"/>
                  <a:gd name="T15" fmla="*/ 16 h 73"/>
                  <a:gd name="T16" fmla="*/ 0 w 81"/>
                  <a:gd name="T17" fmla="*/ 48 h 73"/>
                  <a:gd name="T18" fmla="*/ 8 w 81"/>
                  <a:gd name="T19" fmla="*/ 48 h 73"/>
                  <a:gd name="T20" fmla="*/ 16 w 81"/>
                  <a:gd name="T21" fmla="*/ 56 h 73"/>
                  <a:gd name="T22" fmla="*/ 16 w 81"/>
                  <a:gd name="T23" fmla="*/ 40 h 73"/>
                  <a:gd name="T24" fmla="*/ 24 w 81"/>
                  <a:gd name="T25" fmla="*/ 48 h 73"/>
                  <a:gd name="T26" fmla="*/ 48 w 81"/>
                  <a:gd name="T27" fmla="*/ 48 h 73"/>
                  <a:gd name="T28" fmla="*/ 72 w 81"/>
                  <a:gd name="T2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3">
                    <a:moveTo>
                      <a:pt x="72" y="72"/>
                    </a:moveTo>
                    <a:lnTo>
                      <a:pt x="72" y="72"/>
                    </a:lnTo>
                    <a:lnTo>
                      <a:pt x="80" y="72"/>
                    </a:lnTo>
                    <a:lnTo>
                      <a:pt x="56" y="48"/>
                    </a:lnTo>
                    <a:lnTo>
                      <a:pt x="40" y="32"/>
                    </a:lnTo>
                    <a:lnTo>
                      <a:pt x="24" y="0"/>
                    </a:lnTo>
                    <a:lnTo>
                      <a:pt x="24" y="8"/>
                    </a:lnTo>
                    <a:lnTo>
                      <a:pt x="8" y="16"/>
                    </a:lnTo>
                    <a:lnTo>
                      <a:pt x="0" y="48"/>
                    </a:lnTo>
                    <a:lnTo>
                      <a:pt x="8" y="48"/>
                    </a:lnTo>
                    <a:lnTo>
                      <a:pt x="16" y="56"/>
                    </a:lnTo>
                    <a:lnTo>
                      <a:pt x="16" y="40"/>
                    </a:lnTo>
                    <a:lnTo>
                      <a:pt x="24" y="48"/>
                    </a:lnTo>
                    <a:lnTo>
                      <a:pt x="48" y="48"/>
                    </a:lnTo>
                    <a:lnTo>
                      <a:pt x="72" y="7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72" name="Freeform 458">
                <a:extLst>
                  <a:ext uri="{FF2B5EF4-FFF2-40B4-BE49-F238E27FC236}">
                    <a16:creationId xmlns:a16="http://schemas.microsoft.com/office/drawing/2014/main" id="{14EDF827-3562-48C1-B87B-AEE1343BA581}"/>
                  </a:ext>
                </a:extLst>
              </p:cNvPr>
              <p:cNvSpPr>
                <a:spLocks/>
              </p:cNvSpPr>
              <p:nvPr/>
            </p:nvSpPr>
            <p:spPr bwMode="gray">
              <a:xfrm>
                <a:off x="6639572" y="4047589"/>
                <a:ext cx="444056" cy="596179"/>
              </a:xfrm>
              <a:custGeom>
                <a:avLst/>
                <a:gdLst>
                  <a:gd name="T0" fmla="*/ 184 w 209"/>
                  <a:gd name="T1" fmla="*/ 112 h 249"/>
                  <a:gd name="T2" fmla="*/ 184 w 209"/>
                  <a:gd name="T3" fmla="*/ 112 h 249"/>
                  <a:gd name="T4" fmla="*/ 192 w 209"/>
                  <a:gd name="T5" fmla="*/ 80 h 249"/>
                  <a:gd name="T6" fmla="*/ 208 w 209"/>
                  <a:gd name="T7" fmla="*/ 72 h 249"/>
                  <a:gd name="T8" fmla="*/ 208 w 209"/>
                  <a:gd name="T9" fmla="*/ 64 h 249"/>
                  <a:gd name="T10" fmla="*/ 200 w 209"/>
                  <a:gd name="T11" fmla="*/ 56 h 249"/>
                  <a:gd name="T12" fmla="*/ 192 w 209"/>
                  <a:gd name="T13" fmla="*/ 8 h 249"/>
                  <a:gd name="T14" fmla="*/ 176 w 209"/>
                  <a:gd name="T15" fmla="*/ 0 h 249"/>
                  <a:gd name="T16" fmla="*/ 152 w 209"/>
                  <a:gd name="T17" fmla="*/ 16 h 249"/>
                  <a:gd name="T18" fmla="*/ 144 w 209"/>
                  <a:gd name="T19" fmla="*/ 8 h 249"/>
                  <a:gd name="T20" fmla="*/ 40 w 209"/>
                  <a:gd name="T21" fmla="*/ 8 h 249"/>
                  <a:gd name="T22" fmla="*/ 40 w 209"/>
                  <a:gd name="T23" fmla="*/ 32 h 249"/>
                  <a:gd name="T24" fmla="*/ 32 w 209"/>
                  <a:gd name="T25" fmla="*/ 40 h 249"/>
                  <a:gd name="T26" fmla="*/ 24 w 209"/>
                  <a:gd name="T27" fmla="*/ 48 h 249"/>
                  <a:gd name="T28" fmla="*/ 24 w 209"/>
                  <a:gd name="T29" fmla="*/ 88 h 249"/>
                  <a:gd name="T30" fmla="*/ 24 w 209"/>
                  <a:gd name="T31" fmla="*/ 96 h 249"/>
                  <a:gd name="T32" fmla="*/ 16 w 209"/>
                  <a:gd name="T33" fmla="*/ 96 h 249"/>
                  <a:gd name="T34" fmla="*/ 0 w 209"/>
                  <a:gd name="T35" fmla="*/ 128 h 249"/>
                  <a:gd name="T36" fmla="*/ 16 w 209"/>
                  <a:gd name="T37" fmla="*/ 152 h 249"/>
                  <a:gd name="T38" fmla="*/ 8 w 209"/>
                  <a:gd name="T39" fmla="*/ 152 h 249"/>
                  <a:gd name="T40" fmla="*/ 24 w 209"/>
                  <a:gd name="T41" fmla="*/ 168 h 249"/>
                  <a:gd name="T42" fmla="*/ 24 w 209"/>
                  <a:gd name="T43" fmla="*/ 184 h 249"/>
                  <a:gd name="T44" fmla="*/ 40 w 209"/>
                  <a:gd name="T45" fmla="*/ 192 h 249"/>
                  <a:gd name="T46" fmla="*/ 72 w 209"/>
                  <a:gd name="T47" fmla="*/ 232 h 249"/>
                  <a:gd name="T48" fmla="*/ 80 w 209"/>
                  <a:gd name="T49" fmla="*/ 240 h 249"/>
                  <a:gd name="T50" fmla="*/ 104 w 209"/>
                  <a:gd name="T51" fmla="*/ 240 h 249"/>
                  <a:gd name="T52" fmla="*/ 112 w 209"/>
                  <a:gd name="T53" fmla="*/ 248 h 249"/>
                  <a:gd name="T54" fmla="*/ 128 w 209"/>
                  <a:gd name="T55" fmla="*/ 248 h 249"/>
                  <a:gd name="T56" fmla="*/ 152 w 209"/>
                  <a:gd name="T57" fmla="*/ 240 h 249"/>
                  <a:gd name="T58" fmla="*/ 160 w 209"/>
                  <a:gd name="T59" fmla="*/ 240 h 249"/>
                  <a:gd name="T60" fmla="*/ 176 w 209"/>
                  <a:gd name="T61" fmla="*/ 240 h 249"/>
                  <a:gd name="T62" fmla="*/ 176 w 209"/>
                  <a:gd name="T63" fmla="*/ 224 h 249"/>
                  <a:gd name="T64" fmla="*/ 168 w 209"/>
                  <a:gd name="T65" fmla="*/ 224 h 249"/>
                  <a:gd name="T66" fmla="*/ 152 w 209"/>
                  <a:gd name="T67" fmla="*/ 200 h 249"/>
                  <a:gd name="T68" fmla="*/ 144 w 209"/>
                  <a:gd name="T69" fmla="*/ 192 h 249"/>
                  <a:gd name="T70" fmla="*/ 152 w 209"/>
                  <a:gd name="T71" fmla="*/ 184 h 249"/>
                  <a:gd name="T72" fmla="*/ 160 w 209"/>
                  <a:gd name="T73" fmla="*/ 160 h 249"/>
                  <a:gd name="T74" fmla="*/ 184 w 209"/>
                  <a:gd name="T75" fmla="*/ 128 h 249"/>
                  <a:gd name="T76" fmla="*/ 184 w 209"/>
                  <a:gd name="T77" fmla="*/ 1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249">
                    <a:moveTo>
                      <a:pt x="184" y="112"/>
                    </a:moveTo>
                    <a:lnTo>
                      <a:pt x="184" y="112"/>
                    </a:lnTo>
                    <a:lnTo>
                      <a:pt x="192" y="80"/>
                    </a:lnTo>
                    <a:lnTo>
                      <a:pt x="208" y="72"/>
                    </a:lnTo>
                    <a:lnTo>
                      <a:pt x="208" y="64"/>
                    </a:lnTo>
                    <a:lnTo>
                      <a:pt x="200" y="56"/>
                    </a:lnTo>
                    <a:lnTo>
                      <a:pt x="192" y="8"/>
                    </a:lnTo>
                    <a:lnTo>
                      <a:pt x="176" y="0"/>
                    </a:lnTo>
                    <a:lnTo>
                      <a:pt x="152" y="16"/>
                    </a:lnTo>
                    <a:lnTo>
                      <a:pt x="144" y="8"/>
                    </a:lnTo>
                    <a:lnTo>
                      <a:pt x="40" y="8"/>
                    </a:lnTo>
                    <a:lnTo>
                      <a:pt x="40" y="32"/>
                    </a:lnTo>
                    <a:lnTo>
                      <a:pt x="32" y="40"/>
                    </a:lnTo>
                    <a:lnTo>
                      <a:pt x="24" y="48"/>
                    </a:lnTo>
                    <a:lnTo>
                      <a:pt x="24" y="88"/>
                    </a:lnTo>
                    <a:lnTo>
                      <a:pt x="24" y="96"/>
                    </a:lnTo>
                    <a:lnTo>
                      <a:pt x="16" y="96"/>
                    </a:lnTo>
                    <a:lnTo>
                      <a:pt x="0" y="128"/>
                    </a:lnTo>
                    <a:lnTo>
                      <a:pt x="16" y="152"/>
                    </a:lnTo>
                    <a:lnTo>
                      <a:pt x="8" y="152"/>
                    </a:lnTo>
                    <a:lnTo>
                      <a:pt x="24" y="168"/>
                    </a:lnTo>
                    <a:lnTo>
                      <a:pt x="24" y="184"/>
                    </a:lnTo>
                    <a:lnTo>
                      <a:pt x="40" y="192"/>
                    </a:lnTo>
                    <a:lnTo>
                      <a:pt x="72" y="232"/>
                    </a:lnTo>
                    <a:lnTo>
                      <a:pt x="80" y="240"/>
                    </a:lnTo>
                    <a:lnTo>
                      <a:pt x="104" y="240"/>
                    </a:lnTo>
                    <a:lnTo>
                      <a:pt x="112" y="248"/>
                    </a:lnTo>
                    <a:lnTo>
                      <a:pt x="128" y="248"/>
                    </a:lnTo>
                    <a:lnTo>
                      <a:pt x="152" y="240"/>
                    </a:lnTo>
                    <a:lnTo>
                      <a:pt x="160" y="240"/>
                    </a:lnTo>
                    <a:lnTo>
                      <a:pt x="176" y="240"/>
                    </a:lnTo>
                    <a:lnTo>
                      <a:pt x="176" y="224"/>
                    </a:lnTo>
                    <a:lnTo>
                      <a:pt x="168" y="224"/>
                    </a:lnTo>
                    <a:lnTo>
                      <a:pt x="152" y="200"/>
                    </a:lnTo>
                    <a:lnTo>
                      <a:pt x="144" y="192"/>
                    </a:lnTo>
                    <a:lnTo>
                      <a:pt x="152" y="184"/>
                    </a:lnTo>
                    <a:lnTo>
                      <a:pt x="160" y="160"/>
                    </a:lnTo>
                    <a:lnTo>
                      <a:pt x="184" y="128"/>
                    </a:lnTo>
                    <a:lnTo>
                      <a:pt x="184" y="11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73" name="Freeform 459">
                <a:extLst>
                  <a:ext uri="{FF2B5EF4-FFF2-40B4-BE49-F238E27FC236}">
                    <a16:creationId xmlns:a16="http://schemas.microsoft.com/office/drawing/2014/main" id="{207E7066-3BA1-4549-89E9-1B0A02180995}"/>
                  </a:ext>
                </a:extLst>
              </p:cNvPr>
              <p:cNvSpPr>
                <a:spLocks/>
              </p:cNvSpPr>
              <p:nvPr/>
            </p:nvSpPr>
            <p:spPr bwMode="gray">
              <a:xfrm>
                <a:off x="6062471" y="4028105"/>
                <a:ext cx="426778" cy="366279"/>
              </a:xfrm>
              <a:custGeom>
                <a:avLst/>
                <a:gdLst>
                  <a:gd name="T0" fmla="*/ 168 w 201"/>
                  <a:gd name="T1" fmla="*/ 128 h 153"/>
                  <a:gd name="T2" fmla="*/ 168 w 201"/>
                  <a:gd name="T3" fmla="*/ 128 h 153"/>
                  <a:gd name="T4" fmla="*/ 168 w 201"/>
                  <a:gd name="T5" fmla="*/ 120 h 153"/>
                  <a:gd name="T6" fmla="*/ 192 w 201"/>
                  <a:gd name="T7" fmla="*/ 88 h 153"/>
                  <a:gd name="T8" fmla="*/ 200 w 201"/>
                  <a:gd name="T9" fmla="*/ 40 h 153"/>
                  <a:gd name="T10" fmla="*/ 184 w 201"/>
                  <a:gd name="T11" fmla="*/ 24 h 153"/>
                  <a:gd name="T12" fmla="*/ 184 w 201"/>
                  <a:gd name="T13" fmla="*/ 8 h 153"/>
                  <a:gd name="T14" fmla="*/ 176 w 201"/>
                  <a:gd name="T15" fmla="*/ 0 h 153"/>
                  <a:gd name="T16" fmla="*/ 144 w 201"/>
                  <a:gd name="T17" fmla="*/ 0 h 153"/>
                  <a:gd name="T18" fmla="*/ 64 w 201"/>
                  <a:gd name="T19" fmla="*/ 56 h 153"/>
                  <a:gd name="T20" fmla="*/ 48 w 201"/>
                  <a:gd name="T21" fmla="*/ 56 h 153"/>
                  <a:gd name="T22" fmla="*/ 48 w 201"/>
                  <a:gd name="T23" fmla="*/ 96 h 153"/>
                  <a:gd name="T24" fmla="*/ 40 w 201"/>
                  <a:gd name="T25" fmla="*/ 104 h 153"/>
                  <a:gd name="T26" fmla="*/ 0 w 201"/>
                  <a:gd name="T27" fmla="*/ 112 h 153"/>
                  <a:gd name="T28" fmla="*/ 0 w 201"/>
                  <a:gd name="T29" fmla="*/ 128 h 153"/>
                  <a:gd name="T30" fmla="*/ 16 w 201"/>
                  <a:gd name="T31" fmla="*/ 144 h 153"/>
                  <a:gd name="T32" fmla="*/ 24 w 201"/>
                  <a:gd name="T33" fmla="*/ 144 h 153"/>
                  <a:gd name="T34" fmla="*/ 24 w 201"/>
                  <a:gd name="T35" fmla="*/ 152 h 153"/>
                  <a:gd name="T36" fmla="*/ 24 w 201"/>
                  <a:gd name="T37" fmla="*/ 144 h 153"/>
                  <a:gd name="T38" fmla="*/ 32 w 201"/>
                  <a:gd name="T39" fmla="*/ 144 h 153"/>
                  <a:gd name="T40" fmla="*/ 40 w 201"/>
                  <a:gd name="T41" fmla="*/ 152 h 153"/>
                  <a:gd name="T42" fmla="*/ 40 w 201"/>
                  <a:gd name="T43" fmla="*/ 144 h 153"/>
                  <a:gd name="T44" fmla="*/ 56 w 201"/>
                  <a:gd name="T45" fmla="*/ 128 h 153"/>
                  <a:gd name="T46" fmla="*/ 64 w 201"/>
                  <a:gd name="T47" fmla="*/ 128 h 153"/>
                  <a:gd name="T48" fmla="*/ 88 w 201"/>
                  <a:gd name="T49" fmla="*/ 136 h 153"/>
                  <a:gd name="T50" fmla="*/ 96 w 201"/>
                  <a:gd name="T51" fmla="*/ 136 h 153"/>
                  <a:gd name="T52" fmla="*/ 112 w 201"/>
                  <a:gd name="T53" fmla="*/ 144 h 153"/>
                  <a:gd name="T54" fmla="*/ 128 w 201"/>
                  <a:gd name="T55" fmla="*/ 136 h 153"/>
                  <a:gd name="T56" fmla="*/ 152 w 201"/>
                  <a:gd name="T57" fmla="*/ 136 h 153"/>
                  <a:gd name="T58" fmla="*/ 160 w 201"/>
                  <a:gd name="T59" fmla="*/ 128 h 153"/>
                  <a:gd name="T60" fmla="*/ 168 w 201"/>
                  <a:gd name="T61" fmla="*/ 12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1" h="153">
                    <a:moveTo>
                      <a:pt x="168" y="128"/>
                    </a:moveTo>
                    <a:lnTo>
                      <a:pt x="168" y="128"/>
                    </a:lnTo>
                    <a:lnTo>
                      <a:pt x="168" y="120"/>
                    </a:lnTo>
                    <a:lnTo>
                      <a:pt x="192" y="88"/>
                    </a:lnTo>
                    <a:lnTo>
                      <a:pt x="200" y="40"/>
                    </a:lnTo>
                    <a:lnTo>
                      <a:pt x="184" y="24"/>
                    </a:lnTo>
                    <a:lnTo>
                      <a:pt x="184" y="8"/>
                    </a:lnTo>
                    <a:lnTo>
                      <a:pt x="176" y="0"/>
                    </a:lnTo>
                    <a:lnTo>
                      <a:pt x="144" y="0"/>
                    </a:lnTo>
                    <a:lnTo>
                      <a:pt x="64" y="56"/>
                    </a:lnTo>
                    <a:lnTo>
                      <a:pt x="48" y="56"/>
                    </a:lnTo>
                    <a:lnTo>
                      <a:pt x="48" y="96"/>
                    </a:lnTo>
                    <a:lnTo>
                      <a:pt x="40" y="104"/>
                    </a:lnTo>
                    <a:lnTo>
                      <a:pt x="0" y="112"/>
                    </a:lnTo>
                    <a:lnTo>
                      <a:pt x="0" y="128"/>
                    </a:lnTo>
                    <a:lnTo>
                      <a:pt x="16" y="144"/>
                    </a:lnTo>
                    <a:lnTo>
                      <a:pt x="24" y="144"/>
                    </a:lnTo>
                    <a:lnTo>
                      <a:pt x="24" y="152"/>
                    </a:lnTo>
                    <a:lnTo>
                      <a:pt x="24" y="144"/>
                    </a:lnTo>
                    <a:lnTo>
                      <a:pt x="32" y="144"/>
                    </a:lnTo>
                    <a:lnTo>
                      <a:pt x="40" y="152"/>
                    </a:lnTo>
                    <a:lnTo>
                      <a:pt x="40" y="144"/>
                    </a:lnTo>
                    <a:lnTo>
                      <a:pt x="56" y="128"/>
                    </a:lnTo>
                    <a:lnTo>
                      <a:pt x="64" y="128"/>
                    </a:lnTo>
                    <a:lnTo>
                      <a:pt x="88" y="136"/>
                    </a:lnTo>
                    <a:lnTo>
                      <a:pt x="96" y="136"/>
                    </a:lnTo>
                    <a:lnTo>
                      <a:pt x="112" y="144"/>
                    </a:lnTo>
                    <a:lnTo>
                      <a:pt x="128" y="136"/>
                    </a:lnTo>
                    <a:lnTo>
                      <a:pt x="152" y="136"/>
                    </a:lnTo>
                    <a:lnTo>
                      <a:pt x="160" y="128"/>
                    </a:lnTo>
                    <a:lnTo>
                      <a:pt x="168" y="12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74" name="Freeform 460">
                <a:extLst>
                  <a:ext uri="{FF2B5EF4-FFF2-40B4-BE49-F238E27FC236}">
                    <a16:creationId xmlns:a16="http://schemas.microsoft.com/office/drawing/2014/main" id="{01D20C6E-D003-4402-A700-871F09ACA529}"/>
                  </a:ext>
                </a:extLst>
              </p:cNvPr>
              <p:cNvSpPr>
                <a:spLocks/>
              </p:cNvSpPr>
              <p:nvPr/>
            </p:nvSpPr>
            <p:spPr bwMode="gray">
              <a:xfrm>
                <a:off x="5722086" y="3969657"/>
                <a:ext cx="444056" cy="483179"/>
              </a:xfrm>
              <a:custGeom>
                <a:avLst/>
                <a:gdLst>
                  <a:gd name="T0" fmla="*/ 96 w 209"/>
                  <a:gd name="T1" fmla="*/ 0 h 201"/>
                  <a:gd name="T2" fmla="*/ 96 w 209"/>
                  <a:gd name="T3" fmla="*/ 0 h 201"/>
                  <a:gd name="T4" fmla="*/ 168 w 209"/>
                  <a:gd name="T5" fmla="*/ 56 h 201"/>
                  <a:gd name="T6" fmla="*/ 176 w 209"/>
                  <a:gd name="T7" fmla="*/ 64 h 201"/>
                  <a:gd name="T8" fmla="*/ 192 w 209"/>
                  <a:gd name="T9" fmla="*/ 72 h 201"/>
                  <a:gd name="T10" fmla="*/ 200 w 209"/>
                  <a:gd name="T11" fmla="*/ 80 h 201"/>
                  <a:gd name="T12" fmla="*/ 208 w 209"/>
                  <a:gd name="T13" fmla="*/ 80 h 201"/>
                  <a:gd name="T14" fmla="*/ 208 w 209"/>
                  <a:gd name="T15" fmla="*/ 120 h 201"/>
                  <a:gd name="T16" fmla="*/ 200 w 209"/>
                  <a:gd name="T17" fmla="*/ 128 h 201"/>
                  <a:gd name="T18" fmla="*/ 160 w 209"/>
                  <a:gd name="T19" fmla="*/ 136 h 201"/>
                  <a:gd name="T20" fmla="*/ 144 w 209"/>
                  <a:gd name="T21" fmla="*/ 136 h 201"/>
                  <a:gd name="T22" fmla="*/ 128 w 209"/>
                  <a:gd name="T23" fmla="*/ 152 h 201"/>
                  <a:gd name="T24" fmla="*/ 112 w 209"/>
                  <a:gd name="T25" fmla="*/ 160 h 201"/>
                  <a:gd name="T26" fmla="*/ 96 w 209"/>
                  <a:gd name="T27" fmla="*/ 184 h 201"/>
                  <a:gd name="T28" fmla="*/ 88 w 209"/>
                  <a:gd name="T29" fmla="*/ 192 h 201"/>
                  <a:gd name="T30" fmla="*/ 80 w 209"/>
                  <a:gd name="T31" fmla="*/ 200 h 201"/>
                  <a:gd name="T32" fmla="*/ 72 w 209"/>
                  <a:gd name="T33" fmla="*/ 192 h 201"/>
                  <a:gd name="T34" fmla="*/ 64 w 209"/>
                  <a:gd name="T35" fmla="*/ 200 h 201"/>
                  <a:gd name="T36" fmla="*/ 56 w 209"/>
                  <a:gd name="T37" fmla="*/ 200 h 201"/>
                  <a:gd name="T38" fmla="*/ 40 w 209"/>
                  <a:gd name="T39" fmla="*/ 168 h 201"/>
                  <a:gd name="T40" fmla="*/ 24 w 209"/>
                  <a:gd name="T41" fmla="*/ 176 h 201"/>
                  <a:gd name="T42" fmla="*/ 8 w 209"/>
                  <a:gd name="T43" fmla="*/ 176 h 201"/>
                  <a:gd name="T44" fmla="*/ 16 w 209"/>
                  <a:gd name="T45" fmla="*/ 168 h 201"/>
                  <a:gd name="T46" fmla="*/ 0 w 209"/>
                  <a:gd name="T47" fmla="*/ 136 h 201"/>
                  <a:gd name="T48" fmla="*/ 16 w 209"/>
                  <a:gd name="T49" fmla="*/ 128 h 201"/>
                  <a:gd name="T50" fmla="*/ 24 w 209"/>
                  <a:gd name="T51" fmla="*/ 136 h 201"/>
                  <a:gd name="T52" fmla="*/ 32 w 209"/>
                  <a:gd name="T53" fmla="*/ 128 h 201"/>
                  <a:gd name="T54" fmla="*/ 88 w 209"/>
                  <a:gd name="T55" fmla="*/ 128 h 201"/>
                  <a:gd name="T56" fmla="*/ 72 w 209"/>
                  <a:gd name="T57" fmla="*/ 0 h 201"/>
                  <a:gd name="T58" fmla="*/ 96 w 209"/>
                  <a:gd name="T5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201">
                    <a:moveTo>
                      <a:pt x="96" y="0"/>
                    </a:moveTo>
                    <a:lnTo>
                      <a:pt x="96" y="0"/>
                    </a:lnTo>
                    <a:lnTo>
                      <a:pt x="168" y="56"/>
                    </a:lnTo>
                    <a:lnTo>
                      <a:pt x="176" y="64"/>
                    </a:lnTo>
                    <a:lnTo>
                      <a:pt x="192" y="72"/>
                    </a:lnTo>
                    <a:lnTo>
                      <a:pt x="200" y="80"/>
                    </a:lnTo>
                    <a:lnTo>
                      <a:pt x="208" y="80"/>
                    </a:lnTo>
                    <a:lnTo>
                      <a:pt x="208" y="120"/>
                    </a:lnTo>
                    <a:lnTo>
                      <a:pt x="200" y="128"/>
                    </a:lnTo>
                    <a:lnTo>
                      <a:pt x="160" y="136"/>
                    </a:lnTo>
                    <a:lnTo>
                      <a:pt x="144" y="136"/>
                    </a:lnTo>
                    <a:lnTo>
                      <a:pt x="128" y="152"/>
                    </a:lnTo>
                    <a:lnTo>
                      <a:pt x="112" y="160"/>
                    </a:lnTo>
                    <a:lnTo>
                      <a:pt x="96" y="184"/>
                    </a:lnTo>
                    <a:lnTo>
                      <a:pt x="88" y="192"/>
                    </a:lnTo>
                    <a:lnTo>
                      <a:pt x="80" y="200"/>
                    </a:lnTo>
                    <a:lnTo>
                      <a:pt x="72" y="192"/>
                    </a:lnTo>
                    <a:lnTo>
                      <a:pt x="64" y="200"/>
                    </a:lnTo>
                    <a:lnTo>
                      <a:pt x="56" y="200"/>
                    </a:lnTo>
                    <a:lnTo>
                      <a:pt x="40" y="168"/>
                    </a:lnTo>
                    <a:lnTo>
                      <a:pt x="24" y="176"/>
                    </a:lnTo>
                    <a:lnTo>
                      <a:pt x="8" y="176"/>
                    </a:lnTo>
                    <a:lnTo>
                      <a:pt x="16" y="168"/>
                    </a:lnTo>
                    <a:lnTo>
                      <a:pt x="0" y="136"/>
                    </a:lnTo>
                    <a:lnTo>
                      <a:pt x="16" y="128"/>
                    </a:lnTo>
                    <a:lnTo>
                      <a:pt x="24" y="136"/>
                    </a:lnTo>
                    <a:lnTo>
                      <a:pt x="32" y="128"/>
                    </a:lnTo>
                    <a:lnTo>
                      <a:pt x="88" y="128"/>
                    </a:lnTo>
                    <a:lnTo>
                      <a:pt x="72" y="0"/>
                    </a:lnTo>
                    <a:lnTo>
                      <a:pt x="96"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Narrow"/>
                </a:endParaRPr>
              </a:p>
            </p:txBody>
          </p:sp>
          <p:sp>
            <p:nvSpPr>
              <p:cNvPr id="175" name="Freeform 461">
                <a:extLst>
                  <a:ext uri="{FF2B5EF4-FFF2-40B4-BE49-F238E27FC236}">
                    <a16:creationId xmlns:a16="http://schemas.microsoft.com/office/drawing/2014/main" id="{FE4CA827-4A32-4F98-B9E3-F99B44B94EBB}"/>
                  </a:ext>
                </a:extLst>
              </p:cNvPr>
              <p:cNvSpPr>
                <a:spLocks/>
              </p:cNvSpPr>
              <p:nvPr/>
            </p:nvSpPr>
            <p:spPr bwMode="gray">
              <a:xfrm>
                <a:off x="5602864" y="3893672"/>
                <a:ext cx="324836" cy="405245"/>
              </a:xfrm>
              <a:custGeom>
                <a:avLst/>
                <a:gdLst>
                  <a:gd name="T0" fmla="*/ 0 w 153"/>
                  <a:gd name="T1" fmla="*/ 88 h 169"/>
                  <a:gd name="T2" fmla="*/ 0 w 153"/>
                  <a:gd name="T3" fmla="*/ 88 h 169"/>
                  <a:gd name="T4" fmla="*/ 8 w 153"/>
                  <a:gd name="T5" fmla="*/ 80 h 169"/>
                  <a:gd name="T6" fmla="*/ 48 w 153"/>
                  <a:gd name="T7" fmla="*/ 80 h 169"/>
                  <a:gd name="T8" fmla="*/ 48 w 153"/>
                  <a:gd name="T9" fmla="*/ 64 h 169"/>
                  <a:gd name="T10" fmla="*/ 64 w 153"/>
                  <a:gd name="T11" fmla="*/ 56 h 169"/>
                  <a:gd name="T12" fmla="*/ 64 w 153"/>
                  <a:gd name="T13" fmla="*/ 16 h 169"/>
                  <a:gd name="T14" fmla="*/ 104 w 153"/>
                  <a:gd name="T15" fmla="*/ 16 h 169"/>
                  <a:gd name="T16" fmla="*/ 104 w 153"/>
                  <a:gd name="T17" fmla="*/ 0 h 169"/>
                  <a:gd name="T18" fmla="*/ 152 w 153"/>
                  <a:gd name="T19" fmla="*/ 32 h 169"/>
                  <a:gd name="T20" fmla="*/ 128 w 153"/>
                  <a:gd name="T21" fmla="*/ 32 h 169"/>
                  <a:gd name="T22" fmla="*/ 144 w 153"/>
                  <a:gd name="T23" fmla="*/ 160 h 169"/>
                  <a:gd name="T24" fmla="*/ 88 w 153"/>
                  <a:gd name="T25" fmla="*/ 160 h 169"/>
                  <a:gd name="T26" fmla="*/ 80 w 153"/>
                  <a:gd name="T27" fmla="*/ 168 h 169"/>
                  <a:gd name="T28" fmla="*/ 72 w 153"/>
                  <a:gd name="T29" fmla="*/ 160 h 169"/>
                  <a:gd name="T30" fmla="*/ 56 w 153"/>
                  <a:gd name="T31" fmla="*/ 168 h 169"/>
                  <a:gd name="T32" fmla="*/ 48 w 153"/>
                  <a:gd name="T33" fmla="*/ 152 h 169"/>
                  <a:gd name="T34" fmla="*/ 24 w 153"/>
                  <a:gd name="T35" fmla="*/ 144 h 169"/>
                  <a:gd name="T36" fmla="*/ 8 w 153"/>
                  <a:gd name="T37" fmla="*/ 144 h 169"/>
                  <a:gd name="T38" fmla="*/ 0 w 153"/>
                  <a:gd name="T39" fmla="*/ 152 h 169"/>
                  <a:gd name="T40" fmla="*/ 8 w 153"/>
                  <a:gd name="T41" fmla="*/ 120 h 169"/>
                  <a:gd name="T42" fmla="*/ 0 w 153"/>
                  <a:gd name="T43" fmla="*/ 112 h 169"/>
                  <a:gd name="T44" fmla="*/ 8 w 153"/>
                  <a:gd name="T45" fmla="*/ 96 h 169"/>
                  <a:gd name="T46" fmla="*/ 0 w 153"/>
                  <a:gd name="T47" fmla="*/ 8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3" h="169">
                    <a:moveTo>
                      <a:pt x="0" y="88"/>
                    </a:moveTo>
                    <a:lnTo>
                      <a:pt x="0" y="88"/>
                    </a:lnTo>
                    <a:lnTo>
                      <a:pt x="8" y="80"/>
                    </a:lnTo>
                    <a:lnTo>
                      <a:pt x="48" y="80"/>
                    </a:lnTo>
                    <a:lnTo>
                      <a:pt x="48" y="64"/>
                    </a:lnTo>
                    <a:lnTo>
                      <a:pt x="64" y="56"/>
                    </a:lnTo>
                    <a:lnTo>
                      <a:pt x="64" y="16"/>
                    </a:lnTo>
                    <a:lnTo>
                      <a:pt x="104" y="16"/>
                    </a:lnTo>
                    <a:lnTo>
                      <a:pt x="104" y="0"/>
                    </a:lnTo>
                    <a:lnTo>
                      <a:pt x="152" y="32"/>
                    </a:lnTo>
                    <a:lnTo>
                      <a:pt x="128" y="32"/>
                    </a:lnTo>
                    <a:lnTo>
                      <a:pt x="144" y="160"/>
                    </a:lnTo>
                    <a:lnTo>
                      <a:pt x="88" y="160"/>
                    </a:lnTo>
                    <a:lnTo>
                      <a:pt x="80" y="168"/>
                    </a:lnTo>
                    <a:lnTo>
                      <a:pt x="72" y="160"/>
                    </a:lnTo>
                    <a:lnTo>
                      <a:pt x="56" y="168"/>
                    </a:lnTo>
                    <a:lnTo>
                      <a:pt x="48" y="152"/>
                    </a:lnTo>
                    <a:lnTo>
                      <a:pt x="24" y="144"/>
                    </a:lnTo>
                    <a:lnTo>
                      <a:pt x="8" y="144"/>
                    </a:lnTo>
                    <a:lnTo>
                      <a:pt x="0" y="152"/>
                    </a:lnTo>
                    <a:lnTo>
                      <a:pt x="8" y="120"/>
                    </a:lnTo>
                    <a:lnTo>
                      <a:pt x="0" y="112"/>
                    </a:lnTo>
                    <a:lnTo>
                      <a:pt x="8" y="96"/>
                    </a:lnTo>
                    <a:lnTo>
                      <a:pt x="0" y="8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76" name="Freeform 462">
                <a:extLst>
                  <a:ext uri="{FF2B5EF4-FFF2-40B4-BE49-F238E27FC236}">
                    <a16:creationId xmlns:a16="http://schemas.microsoft.com/office/drawing/2014/main" id="{C6830310-9B72-4CD0-AC47-86338A93D688}"/>
                  </a:ext>
                </a:extLst>
              </p:cNvPr>
              <p:cNvSpPr>
                <a:spLocks/>
              </p:cNvSpPr>
              <p:nvPr/>
            </p:nvSpPr>
            <p:spPr bwMode="gray">
              <a:xfrm>
                <a:off x="5602864" y="3874190"/>
                <a:ext cx="222892" cy="231848"/>
              </a:xfrm>
              <a:custGeom>
                <a:avLst/>
                <a:gdLst>
                  <a:gd name="T0" fmla="*/ 0 w 105"/>
                  <a:gd name="T1" fmla="*/ 96 h 97"/>
                  <a:gd name="T2" fmla="*/ 0 w 105"/>
                  <a:gd name="T3" fmla="*/ 96 h 97"/>
                  <a:gd name="T4" fmla="*/ 8 w 105"/>
                  <a:gd name="T5" fmla="*/ 88 h 97"/>
                  <a:gd name="T6" fmla="*/ 48 w 105"/>
                  <a:gd name="T7" fmla="*/ 88 h 97"/>
                  <a:gd name="T8" fmla="*/ 48 w 105"/>
                  <a:gd name="T9" fmla="*/ 72 h 97"/>
                  <a:gd name="T10" fmla="*/ 64 w 105"/>
                  <a:gd name="T11" fmla="*/ 64 h 97"/>
                  <a:gd name="T12" fmla="*/ 64 w 105"/>
                  <a:gd name="T13" fmla="*/ 24 h 97"/>
                  <a:gd name="T14" fmla="*/ 104 w 105"/>
                  <a:gd name="T15" fmla="*/ 24 h 97"/>
                  <a:gd name="T16" fmla="*/ 104 w 105"/>
                  <a:gd name="T17" fmla="*/ 8 h 97"/>
                  <a:gd name="T18" fmla="*/ 48 w 105"/>
                  <a:gd name="T19" fmla="*/ 0 h 97"/>
                  <a:gd name="T20" fmla="*/ 40 w 105"/>
                  <a:gd name="T21" fmla="*/ 16 h 97"/>
                  <a:gd name="T22" fmla="*/ 32 w 105"/>
                  <a:gd name="T23" fmla="*/ 24 h 97"/>
                  <a:gd name="T24" fmla="*/ 24 w 105"/>
                  <a:gd name="T25" fmla="*/ 48 h 97"/>
                  <a:gd name="T26" fmla="*/ 0 w 105"/>
                  <a:gd name="T27" fmla="*/ 80 h 97"/>
                  <a:gd name="T28" fmla="*/ 0 w 105"/>
                  <a:gd name="T29"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7">
                    <a:moveTo>
                      <a:pt x="0" y="96"/>
                    </a:moveTo>
                    <a:lnTo>
                      <a:pt x="0" y="96"/>
                    </a:lnTo>
                    <a:lnTo>
                      <a:pt x="8" y="88"/>
                    </a:lnTo>
                    <a:lnTo>
                      <a:pt x="48" y="88"/>
                    </a:lnTo>
                    <a:lnTo>
                      <a:pt x="48" y="72"/>
                    </a:lnTo>
                    <a:lnTo>
                      <a:pt x="64" y="64"/>
                    </a:lnTo>
                    <a:lnTo>
                      <a:pt x="64" y="24"/>
                    </a:lnTo>
                    <a:lnTo>
                      <a:pt x="104" y="24"/>
                    </a:lnTo>
                    <a:lnTo>
                      <a:pt x="104" y="8"/>
                    </a:lnTo>
                    <a:lnTo>
                      <a:pt x="48" y="0"/>
                    </a:lnTo>
                    <a:lnTo>
                      <a:pt x="40" y="16"/>
                    </a:lnTo>
                    <a:lnTo>
                      <a:pt x="32" y="24"/>
                    </a:lnTo>
                    <a:lnTo>
                      <a:pt x="24" y="48"/>
                    </a:lnTo>
                    <a:lnTo>
                      <a:pt x="0" y="80"/>
                    </a:lnTo>
                    <a:lnTo>
                      <a:pt x="0" y="9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77" name="Freeform 463">
                <a:extLst>
                  <a:ext uri="{FF2B5EF4-FFF2-40B4-BE49-F238E27FC236}">
                    <a16:creationId xmlns:a16="http://schemas.microsoft.com/office/drawing/2014/main" id="{C264447F-6D4D-4380-A110-29F984BD807A}"/>
                  </a:ext>
                </a:extLst>
              </p:cNvPr>
              <p:cNvSpPr>
                <a:spLocks/>
              </p:cNvSpPr>
              <p:nvPr/>
            </p:nvSpPr>
            <p:spPr bwMode="gray">
              <a:xfrm>
                <a:off x="5585586" y="4238521"/>
                <a:ext cx="172784" cy="136380"/>
              </a:xfrm>
              <a:custGeom>
                <a:avLst/>
                <a:gdLst>
                  <a:gd name="T0" fmla="*/ 8 w 81"/>
                  <a:gd name="T1" fmla="*/ 48 h 57"/>
                  <a:gd name="T2" fmla="*/ 8 w 81"/>
                  <a:gd name="T3" fmla="*/ 48 h 57"/>
                  <a:gd name="T4" fmla="*/ 16 w 81"/>
                  <a:gd name="T5" fmla="*/ 48 h 57"/>
                  <a:gd name="T6" fmla="*/ 32 w 81"/>
                  <a:gd name="T7" fmla="*/ 40 h 57"/>
                  <a:gd name="T8" fmla="*/ 40 w 81"/>
                  <a:gd name="T9" fmla="*/ 48 h 57"/>
                  <a:gd name="T10" fmla="*/ 48 w 81"/>
                  <a:gd name="T11" fmla="*/ 40 h 57"/>
                  <a:gd name="T12" fmla="*/ 32 w 81"/>
                  <a:gd name="T13" fmla="*/ 40 h 57"/>
                  <a:gd name="T14" fmla="*/ 8 w 81"/>
                  <a:gd name="T15" fmla="*/ 40 h 57"/>
                  <a:gd name="T16" fmla="*/ 0 w 81"/>
                  <a:gd name="T17" fmla="*/ 24 h 57"/>
                  <a:gd name="T18" fmla="*/ 8 w 81"/>
                  <a:gd name="T19" fmla="*/ 8 h 57"/>
                  <a:gd name="T20" fmla="*/ 16 w 81"/>
                  <a:gd name="T21" fmla="*/ 0 h 57"/>
                  <a:gd name="T22" fmla="*/ 32 w 81"/>
                  <a:gd name="T23" fmla="*/ 0 h 57"/>
                  <a:gd name="T24" fmla="*/ 56 w 81"/>
                  <a:gd name="T25" fmla="*/ 8 h 57"/>
                  <a:gd name="T26" fmla="*/ 64 w 81"/>
                  <a:gd name="T27" fmla="*/ 24 h 57"/>
                  <a:gd name="T28" fmla="*/ 80 w 81"/>
                  <a:gd name="T29" fmla="*/ 56 h 57"/>
                  <a:gd name="T30" fmla="*/ 48 w 81"/>
                  <a:gd name="T31" fmla="*/ 56 h 57"/>
                  <a:gd name="T32" fmla="*/ 8 w 81"/>
                  <a:gd name="T33" fmla="*/ 56 h 57"/>
                  <a:gd name="T34" fmla="*/ 8 w 81"/>
                  <a:gd name="T35"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57">
                    <a:moveTo>
                      <a:pt x="8" y="48"/>
                    </a:moveTo>
                    <a:lnTo>
                      <a:pt x="8" y="48"/>
                    </a:lnTo>
                    <a:lnTo>
                      <a:pt x="16" y="48"/>
                    </a:lnTo>
                    <a:lnTo>
                      <a:pt x="32" y="40"/>
                    </a:lnTo>
                    <a:lnTo>
                      <a:pt x="40" y="48"/>
                    </a:lnTo>
                    <a:lnTo>
                      <a:pt x="48" y="40"/>
                    </a:lnTo>
                    <a:lnTo>
                      <a:pt x="32" y="40"/>
                    </a:lnTo>
                    <a:lnTo>
                      <a:pt x="8" y="40"/>
                    </a:lnTo>
                    <a:lnTo>
                      <a:pt x="0" y="24"/>
                    </a:lnTo>
                    <a:lnTo>
                      <a:pt x="8" y="8"/>
                    </a:lnTo>
                    <a:lnTo>
                      <a:pt x="16" y="0"/>
                    </a:lnTo>
                    <a:lnTo>
                      <a:pt x="32" y="0"/>
                    </a:lnTo>
                    <a:lnTo>
                      <a:pt x="56" y="8"/>
                    </a:lnTo>
                    <a:lnTo>
                      <a:pt x="64" y="24"/>
                    </a:lnTo>
                    <a:lnTo>
                      <a:pt x="80" y="56"/>
                    </a:lnTo>
                    <a:lnTo>
                      <a:pt x="48" y="56"/>
                    </a:lnTo>
                    <a:lnTo>
                      <a:pt x="8" y="56"/>
                    </a:lnTo>
                    <a:lnTo>
                      <a:pt x="8" y="4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78" name="Freeform 464">
                <a:extLst>
                  <a:ext uri="{FF2B5EF4-FFF2-40B4-BE49-F238E27FC236}">
                    <a16:creationId xmlns:a16="http://schemas.microsoft.com/office/drawing/2014/main" id="{B02768F3-9029-452C-9125-849B69A5F22A}"/>
                  </a:ext>
                </a:extLst>
              </p:cNvPr>
              <p:cNvSpPr>
                <a:spLocks/>
              </p:cNvSpPr>
              <p:nvPr/>
            </p:nvSpPr>
            <p:spPr bwMode="gray">
              <a:xfrm>
                <a:off x="5602864" y="4333988"/>
                <a:ext cx="86392" cy="21432"/>
              </a:xfrm>
              <a:custGeom>
                <a:avLst/>
                <a:gdLst>
                  <a:gd name="T0" fmla="*/ 0 w 41"/>
                  <a:gd name="T1" fmla="*/ 8 h 9"/>
                  <a:gd name="T2" fmla="*/ 0 w 41"/>
                  <a:gd name="T3" fmla="*/ 8 h 9"/>
                  <a:gd name="T4" fmla="*/ 8 w 41"/>
                  <a:gd name="T5" fmla="*/ 8 h 9"/>
                  <a:gd name="T6" fmla="*/ 24 w 41"/>
                  <a:gd name="T7" fmla="*/ 0 h 9"/>
                  <a:gd name="T8" fmla="*/ 32 w 41"/>
                  <a:gd name="T9" fmla="*/ 8 h 9"/>
                  <a:gd name="T10" fmla="*/ 40 w 41"/>
                  <a:gd name="T11" fmla="*/ 0 h 9"/>
                  <a:gd name="T12" fmla="*/ 24 w 41"/>
                  <a:gd name="T13" fmla="*/ 0 h 9"/>
                  <a:gd name="T14" fmla="*/ 0 w 41"/>
                  <a:gd name="T15" fmla="*/ 0 h 9"/>
                  <a:gd name="T16" fmla="*/ 0 w 41"/>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9">
                    <a:moveTo>
                      <a:pt x="0" y="8"/>
                    </a:moveTo>
                    <a:lnTo>
                      <a:pt x="0" y="8"/>
                    </a:lnTo>
                    <a:lnTo>
                      <a:pt x="8" y="8"/>
                    </a:lnTo>
                    <a:lnTo>
                      <a:pt x="24" y="0"/>
                    </a:lnTo>
                    <a:lnTo>
                      <a:pt x="32" y="8"/>
                    </a:lnTo>
                    <a:lnTo>
                      <a:pt x="40" y="0"/>
                    </a:lnTo>
                    <a:lnTo>
                      <a:pt x="24" y="0"/>
                    </a:lnTo>
                    <a:lnTo>
                      <a:pt x="0"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79" name="Freeform 465">
                <a:extLst>
                  <a:ext uri="{FF2B5EF4-FFF2-40B4-BE49-F238E27FC236}">
                    <a16:creationId xmlns:a16="http://schemas.microsoft.com/office/drawing/2014/main" id="{5CF6BCA1-B8A3-49E0-8849-71482CB84163}"/>
                  </a:ext>
                </a:extLst>
              </p:cNvPr>
              <p:cNvSpPr>
                <a:spLocks/>
              </p:cNvSpPr>
              <p:nvPr/>
            </p:nvSpPr>
            <p:spPr bwMode="gray">
              <a:xfrm>
                <a:off x="5602864" y="4372954"/>
                <a:ext cx="86392" cy="60397"/>
              </a:xfrm>
              <a:custGeom>
                <a:avLst/>
                <a:gdLst>
                  <a:gd name="T0" fmla="*/ 24 w 41"/>
                  <a:gd name="T1" fmla="*/ 24 h 25"/>
                  <a:gd name="T2" fmla="*/ 24 w 41"/>
                  <a:gd name="T3" fmla="*/ 24 h 25"/>
                  <a:gd name="T4" fmla="*/ 40 w 41"/>
                  <a:gd name="T5" fmla="*/ 8 h 25"/>
                  <a:gd name="T6" fmla="*/ 40 w 41"/>
                  <a:gd name="T7" fmla="*/ 0 h 25"/>
                  <a:gd name="T8" fmla="*/ 0 w 41"/>
                  <a:gd name="T9" fmla="*/ 0 h 25"/>
                  <a:gd name="T10" fmla="*/ 16 w 41"/>
                  <a:gd name="T11" fmla="*/ 8 h 25"/>
                  <a:gd name="T12" fmla="*/ 16 w 41"/>
                  <a:gd name="T13" fmla="*/ 16 h 25"/>
                  <a:gd name="T14" fmla="*/ 24 w 41"/>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5">
                    <a:moveTo>
                      <a:pt x="24" y="24"/>
                    </a:moveTo>
                    <a:lnTo>
                      <a:pt x="24" y="24"/>
                    </a:lnTo>
                    <a:lnTo>
                      <a:pt x="40" y="8"/>
                    </a:lnTo>
                    <a:lnTo>
                      <a:pt x="40" y="0"/>
                    </a:lnTo>
                    <a:lnTo>
                      <a:pt x="0" y="0"/>
                    </a:lnTo>
                    <a:lnTo>
                      <a:pt x="16" y="8"/>
                    </a:lnTo>
                    <a:lnTo>
                      <a:pt x="16" y="16"/>
                    </a:lnTo>
                    <a:lnTo>
                      <a:pt x="24"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80" name="Freeform 466">
                <a:extLst>
                  <a:ext uri="{FF2B5EF4-FFF2-40B4-BE49-F238E27FC236}">
                    <a16:creationId xmlns:a16="http://schemas.microsoft.com/office/drawing/2014/main" id="{AF10EF86-4BA7-4EBC-B62E-52A5BA5B694C}"/>
                  </a:ext>
                </a:extLst>
              </p:cNvPr>
              <p:cNvSpPr>
                <a:spLocks/>
              </p:cNvSpPr>
              <p:nvPr/>
            </p:nvSpPr>
            <p:spPr bwMode="gray">
              <a:xfrm>
                <a:off x="5652972" y="4372954"/>
                <a:ext cx="190063" cy="155863"/>
              </a:xfrm>
              <a:custGeom>
                <a:avLst/>
                <a:gdLst>
                  <a:gd name="T0" fmla="*/ 80 w 89"/>
                  <a:gd name="T1" fmla="*/ 64 h 65"/>
                  <a:gd name="T2" fmla="*/ 80 w 89"/>
                  <a:gd name="T3" fmla="*/ 64 h 65"/>
                  <a:gd name="T4" fmla="*/ 88 w 89"/>
                  <a:gd name="T5" fmla="*/ 64 h 65"/>
                  <a:gd name="T6" fmla="*/ 88 w 89"/>
                  <a:gd name="T7" fmla="*/ 56 h 65"/>
                  <a:gd name="T8" fmla="*/ 88 w 89"/>
                  <a:gd name="T9" fmla="*/ 48 h 65"/>
                  <a:gd name="T10" fmla="*/ 88 w 89"/>
                  <a:gd name="T11" fmla="*/ 40 h 65"/>
                  <a:gd name="T12" fmla="*/ 88 w 89"/>
                  <a:gd name="T13" fmla="*/ 32 h 65"/>
                  <a:gd name="T14" fmla="*/ 72 w 89"/>
                  <a:gd name="T15" fmla="*/ 0 h 65"/>
                  <a:gd name="T16" fmla="*/ 56 w 89"/>
                  <a:gd name="T17" fmla="*/ 8 h 65"/>
                  <a:gd name="T18" fmla="*/ 40 w 89"/>
                  <a:gd name="T19" fmla="*/ 8 h 65"/>
                  <a:gd name="T20" fmla="*/ 48 w 89"/>
                  <a:gd name="T21" fmla="*/ 0 h 65"/>
                  <a:gd name="T22" fmla="*/ 16 w 89"/>
                  <a:gd name="T23" fmla="*/ 0 h 65"/>
                  <a:gd name="T24" fmla="*/ 16 w 89"/>
                  <a:gd name="T25" fmla="*/ 8 h 65"/>
                  <a:gd name="T26" fmla="*/ 0 w 89"/>
                  <a:gd name="T27" fmla="*/ 24 h 65"/>
                  <a:gd name="T28" fmla="*/ 24 w 89"/>
                  <a:gd name="T29" fmla="*/ 40 h 65"/>
                  <a:gd name="T30" fmla="*/ 32 w 89"/>
                  <a:gd name="T31" fmla="*/ 32 h 65"/>
                  <a:gd name="T32" fmla="*/ 40 w 89"/>
                  <a:gd name="T33" fmla="*/ 32 h 65"/>
                  <a:gd name="T34" fmla="*/ 56 w 89"/>
                  <a:gd name="T35" fmla="*/ 48 h 65"/>
                  <a:gd name="T36" fmla="*/ 56 w 89"/>
                  <a:gd name="T37" fmla="*/ 56 h 65"/>
                  <a:gd name="T38" fmla="*/ 64 w 89"/>
                  <a:gd name="T39" fmla="*/ 48 h 65"/>
                  <a:gd name="T40" fmla="*/ 72 w 89"/>
                  <a:gd name="T41" fmla="*/ 64 h 65"/>
                  <a:gd name="T42" fmla="*/ 80 w 89"/>
                  <a:gd name="T43"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5">
                    <a:moveTo>
                      <a:pt x="80" y="64"/>
                    </a:moveTo>
                    <a:lnTo>
                      <a:pt x="80" y="64"/>
                    </a:lnTo>
                    <a:lnTo>
                      <a:pt x="88" y="64"/>
                    </a:lnTo>
                    <a:lnTo>
                      <a:pt x="88" y="56"/>
                    </a:lnTo>
                    <a:lnTo>
                      <a:pt x="88" y="48"/>
                    </a:lnTo>
                    <a:lnTo>
                      <a:pt x="88" y="40"/>
                    </a:lnTo>
                    <a:lnTo>
                      <a:pt x="88" y="32"/>
                    </a:lnTo>
                    <a:lnTo>
                      <a:pt x="72" y="0"/>
                    </a:lnTo>
                    <a:lnTo>
                      <a:pt x="56" y="8"/>
                    </a:lnTo>
                    <a:lnTo>
                      <a:pt x="40" y="8"/>
                    </a:lnTo>
                    <a:lnTo>
                      <a:pt x="48" y="0"/>
                    </a:lnTo>
                    <a:lnTo>
                      <a:pt x="16" y="0"/>
                    </a:lnTo>
                    <a:lnTo>
                      <a:pt x="16" y="8"/>
                    </a:lnTo>
                    <a:lnTo>
                      <a:pt x="0" y="24"/>
                    </a:lnTo>
                    <a:lnTo>
                      <a:pt x="24" y="40"/>
                    </a:lnTo>
                    <a:lnTo>
                      <a:pt x="32" y="32"/>
                    </a:lnTo>
                    <a:lnTo>
                      <a:pt x="40" y="32"/>
                    </a:lnTo>
                    <a:lnTo>
                      <a:pt x="56" y="48"/>
                    </a:lnTo>
                    <a:lnTo>
                      <a:pt x="56" y="56"/>
                    </a:lnTo>
                    <a:lnTo>
                      <a:pt x="64" y="48"/>
                    </a:lnTo>
                    <a:lnTo>
                      <a:pt x="72" y="64"/>
                    </a:lnTo>
                    <a:lnTo>
                      <a:pt x="80" y="6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81" name="Freeform 467">
                <a:extLst>
                  <a:ext uri="{FF2B5EF4-FFF2-40B4-BE49-F238E27FC236}">
                    <a16:creationId xmlns:a16="http://schemas.microsoft.com/office/drawing/2014/main" id="{7FDFDD1E-48A2-4B47-9780-5B85F1DF02AE}"/>
                  </a:ext>
                </a:extLst>
              </p:cNvPr>
              <p:cNvSpPr>
                <a:spLocks/>
              </p:cNvSpPr>
              <p:nvPr/>
            </p:nvSpPr>
            <p:spPr bwMode="gray">
              <a:xfrm>
                <a:off x="5704807" y="4448937"/>
                <a:ext cx="69113" cy="99363"/>
              </a:xfrm>
              <a:custGeom>
                <a:avLst/>
                <a:gdLst>
                  <a:gd name="T0" fmla="*/ 0 w 33"/>
                  <a:gd name="T1" fmla="*/ 8 h 41"/>
                  <a:gd name="T2" fmla="*/ 0 w 33"/>
                  <a:gd name="T3" fmla="*/ 8 h 41"/>
                  <a:gd name="T4" fmla="*/ 8 w 33"/>
                  <a:gd name="T5" fmla="*/ 0 h 41"/>
                  <a:gd name="T6" fmla="*/ 16 w 33"/>
                  <a:gd name="T7" fmla="*/ 0 h 41"/>
                  <a:gd name="T8" fmla="*/ 32 w 33"/>
                  <a:gd name="T9" fmla="*/ 16 h 41"/>
                  <a:gd name="T10" fmla="*/ 32 w 33"/>
                  <a:gd name="T11" fmla="*/ 24 h 41"/>
                  <a:gd name="T12" fmla="*/ 16 w 33"/>
                  <a:gd name="T13" fmla="*/ 40 h 41"/>
                  <a:gd name="T14" fmla="*/ 8 w 33"/>
                  <a:gd name="T15" fmla="*/ 32 h 41"/>
                  <a:gd name="T16" fmla="*/ 0 w 33"/>
                  <a:gd name="T17" fmla="*/ 32 h 41"/>
                  <a:gd name="T18" fmla="*/ 0 w 33"/>
                  <a:gd name="T19"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1">
                    <a:moveTo>
                      <a:pt x="0" y="8"/>
                    </a:moveTo>
                    <a:lnTo>
                      <a:pt x="0" y="8"/>
                    </a:lnTo>
                    <a:lnTo>
                      <a:pt x="8" y="0"/>
                    </a:lnTo>
                    <a:lnTo>
                      <a:pt x="16" y="0"/>
                    </a:lnTo>
                    <a:lnTo>
                      <a:pt x="32" y="16"/>
                    </a:lnTo>
                    <a:lnTo>
                      <a:pt x="32" y="24"/>
                    </a:lnTo>
                    <a:lnTo>
                      <a:pt x="16" y="40"/>
                    </a:lnTo>
                    <a:lnTo>
                      <a:pt x="8" y="32"/>
                    </a:lnTo>
                    <a:lnTo>
                      <a:pt x="0" y="32"/>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82" name="Freeform 468">
                <a:extLst>
                  <a:ext uri="{FF2B5EF4-FFF2-40B4-BE49-F238E27FC236}">
                    <a16:creationId xmlns:a16="http://schemas.microsoft.com/office/drawing/2014/main" id="{D57E0243-D57C-4F7D-AF94-97485535AF69}"/>
                  </a:ext>
                </a:extLst>
              </p:cNvPr>
              <p:cNvSpPr>
                <a:spLocks/>
              </p:cNvSpPr>
              <p:nvPr/>
            </p:nvSpPr>
            <p:spPr bwMode="gray">
              <a:xfrm>
                <a:off x="5739364" y="4487903"/>
                <a:ext cx="120949" cy="136380"/>
              </a:xfrm>
              <a:custGeom>
                <a:avLst/>
                <a:gdLst>
                  <a:gd name="T0" fmla="*/ 56 w 57"/>
                  <a:gd name="T1" fmla="*/ 56 h 57"/>
                  <a:gd name="T2" fmla="*/ 56 w 57"/>
                  <a:gd name="T3" fmla="*/ 56 h 57"/>
                  <a:gd name="T4" fmla="*/ 56 w 57"/>
                  <a:gd name="T5" fmla="*/ 40 h 57"/>
                  <a:gd name="T6" fmla="*/ 40 w 57"/>
                  <a:gd name="T7" fmla="*/ 32 h 57"/>
                  <a:gd name="T8" fmla="*/ 40 w 57"/>
                  <a:gd name="T9" fmla="*/ 16 h 57"/>
                  <a:gd name="T10" fmla="*/ 32 w 57"/>
                  <a:gd name="T11" fmla="*/ 16 h 57"/>
                  <a:gd name="T12" fmla="*/ 24 w 57"/>
                  <a:gd name="T13" fmla="*/ 0 h 57"/>
                  <a:gd name="T14" fmla="*/ 16 w 57"/>
                  <a:gd name="T15" fmla="*/ 8 h 57"/>
                  <a:gd name="T16" fmla="*/ 0 w 57"/>
                  <a:gd name="T17" fmla="*/ 24 h 57"/>
                  <a:gd name="T18" fmla="*/ 40 w 57"/>
                  <a:gd name="T19" fmla="*/ 56 h 57"/>
                  <a:gd name="T20" fmla="*/ 56 w 57"/>
                  <a:gd name="T21"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56" y="56"/>
                    </a:moveTo>
                    <a:lnTo>
                      <a:pt x="56" y="56"/>
                    </a:lnTo>
                    <a:lnTo>
                      <a:pt x="56" y="40"/>
                    </a:lnTo>
                    <a:lnTo>
                      <a:pt x="40" y="32"/>
                    </a:lnTo>
                    <a:lnTo>
                      <a:pt x="40" y="16"/>
                    </a:lnTo>
                    <a:lnTo>
                      <a:pt x="32" y="16"/>
                    </a:lnTo>
                    <a:lnTo>
                      <a:pt x="24" y="0"/>
                    </a:lnTo>
                    <a:lnTo>
                      <a:pt x="16" y="8"/>
                    </a:lnTo>
                    <a:lnTo>
                      <a:pt x="0" y="24"/>
                    </a:lnTo>
                    <a:lnTo>
                      <a:pt x="40" y="56"/>
                    </a:lnTo>
                    <a:lnTo>
                      <a:pt x="56" y="5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83" name="Freeform 469">
                <a:extLst>
                  <a:ext uri="{FF2B5EF4-FFF2-40B4-BE49-F238E27FC236}">
                    <a16:creationId xmlns:a16="http://schemas.microsoft.com/office/drawing/2014/main" id="{F46117F2-E977-49B7-AFF5-6FB5D6D60485}"/>
                  </a:ext>
                </a:extLst>
              </p:cNvPr>
              <p:cNvSpPr>
                <a:spLocks/>
              </p:cNvSpPr>
              <p:nvPr/>
            </p:nvSpPr>
            <p:spPr bwMode="gray">
              <a:xfrm>
                <a:off x="5824028" y="4429454"/>
                <a:ext cx="171057" cy="194829"/>
              </a:xfrm>
              <a:custGeom>
                <a:avLst/>
                <a:gdLst>
                  <a:gd name="T0" fmla="*/ 72 w 81"/>
                  <a:gd name="T1" fmla="*/ 72 h 81"/>
                  <a:gd name="T2" fmla="*/ 72 w 81"/>
                  <a:gd name="T3" fmla="*/ 72 h 81"/>
                  <a:gd name="T4" fmla="*/ 72 w 81"/>
                  <a:gd name="T5" fmla="*/ 48 h 81"/>
                  <a:gd name="T6" fmla="*/ 80 w 81"/>
                  <a:gd name="T7" fmla="*/ 32 h 81"/>
                  <a:gd name="T8" fmla="*/ 72 w 81"/>
                  <a:gd name="T9" fmla="*/ 16 h 81"/>
                  <a:gd name="T10" fmla="*/ 64 w 81"/>
                  <a:gd name="T11" fmla="*/ 8 h 81"/>
                  <a:gd name="T12" fmla="*/ 48 w 81"/>
                  <a:gd name="T13" fmla="*/ 8 h 81"/>
                  <a:gd name="T14" fmla="*/ 40 w 81"/>
                  <a:gd name="T15" fmla="*/ 0 h 81"/>
                  <a:gd name="T16" fmla="*/ 32 w 81"/>
                  <a:gd name="T17" fmla="*/ 8 h 81"/>
                  <a:gd name="T18" fmla="*/ 24 w 81"/>
                  <a:gd name="T19" fmla="*/ 0 h 81"/>
                  <a:gd name="T20" fmla="*/ 16 w 81"/>
                  <a:gd name="T21" fmla="*/ 8 h 81"/>
                  <a:gd name="T22" fmla="*/ 8 w 81"/>
                  <a:gd name="T23" fmla="*/ 8 h 81"/>
                  <a:gd name="T24" fmla="*/ 8 w 81"/>
                  <a:gd name="T25" fmla="*/ 16 h 81"/>
                  <a:gd name="T26" fmla="*/ 8 w 81"/>
                  <a:gd name="T27" fmla="*/ 24 h 81"/>
                  <a:gd name="T28" fmla="*/ 8 w 81"/>
                  <a:gd name="T29" fmla="*/ 32 h 81"/>
                  <a:gd name="T30" fmla="*/ 8 w 81"/>
                  <a:gd name="T31" fmla="*/ 40 h 81"/>
                  <a:gd name="T32" fmla="*/ 0 w 81"/>
                  <a:gd name="T33" fmla="*/ 40 h 81"/>
                  <a:gd name="T34" fmla="*/ 0 w 81"/>
                  <a:gd name="T35" fmla="*/ 56 h 81"/>
                  <a:gd name="T36" fmla="*/ 16 w 81"/>
                  <a:gd name="T37" fmla="*/ 64 h 81"/>
                  <a:gd name="T38" fmla="*/ 16 w 81"/>
                  <a:gd name="T39" fmla="*/ 80 h 81"/>
                  <a:gd name="T40" fmla="*/ 32 w 81"/>
                  <a:gd name="T41" fmla="*/ 72 h 81"/>
                  <a:gd name="T42" fmla="*/ 56 w 81"/>
                  <a:gd name="T43" fmla="*/ 72 h 81"/>
                  <a:gd name="T44" fmla="*/ 72 w 81"/>
                  <a:gd name="T45" fmla="*/ 7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81">
                    <a:moveTo>
                      <a:pt x="72" y="72"/>
                    </a:moveTo>
                    <a:lnTo>
                      <a:pt x="72" y="72"/>
                    </a:lnTo>
                    <a:lnTo>
                      <a:pt x="72" y="48"/>
                    </a:lnTo>
                    <a:lnTo>
                      <a:pt x="80" y="32"/>
                    </a:lnTo>
                    <a:lnTo>
                      <a:pt x="72" y="16"/>
                    </a:lnTo>
                    <a:lnTo>
                      <a:pt x="64" y="8"/>
                    </a:lnTo>
                    <a:lnTo>
                      <a:pt x="48" y="8"/>
                    </a:lnTo>
                    <a:lnTo>
                      <a:pt x="40" y="0"/>
                    </a:lnTo>
                    <a:lnTo>
                      <a:pt x="32" y="8"/>
                    </a:lnTo>
                    <a:lnTo>
                      <a:pt x="24" y="0"/>
                    </a:lnTo>
                    <a:lnTo>
                      <a:pt x="16" y="8"/>
                    </a:lnTo>
                    <a:lnTo>
                      <a:pt x="8" y="8"/>
                    </a:lnTo>
                    <a:lnTo>
                      <a:pt x="8" y="16"/>
                    </a:lnTo>
                    <a:lnTo>
                      <a:pt x="8" y="24"/>
                    </a:lnTo>
                    <a:lnTo>
                      <a:pt x="8" y="32"/>
                    </a:lnTo>
                    <a:lnTo>
                      <a:pt x="8" y="40"/>
                    </a:lnTo>
                    <a:lnTo>
                      <a:pt x="0" y="40"/>
                    </a:lnTo>
                    <a:lnTo>
                      <a:pt x="0" y="56"/>
                    </a:lnTo>
                    <a:lnTo>
                      <a:pt x="16" y="64"/>
                    </a:lnTo>
                    <a:lnTo>
                      <a:pt x="16" y="80"/>
                    </a:lnTo>
                    <a:lnTo>
                      <a:pt x="32" y="72"/>
                    </a:lnTo>
                    <a:lnTo>
                      <a:pt x="56" y="72"/>
                    </a:lnTo>
                    <a:lnTo>
                      <a:pt x="72" y="7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84" name="Freeform 470">
                <a:extLst>
                  <a:ext uri="{FF2B5EF4-FFF2-40B4-BE49-F238E27FC236}">
                    <a16:creationId xmlns:a16="http://schemas.microsoft.com/office/drawing/2014/main" id="{66522EC7-D014-455A-BB08-B8C3DD620D42}"/>
                  </a:ext>
                </a:extLst>
              </p:cNvPr>
              <p:cNvSpPr>
                <a:spLocks/>
              </p:cNvSpPr>
              <p:nvPr/>
            </p:nvSpPr>
            <p:spPr bwMode="gray">
              <a:xfrm>
                <a:off x="5908693" y="4296970"/>
                <a:ext cx="205613" cy="173399"/>
              </a:xfrm>
              <a:custGeom>
                <a:avLst/>
                <a:gdLst>
                  <a:gd name="T0" fmla="*/ 0 w 97"/>
                  <a:gd name="T1" fmla="*/ 56 h 73"/>
                  <a:gd name="T2" fmla="*/ 0 w 97"/>
                  <a:gd name="T3" fmla="*/ 56 h 73"/>
                  <a:gd name="T4" fmla="*/ 8 w 97"/>
                  <a:gd name="T5" fmla="*/ 48 h 73"/>
                  <a:gd name="T6" fmla="*/ 24 w 97"/>
                  <a:gd name="T7" fmla="*/ 24 h 73"/>
                  <a:gd name="T8" fmla="*/ 40 w 97"/>
                  <a:gd name="T9" fmla="*/ 16 h 73"/>
                  <a:gd name="T10" fmla="*/ 56 w 97"/>
                  <a:gd name="T11" fmla="*/ 0 h 73"/>
                  <a:gd name="T12" fmla="*/ 72 w 97"/>
                  <a:gd name="T13" fmla="*/ 0 h 73"/>
                  <a:gd name="T14" fmla="*/ 72 w 97"/>
                  <a:gd name="T15" fmla="*/ 16 h 73"/>
                  <a:gd name="T16" fmla="*/ 88 w 97"/>
                  <a:gd name="T17" fmla="*/ 32 h 73"/>
                  <a:gd name="T18" fmla="*/ 96 w 97"/>
                  <a:gd name="T19" fmla="*/ 32 h 73"/>
                  <a:gd name="T20" fmla="*/ 96 w 97"/>
                  <a:gd name="T21" fmla="*/ 40 h 73"/>
                  <a:gd name="T22" fmla="*/ 80 w 97"/>
                  <a:gd name="T23" fmla="*/ 48 h 73"/>
                  <a:gd name="T24" fmla="*/ 64 w 97"/>
                  <a:gd name="T25" fmla="*/ 48 h 73"/>
                  <a:gd name="T26" fmla="*/ 32 w 97"/>
                  <a:gd name="T27" fmla="*/ 48 h 73"/>
                  <a:gd name="T28" fmla="*/ 32 w 97"/>
                  <a:gd name="T29" fmla="*/ 56 h 73"/>
                  <a:gd name="T30" fmla="*/ 32 w 97"/>
                  <a:gd name="T31" fmla="*/ 72 h 73"/>
                  <a:gd name="T32" fmla="*/ 24 w 97"/>
                  <a:gd name="T33" fmla="*/ 64 h 73"/>
                  <a:gd name="T34" fmla="*/ 8 w 97"/>
                  <a:gd name="T35" fmla="*/ 64 h 73"/>
                  <a:gd name="T36" fmla="*/ 0 w 97"/>
                  <a:gd name="T37"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73">
                    <a:moveTo>
                      <a:pt x="0" y="56"/>
                    </a:moveTo>
                    <a:lnTo>
                      <a:pt x="0" y="56"/>
                    </a:lnTo>
                    <a:lnTo>
                      <a:pt x="8" y="48"/>
                    </a:lnTo>
                    <a:lnTo>
                      <a:pt x="24" y="24"/>
                    </a:lnTo>
                    <a:lnTo>
                      <a:pt x="40" y="16"/>
                    </a:lnTo>
                    <a:lnTo>
                      <a:pt x="56" y="0"/>
                    </a:lnTo>
                    <a:lnTo>
                      <a:pt x="72" y="0"/>
                    </a:lnTo>
                    <a:lnTo>
                      <a:pt x="72" y="16"/>
                    </a:lnTo>
                    <a:lnTo>
                      <a:pt x="88" y="32"/>
                    </a:lnTo>
                    <a:lnTo>
                      <a:pt x="96" y="32"/>
                    </a:lnTo>
                    <a:lnTo>
                      <a:pt x="96" y="40"/>
                    </a:lnTo>
                    <a:lnTo>
                      <a:pt x="80" y="48"/>
                    </a:lnTo>
                    <a:lnTo>
                      <a:pt x="64" y="48"/>
                    </a:lnTo>
                    <a:lnTo>
                      <a:pt x="32" y="48"/>
                    </a:lnTo>
                    <a:lnTo>
                      <a:pt x="32" y="56"/>
                    </a:lnTo>
                    <a:lnTo>
                      <a:pt x="32" y="72"/>
                    </a:lnTo>
                    <a:lnTo>
                      <a:pt x="24" y="64"/>
                    </a:lnTo>
                    <a:lnTo>
                      <a:pt x="8" y="64"/>
                    </a:lnTo>
                    <a:lnTo>
                      <a:pt x="0" y="5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85" name="Freeform 471">
                <a:extLst>
                  <a:ext uri="{FF2B5EF4-FFF2-40B4-BE49-F238E27FC236}">
                    <a16:creationId xmlns:a16="http://schemas.microsoft.com/office/drawing/2014/main" id="{386CE16B-1E17-49DD-A119-3CDDDEA15212}"/>
                  </a:ext>
                </a:extLst>
              </p:cNvPr>
              <p:cNvSpPr>
                <a:spLocks/>
              </p:cNvSpPr>
              <p:nvPr/>
            </p:nvSpPr>
            <p:spPr bwMode="gray">
              <a:xfrm>
                <a:off x="5908693" y="4296970"/>
                <a:ext cx="205613" cy="173399"/>
              </a:xfrm>
              <a:custGeom>
                <a:avLst/>
                <a:gdLst>
                  <a:gd name="T0" fmla="*/ 0 w 97"/>
                  <a:gd name="T1" fmla="*/ 56 h 73"/>
                  <a:gd name="T2" fmla="*/ 8 w 97"/>
                  <a:gd name="T3" fmla="*/ 48 h 73"/>
                  <a:gd name="T4" fmla="*/ 24 w 97"/>
                  <a:gd name="T5" fmla="*/ 24 h 73"/>
                  <a:gd name="T6" fmla="*/ 40 w 97"/>
                  <a:gd name="T7" fmla="*/ 16 h 73"/>
                  <a:gd name="T8" fmla="*/ 56 w 97"/>
                  <a:gd name="T9" fmla="*/ 0 h 73"/>
                  <a:gd name="T10" fmla="*/ 72 w 97"/>
                  <a:gd name="T11" fmla="*/ 0 h 73"/>
                  <a:gd name="T12" fmla="*/ 72 w 97"/>
                  <a:gd name="T13" fmla="*/ 16 h 73"/>
                  <a:gd name="T14" fmla="*/ 88 w 97"/>
                  <a:gd name="T15" fmla="*/ 32 h 73"/>
                  <a:gd name="T16" fmla="*/ 96 w 97"/>
                  <a:gd name="T17" fmla="*/ 32 h 73"/>
                  <a:gd name="T18" fmla="*/ 96 w 97"/>
                  <a:gd name="T19" fmla="*/ 40 h 73"/>
                  <a:gd name="T20" fmla="*/ 80 w 97"/>
                  <a:gd name="T21" fmla="*/ 48 h 73"/>
                  <a:gd name="T22" fmla="*/ 64 w 97"/>
                  <a:gd name="T23" fmla="*/ 48 h 73"/>
                  <a:gd name="T24" fmla="*/ 32 w 97"/>
                  <a:gd name="T25" fmla="*/ 48 h 73"/>
                  <a:gd name="T26" fmla="*/ 32 w 97"/>
                  <a:gd name="T27" fmla="*/ 56 h 73"/>
                  <a:gd name="T28" fmla="*/ 32 w 97"/>
                  <a:gd name="T29" fmla="*/ 72 h 73"/>
                  <a:gd name="T30" fmla="*/ 24 w 97"/>
                  <a:gd name="T31" fmla="*/ 64 h 73"/>
                  <a:gd name="T32" fmla="*/ 8 w 97"/>
                  <a:gd name="T33" fmla="*/ 64 h 73"/>
                  <a:gd name="T34" fmla="*/ 0 w 97"/>
                  <a:gd name="T3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73">
                    <a:moveTo>
                      <a:pt x="0" y="56"/>
                    </a:moveTo>
                    <a:lnTo>
                      <a:pt x="8" y="48"/>
                    </a:lnTo>
                    <a:lnTo>
                      <a:pt x="24" y="24"/>
                    </a:lnTo>
                    <a:lnTo>
                      <a:pt x="40" y="16"/>
                    </a:lnTo>
                    <a:lnTo>
                      <a:pt x="56" y="0"/>
                    </a:lnTo>
                    <a:lnTo>
                      <a:pt x="72" y="0"/>
                    </a:lnTo>
                    <a:lnTo>
                      <a:pt x="72" y="16"/>
                    </a:lnTo>
                    <a:lnTo>
                      <a:pt x="88" y="32"/>
                    </a:lnTo>
                    <a:lnTo>
                      <a:pt x="96" y="32"/>
                    </a:lnTo>
                    <a:lnTo>
                      <a:pt x="96" y="40"/>
                    </a:lnTo>
                    <a:lnTo>
                      <a:pt x="80" y="48"/>
                    </a:lnTo>
                    <a:lnTo>
                      <a:pt x="64" y="48"/>
                    </a:lnTo>
                    <a:lnTo>
                      <a:pt x="32" y="48"/>
                    </a:lnTo>
                    <a:lnTo>
                      <a:pt x="32" y="56"/>
                    </a:lnTo>
                    <a:lnTo>
                      <a:pt x="32" y="72"/>
                    </a:lnTo>
                    <a:lnTo>
                      <a:pt x="24" y="64"/>
                    </a:lnTo>
                    <a:lnTo>
                      <a:pt x="8" y="64"/>
                    </a:lnTo>
                    <a:lnTo>
                      <a:pt x="0" y="5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86" name="Freeform 472">
                <a:extLst>
                  <a:ext uri="{FF2B5EF4-FFF2-40B4-BE49-F238E27FC236}">
                    <a16:creationId xmlns:a16="http://schemas.microsoft.com/office/drawing/2014/main" id="{994D8B31-8FF2-4B8C-9FF8-A57B6A7D53E1}"/>
                  </a:ext>
                </a:extLst>
              </p:cNvPr>
              <p:cNvSpPr>
                <a:spLocks/>
              </p:cNvSpPr>
              <p:nvPr/>
            </p:nvSpPr>
            <p:spPr bwMode="gray">
              <a:xfrm>
                <a:off x="5976079" y="4411919"/>
                <a:ext cx="105399" cy="192882"/>
              </a:xfrm>
              <a:custGeom>
                <a:avLst/>
                <a:gdLst>
                  <a:gd name="T0" fmla="*/ 0 w 49"/>
                  <a:gd name="T1" fmla="*/ 24 h 81"/>
                  <a:gd name="T2" fmla="*/ 0 w 49"/>
                  <a:gd name="T3" fmla="*/ 24 h 81"/>
                  <a:gd name="T4" fmla="*/ 0 w 49"/>
                  <a:gd name="T5" fmla="*/ 8 h 81"/>
                  <a:gd name="T6" fmla="*/ 0 w 49"/>
                  <a:gd name="T7" fmla="*/ 0 h 81"/>
                  <a:gd name="T8" fmla="*/ 32 w 49"/>
                  <a:gd name="T9" fmla="*/ 0 h 81"/>
                  <a:gd name="T10" fmla="*/ 40 w 49"/>
                  <a:gd name="T11" fmla="*/ 32 h 81"/>
                  <a:gd name="T12" fmla="*/ 48 w 49"/>
                  <a:gd name="T13" fmla="*/ 56 h 81"/>
                  <a:gd name="T14" fmla="*/ 48 w 49"/>
                  <a:gd name="T15" fmla="*/ 64 h 81"/>
                  <a:gd name="T16" fmla="*/ 8 w 49"/>
                  <a:gd name="T17" fmla="*/ 80 h 81"/>
                  <a:gd name="T18" fmla="*/ 0 w 49"/>
                  <a:gd name="T19" fmla="*/ 80 h 81"/>
                  <a:gd name="T20" fmla="*/ 0 w 49"/>
                  <a:gd name="T21" fmla="*/ 56 h 81"/>
                  <a:gd name="T22" fmla="*/ 8 w 49"/>
                  <a:gd name="T23" fmla="*/ 40 h 81"/>
                  <a:gd name="T24" fmla="*/ 0 w 49"/>
                  <a:gd name="T25"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81">
                    <a:moveTo>
                      <a:pt x="0" y="24"/>
                    </a:moveTo>
                    <a:lnTo>
                      <a:pt x="0" y="24"/>
                    </a:lnTo>
                    <a:lnTo>
                      <a:pt x="0" y="8"/>
                    </a:lnTo>
                    <a:lnTo>
                      <a:pt x="0" y="0"/>
                    </a:lnTo>
                    <a:lnTo>
                      <a:pt x="32" y="0"/>
                    </a:lnTo>
                    <a:lnTo>
                      <a:pt x="40" y="32"/>
                    </a:lnTo>
                    <a:lnTo>
                      <a:pt x="48" y="56"/>
                    </a:lnTo>
                    <a:lnTo>
                      <a:pt x="48" y="64"/>
                    </a:lnTo>
                    <a:lnTo>
                      <a:pt x="8" y="80"/>
                    </a:lnTo>
                    <a:lnTo>
                      <a:pt x="0" y="80"/>
                    </a:lnTo>
                    <a:lnTo>
                      <a:pt x="0" y="56"/>
                    </a:lnTo>
                    <a:lnTo>
                      <a:pt x="8" y="40"/>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87" name="Freeform 473">
                <a:extLst>
                  <a:ext uri="{FF2B5EF4-FFF2-40B4-BE49-F238E27FC236}">
                    <a16:creationId xmlns:a16="http://schemas.microsoft.com/office/drawing/2014/main" id="{66C88883-F627-4E67-8245-73C223A6D9FA}"/>
                  </a:ext>
                </a:extLst>
              </p:cNvPr>
              <p:cNvSpPr>
                <a:spLocks/>
              </p:cNvSpPr>
              <p:nvPr/>
            </p:nvSpPr>
            <p:spPr bwMode="gray">
              <a:xfrm>
                <a:off x="6045193" y="4411919"/>
                <a:ext cx="51835" cy="155863"/>
              </a:xfrm>
              <a:custGeom>
                <a:avLst/>
                <a:gdLst>
                  <a:gd name="T0" fmla="*/ 16 w 25"/>
                  <a:gd name="T1" fmla="*/ 0 h 65"/>
                  <a:gd name="T2" fmla="*/ 16 w 25"/>
                  <a:gd name="T3" fmla="*/ 0 h 65"/>
                  <a:gd name="T4" fmla="*/ 0 w 25"/>
                  <a:gd name="T5" fmla="*/ 0 h 65"/>
                  <a:gd name="T6" fmla="*/ 8 w 25"/>
                  <a:gd name="T7" fmla="*/ 32 h 65"/>
                  <a:gd name="T8" fmla="*/ 16 w 25"/>
                  <a:gd name="T9" fmla="*/ 56 h 65"/>
                  <a:gd name="T10" fmla="*/ 16 w 25"/>
                  <a:gd name="T11" fmla="*/ 64 h 65"/>
                  <a:gd name="T12" fmla="*/ 24 w 25"/>
                  <a:gd name="T13" fmla="*/ 64 h 65"/>
                  <a:gd name="T14" fmla="*/ 24 w 25"/>
                  <a:gd name="T15" fmla="*/ 32 h 65"/>
                  <a:gd name="T16" fmla="*/ 24 w 25"/>
                  <a:gd name="T17" fmla="*/ 16 h 65"/>
                  <a:gd name="T18" fmla="*/ 16 w 25"/>
                  <a:gd name="T19" fmla="*/ 8 h 65"/>
                  <a:gd name="T20" fmla="*/ 16 w 25"/>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65">
                    <a:moveTo>
                      <a:pt x="16" y="0"/>
                    </a:moveTo>
                    <a:lnTo>
                      <a:pt x="16" y="0"/>
                    </a:lnTo>
                    <a:lnTo>
                      <a:pt x="0" y="0"/>
                    </a:lnTo>
                    <a:lnTo>
                      <a:pt x="8" y="32"/>
                    </a:lnTo>
                    <a:lnTo>
                      <a:pt x="16" y="56"/>
                    </a:lnTo>
                    <a:lnTo>
                      <a:pt x="16" y="64"/>
                    </a:lnTo>
                    <a:lnTo>
                      <a:pt x="24" y="64"/>
                    </a:lnTo>
                    <a:lnTo>
                      <a:pt x="24" y="32"/>
                    </a:lnTo>
                    <a:lnTo>
                      <a:pt x="24" y="16"/>
                    </a:lnTo>
                    <a:lnTo>
                      <a:pt x="16" y="8"/>
                    </a:lnTo>
                    <a:lnTo>
                      <a:pt x="16"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88" name="Freeform 474">
                <a:extLst>
                  <a:ext uri="{FF2B5EF4-FFF2-40B4-BE49-F238E27FC236}">
                    <a16:creationId xmlns:a16="http://schemas.microsoft.com/office/drawing/2014/main" id="{3D01BC90-D6F8-4173-B414-BD8662674518}"/>
                  </a:ext>
                </a:extLst>
              </p:cNvPr>
              <p:cNvSpPr>
                <a:spLocks/>
              </p:cNvSpPr>
              <p:nvPr/>
            </p:nvSpPr>
            <p:spPr bwMode="gray">
              <a:xfrm>
                <a:off x="6078022" y="4372954"/>
                <a:ext cx="70842" cy="194829"/>
              </a:xfrm>
              <a:custGeom>
                <a:avLst/>
                <a:gdLst>
                  <a:gd name="T0" fmla="*/ 16 w 33"/>
                  <a:gd name="T1" fmla="*/ 8 h 81"/>
                  <a:gd name="T2" fmla="*/ 16 w 33"/>
                  <a:gd name="T3" fmla="*/ 8 h 81"/>
                  <a:gd name="T4" fmla="*/ 0 w 33"/>
                  <a:gd name="T5" fmla="*/ 16 h 81"/>
                  <a:gd name="T6" fmla="*/ 0 w 33"/>
                  <a:gd name="T7" fmla="*/ 24 h 81"/>
                  <a:gd name="T8" fmla="*/ 8 w 33"/>
                  <a:gd name="T9" fmla="*/ 32 h 81"/>
                  <a:gd name="T10" fmla="*/ 8 w 33"/>
                  <a:gd name="T11" fmla="*/ 48 h 81"/>
                  <a:gd name="T12" fmla="*/ 8 w 33"/>
                  <a:gd name="T13" fmla="*/ 80 h 81"/>
                  <a:gd name="T14" fmla="*/ 24 w 33"/>
                  <a:gd name="T15" fmla="*/ 80 h 81"/>
                  <a:gd name="T16" fmla="*/ 24 w 33"/>
                  <a:gd name="T17" fmla="*/ 56 h 81"/>
                  <a:gd name="T18" fmla="*/ 32 w 33"/>
                  <a:gd name="T19" fmla="*/ 24 h 81"/>
                  <a:gd name="T20" fmla="*/ 32 w 33"/>
                  <a:gd name="T21" fmla="*/ 8 h 81"/>
                  <a:gd name="T22" fmla="*/ 24 w 33"/>
                  <a:gd name="T23" fmla="*/ 0 h 81"/>
                  <a:gd name="T24" fmla="*/ 16 w 33"/>
                  <a:gd name="T25" fmla="*/ 0 h 81"/>
                  <a:gd name="T26" fmla="*/ 16 w 33"/>
                  <a:gd name="T27" fmla="*/ 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81">
                    <a:moveTo>
                      <a:pt x="16" y="8"/>
                    </a:moveTo>
                    <a:lnTo>
                      <a:pt x="16" y="8"/>
                    </a:lnTo>
                    <a:lnTo>
                      <a:pt x="0" y="16"/>
                    </a:lnTo>
                    <a:lnTo>
                      <a:pt x="0" y="24"/>
                    </a:lnTo>
                    <a:lnTo>
                      <a:pt x="8" y="32"/>
                    </a:lnTo>
                    <a:lnTo>
                      <a:pt x="8" y="48"/>
                    </a:lnTo>
                    <a:lnTo>
                      <a:pt x="8" y="80"/>
                    </a:lnTo>
                    <a:lnTo>
                      <a:pt x="24" y="80"/>
                    </a:lnTo>
                    <a:lnTo>
                      <a:pt x="24" y="56"/>
                    </a:lnTo>
                    <a:lnTo>
                      <a:pt x="32" y="24"/>
                    </a:lnTo>
                    <a:lnTo>
                      <a:pt x="32" y="8"/>
                    </a:lnTo>
                    <a:lnTo>
                      <a:pt x="24" y="0"/>
                    </a:lnTo>
                    <a:lnTo>
                      <a:pt x="16" y="0"/>
                    </a:lnTo>
                    <a:lnTo>
                      <a:pt x="16"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89" name="Freeform 475">
                <a:extLst>
                  <a:ext uri="{FF2B5EF4-FFF2-40B4-BE49-F238E27FC236}">
                    <a16:creationId xmlns:a16="http://schemas.microsoft.com/office/drawing/2014/main" id="{6F838D35-B511-4436-999E-B47113998BAB}"/>
                  </a:ext>
                </a:extLst>
              </p:cNvPr>
              <p:cNvSpPr>
                <a:spLocks/>
              </p:cNvSpPr>
              <p:nvPr/>
            </p:nvSpPr>
            <p:spPr bwMode="gray">
              <a:xfrm>
                <a:off x="6129858" y="4333988"/>
                <a:ext cx="307557" cy="290296"/>
              </a:xfrm>
              <a:custGeom>
                <a:avLst/>
                <a:gdLst>
                  <a:gd name="T0" fmla="*/ 72 w 145"/>
                  <a:gd name="T1" fmla="*/ 112 h 121"/>
                  <a:gd name="T2" fmla="*/ 72 w 145"/>
                  <a:gd name="T3" fmla="*/ 112 h 121"/>
                  <a:gd name="T4" fmla="*/ 88 w 145"/>
                  <a:gd name="T5" fmla="*/ 88 h 121"/>
                  <a:gd name="T6" fmla="*/ 96 w 145"/>
                  <a:gd name="T7" fmla="*/ 88 h 121"/>
                  <a:gd name="T8" fmla="*/ 104 w 145"/>
                  <a:gd name="T9" fmla="*/ 96 h 121"/>
                  <a:gd name="T10" fmla="*/ 112 w 145"/>
                  <a:gd name="T11" fmla="*/ 88 h 121"/>
                  <a:gd name="T12" fmla="*/ 128 w 145"/>
                  <a:gd name="T13" fmla="*/ 64 h 121"/>
                  <a:gd name="T14" fmla="*/ 136 w 145"/>
                  <a:gd name="T15" fmla="*/ 40 h 121"/>
                  <a:gd name="T16" fmla="*/ 144 w 145"/>
                  <a:gd name="T17" fmla="*/ 24 h 121"/>
                  <a:gd name="T18" fmla="*/ 144 w 145"/>
                  <a:gd name="T19" fmla="*/ 16 h 121"/>
                  <a:gd name="T20" fmla="*/ 144 w 145"/>
                  <a:gd name="T21" fmla="*/ 8 h 121"/>
                  <a:gd name="T22" fmla="*/ 136 w 145"/>
                  <a:gd name="T23" fmla="*/ 0 h 121"/>
                  <a:gd name="T24" fmla="*/ 128 w 145"/>
                  <a:gd name="T25" fmla="*/ 0 h 121"/>
                  <a:gd name="T26" fmla="*/ 120 w 145"/>
                  <a:gd name="T27" fmla="*/ 8 h 121"/>
                  <a:gd name="T28" fmla="*/ 96 w 145"/>
                  <a:gd name="T29" fmla="*/ 8 h 121"/>
                  <a:gd name="T30" fmla="*/ 80 w 145"/>
                  <a:gd name="T31" fmla="*/ 16 h 121"/>
                  <a:gd name="T32" fmla="*/ 64 w 145"/>
                  <a:gd name="T33" fmla="*/ 8 h 121"/>
                  <a:gd name="T34" fmla="*/ 56 w 145"/>
                  <a:gd name="T35" fmla="*/ 8 h 121"/>
                  <a:gd name="T36" fmla="*/ 32 w 145"/>
                  <a:gd name="T37" fmla="*/ 0 h 121"/>
                  <a:gd name="T38" fmla="*/ 24 w 145"/>
                  <a:gd name="T39" fmla="*/ 0 h 121"/>
                  <a:gd name="T40" fmla="*/ 8 w 145"/>
                  <a:gd name="T41" fmla="*/ 16 h 121"/>
                  <a:gd name="T42" fmla="*/ 8 w 145"/>
                  <a:gd name="T43" fmla="*/ 24 h 121"/>
                  <a:gd name="T44" fmla="*/ 8 w 145"/>
                  <a:gd name="T45" fmla="*/ 40 h 121"/>
                  <a:gd name="T46" fmla="*/ 0 w 145"/>
                  <a:gd name="T47" fmla="*/ 72 h 121"/>
                  <a:gd name="T48" fmla="*/ 0 w 145"/>
                  <a:gd name="T49" fmla="*/ 96 h 121"/>
                  <a:gd name="T50" fmla="*/ 24 w 145"/>
                  <a:gd name="T51" fmla="*/ 96 h 121"/>
                  <a:gd name="T52" fmla="*/ 24 w 145"/>
                  <a:gd name="T53" fmla="*/ 104 h 121"/>
                  <a:gd name="T54" fmla="*/ 32 w 145"/>
                  <a:gd name="T55" fmla="*/ 120 h 121"/>
                  <a:gd name="T56" fmla="*/ 40 w 145"/>
                  <a:gd name="T57" fmla="*/ 120 h 121"/>
                  <a:gd name="T58" fmla="*/ 72 w 145"/>
                  <a:gd name="T59" fmla="*/ 120 h 121"/>
                  <a:gd name="T60" fmla="*/ 72 w 145"/>
                  <a:gd name="T61" fmla="*/ 1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21">
                    <a:moveTo>
                      <a:pt x="72" y="112"/>
                    </a:moveTo>
                    <a:lnTo>
                      <a:pt x="72" y="112"/>
                    </a:lnTo>
                    <a:lnTo>
                      <a:pt x="88" y="88"/>
                    </a:lnTo>
                    <a:lnTo>
                      <a:pt x="96" y="88"/>
                    </a:lnTo>
                    <a:lnTo>
                      <a:pt x="104" y="96"/>
                    </a:lnTo>
                    <a:lnTo>
                      <a:pt x="112" y="88"/>
                    </a:lnTo>
                    <a:lnTo>
                      <a:pt x="128" y="64"/>
                    </a:lnTo>
                    <a:lnTo>
                      <a:pt x="136" y="40"/>
                    </a:lnTo>
                    <a:lnTo>
                      <a:pt x="144" y="24"/>
                    </a:lnTo>
                    <a:lnTo>
                      <a:pt x="144" y="16"/>
                    </a:lnTo>
                    <a:lnTo>
                      <a:pt x="144" y="8"/>
                    </a:lnTo>
                    <a:lnTo>
                      <a:pt x="136" y="0"/>
                    </a:lnTo>
                    <a:lnTo>
                      <a:pt x="128" y="0"/>
                    </a:lnTo>
                    <a:lnTo>
                      <a:pt x="120" y="8"/>
                    </a:lnTo>
                    <a:lnTo>
                      <a:pt x="96" y="8"/>
                    </a:lnTo>
                    <a:lnTo>
                      <a:pt x="80" y="16"/>
                    </a:lnTo>
                    <a:lnTo>
                      <a:pt x="64" y="8"/>
                    </a:lnTo>
                    <a:lnTo>
                      <a:pt x="56" y="8"/>
                    </a:lnTo>
                    <a:lnTo>
                      <a:pt x="32" y="0"/>
                    </a:lnTo>
                    <a:lnTo>
                      <a:pt x="24" y="0"/>
                    </a:lnTo>
                    <a:lnTo>
                      <a:pt x="8" y="16"/>
                    </a:lnTo>
                    <a:lnTo>
                      <a:pt x="8" y="24"/>
                    </a:lnTo>
                    <a:lnTo>
                      <a:pt x="8" y="40"/>
                    </a:lnTo>
                    <a:lnTo>
                      <a:pt x="0" y="72"/>
                    </a:lnTo>
                    <a:lnTo>
                      <a:pt x="0" y="96"/>
                    </a:lnTo>
                    <a:lnTo>
                      <a:pt x="24" y="96"/>
                    </a:lnTo>
                    <a:lnTo>
                      <a:pt x="24" y="104"/>
                    </a:lnTo>
                    <a:lnTo>
                      <a:pt x="32" y="120"/>
                    </a:lnTo>
                    <a:lnTo>
                      <a:pt x="40" y="120"/>
                    </a:lnTo>
                    <a:lnTo>
                      <a:pt x="72" y="120"/>
                    </a:lnTo>
                    <a:lnTo>
                      <a:pt x="72" y="11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90" name="Freeform 476">
                <a:extLst>
                  <a:ext uri="{FF2B5EF4-FFF2-40B4-BE49-F238E27FC236}">
                    <a16:creationId xmlns:a16="http://schemas.microsoft.com/office/drawing/2014/main" id="{E0FC07FF-21D6-4062-9E63-25553F79D527}"/>
                  </a:ext>
                </a:extLst>
              </p:cNvPr>
              <p:cNvSpPr>
                <a:spLocks/>
              </p:cNvSpPr>
              <p:nvPr/>
            </p:nvSpPr>
            <p:spPr bwMode="gray">
              <a:xfrm>
                <a:off x="6281908" y="4353471"/>
                <a:ext cx="207341" cy="346796"/>
              </a:xfrm>
              <a:custGeom>
                <a:avLst/>
                <a:gdLst>
                  <a:gd name="T0" fmla="*/ 0 w 97"/>
                  <a:gd name="T1" fmla="*/ 104 h 145"/>
                  <a:gd name="T2" fmla="*/ 0 w 97"/>
                  <a:gd name="T3" fmla="*/ 104 h 145"/>
                  <a:gd name="T4" fmla="*/ 16 w 97"/>
                  <a:gd name="T5" fmla="*/ 80 h 145"/>
                  <a:gd name="T6" fmla="*/ 24 w 97"/>
                  <a:gd name="T7" fmla="*/ 80 h 145"/>
                  <a:gd name="T8" fmla="*/ 32 w 97"/>
                  <a:gd name="T9" fmla="*/ 88 h 145"/>
                  <a:gd name="T10" fmla="*/ 40 w 97"/>
                  <a:gd name="T11" fmla="*/ 80 h 145"/>
                  <a:gd name="T12" fmla="*/ 56 w 97"/>
                  <a:gd name="T13" fmla="*/ 56 h 145"/>
                  <a:gd name="T14" fmla="*/ 64 w 97"/>
                  <a:gd name="T15" fmla="*/ 32 h 145"/>
                  <a:gd name="T16" fmla="*/ 72 w 97"/>
                  <a:gd name="T17" fmla="*/ 16 h 145"/>
                  <a:gd name="T18" fmla="*/ 72 w 97"/>
                  <a:gd name="T19" fmla="*/ 8 h 145"/>
                  <a:gd name="T20" fmla="*/ 72 w 97"/>
                  <a:gd name="T21" fmla="*/ 0 h 145"/>
                  <a:gd name="T22" fmla="*/ 72 w 97"/>
                  <a:gd name="T23" fmla="*/ 8 h 145"/>
                  <a:gd name="T24" fmla="*/ 88 w 97"/>
                  <a:gd name="T25" fmla="*/ 40 h 145"/>
                  <a:gd name="T26" fmla="*/ 72 w 97"/>
                  <a:gd name="T27" fmla="*/ 40 h 145"/>
                  <a:gd name="T28" fmla="*/ 72 w 97"/>
                  <a:gd name="T29" fmla="*/ 48 h 145"/>
                  <a:gd name="T30" fmla="*/ 80 w 97"/>
                  <a:gd name="T31" fmla="*/ 56 h 145"/>
                  <a:gd name="T32" fmla="*/ 88 w 97"/>
                  <a:gd name="T33" fmla="*/ 72 h 145"/>
                  <a:gd name="T34" fmla="*/ 72 w 97"/>
                  <a:gd name="T35" fmla="*/ 96 h 145"/>
                  <a:gd name="T36" fmla="*/ 80 w 97"/>
                  <a:gd name="T37" fmla="*/ 104 h 145"/>
                  <a:gd name="T38" fmla="*/ 96 w 97"/>
                  <a:gd name="T39" fmla="*/ 128 h 145"/>
                  <a:gd name="T40" fmla="*/ 96 w 97"/>
                  <a:gd name="T41" fmla="*/ 144 h 145"/>
                  <a:gd name="T42" fmla="*/ 56 w 97"/>
                  <a:gd name="T43" fmla="*/ 136 h 145"/>
                  <a:gd name="T44" fmla="*/ 32 w 97"/>
                  <a:gd name="T45" fmla="*/ 136 h 145"/>
                  <a:gd name="T46" fmla="*/ 16 w 97"/>
                  <a:gd name="T47" fmla="*/ 136 h 145"/>
                  <a:gd name="T48" fmla="*/ 16 w 97"/>
                  <a:gd name="T49" fmla="*/ 128 h 145"/>
                  <a:gd name="T50" fmla="*/ 8 w 97"/>
                  <a:gd name="T51" fmla="*/ 120 h 145"/>
                  <a:gd name="T52" fmla="*/ 0 w 97"/>
                  <a:gd name="T53" fmla="*/ 112 h 145"/>
                  <a:gd name="T54" fmla="*/ 0 w 97"/>
                  <a:gd name="T5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145">
                    <a:moveTo>
                      <a:pt x="0" y="104"/>
                    </a:moveTo>
                    <a:lnTo>
                      <a:pt x="0" y="104"/>
                    </a:lnTo>
                    <a:lnTo>
                      <a:pt x="16" y="80"/>
                    </a:lnTo>
                    <a:lnTo>
                      <a:pt x="24" y="80"/>
                    </a:lnTo>
                    <a:lnTo>
                      <a:pt x="32" y="88"/>
                    </a:lnTo>
                    <a:lnTo>
                      <a:pt x="40" y="80"/>
                    </a:lnTo>
                    <a:lnTo>
                      <a:pt x="56" y="56"/>
                    </a:lnTo>
                    <a:lnTo>
                      <a:pt x="64" y="32"/>
                    </a:lnTo>
                    <a:lnTo>
                      <a:pt x="72" y="16"/>
                    </a:lnTo>
                    <a:lnTo>
                      <a:pt x="72" y="8"/>
                    </a:lnTo>
                    <a:lnTo>
                      <a:pt x="72" y="0"/>
                    </a:lnTo>
                    <a:lnTo>
                      <a:pt x="72" y="8"/>
                    </a:lnTo>
                    <a:lnTo>
                      <a:pt x="88" y="40"/>
                    </a:lnTo>
                    <a:lnTo>
                      <a:pt x="72" y="40"/>
                    </a:lnTo>
                    <a:lnTo>
                      <a:pt x="72" y="48"/>
                    </a:lnTo>
                    <a:lnTo>
                      <a:pt x="80" y="56"/>
                    </a:lnTo>
                    <a:lnTo>
                      <a:pt x="88" y="72"/>
                    </a:lnTo>
                    <a:lnTo>
                      <a:pt x="72" y="96"/>
                    </a:lnTo>
                    <a:lnTo>
                      <a:pt x="80" y="104"/>
                    </a:lnTo>
                    <a:lnTo>
                      <a:pt x="96" y="128"/>
                    </a:lnTo>
                    <a:lnTo>
                      <a:pt x="96" y="144"/>
                    </a:lnTo>
                    <a:lnTo>
                      <a:pt x="56" y="136"/>
                    </a:lnTo>
                    <a:lnTo>
                      <a:pt x="32" y="136"/>
                    </a:lnTo>
                    <a:lnTo>
                      <a:pt x="16" y="136"/>
                    </a:lnTo>
                    <a:lnTo>
                      <a:pt x="16" y="128"/>
                    </a:lnTo>
                    <a:lnTo>
                      <a:pt x="8" y="120"/>
                    </a:lnTo>
                    <a:lnTo>
                      <a:pt x="0" y="112"/>
                    </a:lnTo>
                    <a:lnTo>
                      <a:pt x="0" y="10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91" name="Freeform 477">
                <a:extLst>
                  <a:ext uri="{FF2B5EF4-FFF2-40B4-BE49-F238E27FC236}">
                    <a16:creationId xmlns:a16="http://schemas.microsoft.com/office/drawing/2014/main" id="{780CBF97-29E5-472F-87C0-C959FB7A77B8}"/>
                  </a:ext>
                </a:extLst>
              </p:cNvPr>
              <p:cNvSpPr>
                <a:spLocks/>
              </p:cNvSpPr>
              <p:nvPr/>
            </p:nvSpPr>
            <p:spPr bwMode="gray">
              <a:xfrm>
                <a:off x="6299186" y="4678835"/>
                <a:ext cx="53564" cy="40915"/>
              </a:xfrm>
              <a:custGeom>
                <a:avLst/>
                <a:gdLst>
                  <a:gd name="T0" fmla="*/ 24 w 25"/>
                  <a:gd name="T1" fmla="*/ 0 h 17"/>
                  <a:gd name="T2" fmla="*/ 24 w 25"/>
                  <a:gd name="T3" fmla="*/ 0 h 17"/>
                  <a:gd name="T4" fmla="*/ 24 w 25"/>
                  <a:gd name="T5" fmla="*/ 16 h 17"/>
                  <a:gd name="T6" fmla="*/ 8 w 25"/>
                  <a:gd name="T7" fmla="*/ 16 h 17"/>
                  <a:gd name="T8" fmla="*/ 0 w 25"/>
                  <a:gd name="T9" fmla="*/ 16 h 17"/>
                  <a:gd name="T10" fmla="*/ 8 w 25"/>
                  <a:gd name="T11" fmla="*/ 0 h 17"/>
                  <a:gd name="T12" fmla="*/ 24 w 2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5" h="17">
                    <a:moveTo>
                      <a:pt x="24" y="0"/>
                    </a:moveTo>
                    <a:lnTo>
                      <a:pt x="24" y="0"/>
                    </a:lnTo>
                    <a:lnTo>
                      <a:pt x="24" y="16"/>
                    </a:lnTo>
                    <a:lnTo>
                      <a:pt x="8" y="16"/>
                    </a:lnTo>
                    <a:lnTo>
                      <a:pt x="0" y="16"/>
                    </a:lnTo>
                    <a:lnTo>
                      <a:pt x="8" y="0"/>
                    </a:lnTo>
                    <a:lnTo>
                      <a:pt x="24"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92" name="Freeform 478">
                <a:extLst>
                  <a:ext uri="{FF2B5EF4-FFF2-40B4-BE49-F238E27FC236}">
                    <a16:creationId xmlns:a16="http://schemas.microsoft.com/office/drawing/2014/main" id="{8B511660-A207-4C6C-BFA0-A7B306CD844A}"/>
                  </a:ext>
                </a:extLst>
              </p:cNvPr>
              <p:cNvSpPr>
                <a:spLocks/>
              </p:cNvSpPr>
              <p:nvPr/>
            </p:nvSpPr>
            <p:spPr bwMode="gray">
              <a:xfrm>
                <a:off x="6281908" y="4678835"/>
                <a:ext cx="155505" cy="194829"/>
              </a:xfrm>
              <a:custGeom>
                <a:avLst/>
                <a:gdLst>
                  <a:gd name="T0" fmla="*/ 16 w 73"/>
                  <a:gd name="T1" fmla="*/ 16 h 81"/>
                  <a:gd name="T2" fmla="*/ 16 w 73"/>
                  <a:gd name="T3" fmla="*/ 16 h 81"/>
                  <a:gd name="T4" fmla="*/ 32 w 73"/>
                  <a:gd name="T5" fmla="*/ 16 h 81"/>
                  <a:gd name="T6" fmla="*/ 32 w 73"/>
                  <a:gd name="T7" fmla="*/ 0 h 81"/>
                  <a:gd name="T8" fmla="*/ 56 w 73"/>
                  <a:gd name="T9" fmla="*/ 0 h 81"/>
                  <a:gd name="T10" fmla="*/ 56 w 73"/>
                  <a:gd name="T11" fmla="*/ 16 h 81"/>
                  <a:gd name="T12" fmla="*/ 64 w 73"/>
                  <a:gd name="T13" fmla="*/ 8 h 81"/>
                  <a:gd name="T14" fmla="*/ 72 w 73"/>
                  <a:gd name="T15" fmla="*/ 16 h 81"/>
                  <a:gd name="T16" fmla="*/ 72 w 73"/>
                  <a:gd name="T17" fmla="*/ 24 h 81"/>
                  <a:gd name="T18" fmla="*/ 72 w 73"/>
                  <a:gd name="T19" fmla="*/ 56 h 81"/>
                  <a:gd name="T20" fmla="*/ 48 w 73"/>
                  <a:gd name="T21" fmla="*/ 56 h 81"/>
                  <a:gd name="T22" fmla="*/ 40 w 73"/>
                  <a:gd name="T23" fmla="*/ 64 h 81"/>
                  <a:gd name="T24" fmla="*/ 40 w 73"/>
                  <a:gd name="T25" fmla="*/ 72 h 81"/>
                  <a:gd name="T26" fmla="*/ 32 w 73"/>
                  <a:gd name="T27" fmla="*/ 72 h 81"/>
                  <a:gd name="T28" fmla="*/ 32 w 73"/>
                  <a:gd name="T29" fmla="*/ 80 h 81"/>
                  <a:gd name="T30" fmla="*/ 16 w 73"/>
                  <a:gd name="T31" fmla="*/ 64 h 81"/>
                  <a:gd name="T32" fmla="*/ 0 w 73"/>
                  <a:gd name="T33" fmla="*/ 40 h 81"/>
                  <a:gd name="T34" fmla="*/ 8 w 73"/>
                  <a:gd name="T35" fmla="*/ 32 h 81"/>
                  <a:gd name="T36" fmla="*/ 8 w 73"/>
                  <a:gd name="T37" fmla="*/ 24 h 81"/>
                  <a:gd name="T38" fmla="*/ 16 w 73"/>
                  <a:gd name="T39" fmla="*/ 1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1">
                    <a:moveTo>
                      <a:pt x="16" y="16"/>
                    </a:moveTo>
                    <a:lnTo>
                      <a:pt x="16" y="16"/>
                    </a:lnTo>
                    <a:lnTo>
                      <a:pt x="32" y="16"/>
                    </a:lnTo>
                    <a:lnTo>
                      <a:pt x="32" y="0"/>
                    </a:lnTo>
                    <a:lnTo>
                      <a:pt x="56" y="0"/>
                    </a:lnTo>
                    <a:lnTo>
                      <a:pt x="56" y="16"/>
                    </a:lnTo>
                    <a:lnTo>
                      <a:pt x="64" y="8"/>
                    </a:lnTo>
                    <a:lnTo>
                      <a:pt x="72" y="16"/>
                    </a:lnTo>
                    <a:lnTo>
                      <a:pt x="72" y="24"/>
                    </a:lnTo>
                    <a:lnTo>
                      <a:pt x="72" y="56"/>
                    </a:lnTo>
                    <a:lnTo>
                      <a:pt x="48" y="56"/>
                    </a:lnTo>
                    <a:lnTo>
                      <a:pt x="40" y="64"/>
                    </a:lnTo>
                    <a:lnTo>
                      <a:pt x="40" y="72"/>
                    </a:lnTo>
                    <a:lnTo>
                      <a:pt x="32" y="72"/>
                    </a:lnTo>
                    <a:lnTo>
                      <a:pt x="32" y="80"/>
                    </a:lnTo>
                    <a:lnTo>
                      <a:pt x="16" y="64"/>
                    </a:lnTo>
                    <a:lnTo>
                      <a:pt x="0" y="40"/>
                    </a:lnTo>
                    <a:lnTo>
                      <a:pt x="8" y="32"/>
                    </a:lnTo>
                    <a:lnTo>
                      <a:pt x="8" y="24"/>
                    </a:lnTo>
                    <a:lnTo>
                      <a:pt x="16"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93" name="Freeform 479">
                <a:extLst>
                  <a:ext uri="{FF2B5EF4-FFF2-40B4-BE49-F238E27FC236}">
                    <a16:creationId xmlns:a16="http://schemas.microsoft.com/office/drawing/2014/main" id="{4BA1D3B3-5234-4AF7-95CA-84E750360269}"/>
                  </a:ext>
                </a:extLst>
              </p:cNvPr>
              <p:cNvSpPr>
                <a:spLocks/>
              </p:cNvSpPr>
              <p:nvPr/>
            </p:nvSpPr>
            <p:spPr bwMode="gray">
              <a:xfrm>
                <a:off x="6351021" y="4641818"/>
                <a:ext cx="205613" cy="270814"/>
              </a:xfrm>
              <a:custGeom>
                <a:avLst/>
                <a:gdLst>
                  <a:gd name="T0" fmla="*/ 64 w 97"/>
                  <a:gd name="T1" fmla="*/ 8 h 113"/>
                  <a:gd name="T2" fmla="*/ 64 w 97"/>
                  <a:gd name="T3" fmla="*/ 8 h 113"/>
                  <a:gd name="T4" fmla="*/ 64 w 97"/>
                  <a:gd name="T5" fmla="*/ 24 h 113"/>
                  <a:gd name="T6" fmla="*/ 24 w 97"/>
                  <a:gd name="T7" fmla="*/ 16 h 113"/>
                  <a:gd name="T8" fmla="*/ 24 w 97"/>
                  <a:gd name="T9" fmla="*/ 32 h 113"/>
                  <a:gd name="T10" fmla="*/ 32 w 97"/>
                  <a:gd name="T11" fmla="*/ 24 h 113"/>
                  <a:gd name="T12" fmla="*/ 40 w 97"/>
                  <a:gd name="T13" fmla="*/ 32 h 113"/>
                  <a:gd name="T14" fmla="*/ 40 w 97"/>
                  <a:gd name="T15" fmla="*/ 40 h 113"/>
                  <a:gd name="T16" fmla="*/ 40 w 97"/>
                  <a:gd name="T17" fmla="*/ 72 h 113"/>
                  <a:gd name="T18" fmla="*/ 16 w 97"/>
                  <a:gd name="T19" fmla="*/ 72 h 113"/>
                  <a:gd name="T20" fmla="*/ 8 w 97"/>
                  <a:gd name="T21" fmla="*/ 80 h 113"/>
                  <a:gd name="T22" fmla="*/ 8 w 97"/>
                  <a:gd name="T23" fmla="*/ 88 h 113"/>
                  <a:gd name="T24" fmla="*/ 0 w 97"/>
                  <a:gd name="T25" fmla="*/ 88 h 113"/>
                  <a:gd name="T26" fmla="*/ 0 w 97"/>
                  <a:gd name="T27" fmla="*/ 96 h 113"/>
                  <a:gd name="T28" fmla="*/ 16 w 97"/>
                  <a:gd name="T29" fmla="*/ 112 h 113"/>
                  <a:gd name="T30" fmla="*/ 16 w 97"/>
                  <a:gd name="T31" fmla="*/ 104 h 113"/>
                  <a:gd name="T32" fmla="*/ 24 w 97"/>
                  <a:gd name="T33" fmla="*/ 104 h 113"/>
                  <a:gd name="T34" fmla="*/ 40 w 97"/>
                  <a:gd name="T35" fmla="*/ 104 h 113"/>
                  <a:gd name="T36" fmla="*/ 56 w 97"/>
                  <a:gd name="T37" fmla="*/ 96 h 113"/>
                  <a:gd name="T38" fmla="*/ 64 w 97"/>
                  <a:gd name="T39" fmla="*/ 72 h 113"/>
                  <a:gd name="T40" fmla="*/ 80 w 97"/>
                  <a:gd name="T41" fmla="*/ 56 h 113"/>
                  <a:gd name="T42" fmla="*/ 96 w 97"/>
                  <a:gd name="T43" fmla="*/ 0 h 113"/>
                  <a:gd name="T44" fmla="*/ 72 w 97"/>
                  <a:gd name="T45" fmla="*/ 8 h 113"/>
                  <a:gd name="T46" fmla="*/ 64 w 97"/>
                  <a:gd name="T47"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13">
                    <a:moveTo>
                      <a:pt x="64" y="8"/>
                    </a:moveTo>
                    <a:lnTo>
                      <a:pt x="64" y="8"/>
                    </a:lnTo>
                    <a:lnTo>
                      <a:pt x="64" y="24"/>
                    </a:lnTo>
                    <a:lnTo>
                      <a:pt x="24" y="16"/>
                    </a:lnTo>
                    <a:lnTo>
                      <a:pt x="24" y="32"/>
                    </a:lnTo>
                    <a:lnTo>
                      <a:pt x="32" y="24"/>
                    </a:lnTo>
                    <a:lnTo>
                      <a:pt x="40" y="32"/>
                    </a:lnTo>
                    <a:lnTo>
                      <a:pt x="40" y="40"/>
                    </a:lnTo>
                    <a:lnTo>
                      <a:pt x="40" y="72"/>
                    </a:lnTo>
                    <a:lnTo>
                      <a:pt x="16" y="72"/>
                    </a:lnTo>
                    <a:lnTo>
                      <a:pt x="8" y="80"/>
                    </a:lnTo>
                    <a:lnTo>
                      <a:pt x="8" y="88"/>
                    </a:lnTo>
                    <a:lnTo>
                      <a:pt x="0" y="88"/>
                    </a:lnTo>
                    <a:lnTo>
                      <a:pt x="0" y="96"/>
                    </a:lnTo>
                    <a:lnTo>
                      <a:pt x="16" y="112"/>
                    </a:lnTo>
                    <a:lnTo>
                      <a:pt x="16" y="104"/>
                    </a:lnTo>
                    <a:lnTo>
                      <a:pt x="24" y="104"/>
                    </a:lnTo>
                    <a:lnTo>
                      <a:pt x="40" y="104"/>
                    </a:lnTo>
                    <a:lnTo>
                      <a:pt x="56" y="96"/>
                    </a:lnTo>
                    <a:lnTo>
                      <a:pt x="64" y="72"/>
                    </a:lnTo>
                    <a:lnTo>
                      <a:pt x="80" y="56"/>
                    </a:lnTo>
                    <a:lnTo>
                      <a:pt x="96" y="0"/>
                    </a:lnTo>
                    <a:lnTo>
                      <a:pt x="72" y="8"/>
                    </a:lnTo>
                    <a:lnTo>
                      <a:pt x="64"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94" name="Freeform 480">
                <a:extLst>
                  <a:ext uri="{FF2B5EF4-FFF2-40B4-BE49-F238E27FC236}">
                    <a16:creationId xmlns:a16="http://schemas.microsoft.com/office/drawing/2014/main" id="{43D588EE-851E-4C81-9DBA-2943A37ABD7F}"/>
                  </a:ext>
                </a:extLst>
              </p:cNvPr>
              <p:cNvSpPr>
                <a:spLocks/>
              </p:cNvSpPr>
              <p:nvPr/>
            </p:nvSpPr>
            <p:spPr bwMode="gray">
              <a:xfrm>
                <a:off x="6385578" y="4602852"/>
                <a:ext cx="511443" cy="559161"/>
              </a:xfrm>
              <a:custGeom>
                <a:avLst/>
                <a:gdLst>
                  <a:gd name="T0" fmla="*/ 192 w 241"/>
                  <a:gd name="T1" fmla="*/ 0 h 233"/>
                  <a:gd name="T2" fmla="*/ 192 w 241"/>
                  <a:gd name="T3" fmla="*/ 0 h 233"/>
                  <a:gd name="T4" fmla="*/ 136 w 241"/>
                  <a:gd name="T5" fmla="*/ 0 h 233"/>
                  <a:gd name="T6" fmla="*/ 128 w 241"/>
                  <a:gd name="T7" fmla="*/ 8 h 233"/>
                  <a:gd name="T8" fmla="*/ 104 w 241"/>
                  <a:gd name="T9" fmla="*/ 8 h 233"/>
                  <a:gd name="T10" fmla="*/ 96 w 241"/>
                  <a:gd name="T11" fmla="*/ 0 h 233"/>
                  <a:gd name="T12" fmla="*/ 88 w 241"/>
                  <a:gd name="T13" fmla="*/ 0 h 233"/>
                  <a:gd name="T14" fmla="*/ 80 w 241"/>
                  <a:gd name="T15" fmla="*/ 16 h 233"/>
                  <a:gd name="T16" fmla="*/ 64 w 241"/>
                  <a:gd name="T17" fmla="*/ 72 h 233"/>
                  <a:gd name="T18" fmla="*/ 48 w 241"/>
                  <a:gd name="T19" fmla="*/ 88 h 233"/>
                  <a:gd name="T20" fmla="*/ 40 w 241"/>
                  <a:gd name="T21" fmla="*/ 112 h 233"/>
                  <a:gd name="T22" fmla="*/ 24 w 241"/>
                  <a:gd name="T23" fmla="*/ 120 h 233"/>
                  <a:gd name="T24" fmla="*/ 8 w 241"/>
                  <a:gd name="T25" fmla="*/ 120 h 233"/>
                  <a:gd name="T26" fmla="*/ 0 w 241"/>
                  <a:gd name="T27" fmla="*/ 136 h 233"/>
                  <a:gd name="T28" fmla="*/ 0 w 241"/>
                  <a:gd name="T29" fmla="*/ 144 h 233"/>
                  <a:gd name="T30" fmla="*/ 16 w 241"/>
                  <a:gd name="T31" fmla="*/ 136 h 233"/>
                  <a:gd name="T32" fmla="*/ 48 w 241"/>
                  <a:gd name="T33" fmla="*/ 136 h 233"/>
                  <a:gd name="T34" fmla="*/ 56 w 241"/>
                  <a:gd name="T35" fmla="*/ 136 h 233"/>
                  <a:gd name="T36" fmla="*/ 56 w 241"/>
                  <a:gd name="T37" fmla="*/ 152 h 233"/>
                  <a:gd name="T38" fmla="*/ 72 w 241"/>
                  <a:gd name="T39" fmla="*/ 168 h 233"/>
                  <a:gd name="T40" fmla="*/ 88 w 241"/>
                  <a:gd name="T41" fmla="*/ 160 h 233"/>
                  <a:gd name="T42" fmla="*/ 88 w 241"/>
                  <a:gd name="T43" fmla="*/ 152 h 233"/>
                  <a:gd name="T44" fmla="*/ 104 w 241"/>
                  <a:gd name="T45" fmla="*/ 152 h 233"/>
                  <a:gd name="T46" fmla="*/ 120 w 241"/>
                  <a:gd name="T47" fmla="*/ 160 h 233"/>
                  <a:gd name="T48" fmla="*/ 120 w 241"/>
                  <a:gd name="T49" fmla="*/ 184 h 233"/>
                  <a:gd name="T50" fmla="*/ 128 w 241"/>
                  <a:gd name="T51" fmla="*/ 192 h 233"/>
                  <a:gd name="T52" fmla="*/ 120 w 241"/>
                  <a:gd name="T53" fmla="*/ 200 h 233"/>
                  <a:gd name="T54" fmla="*/ 120 w 241"/>
                  <a:gd name="T55" fmla="*/ 208 h 233"/>
                  <a:gd name="T56" fmla="*/ 144 w 241"/>
                  <a:gd name="T57" fmla="*/ 200 h 233"/>
                  <a:gd name="T58" fmla="*/ 176 w 241"/>
                  <a:gd name="T59" fmla="*/ 216 h 233"/>
                  <a:gd name="T60" fmla="*/ 184 w 241"/>
                  <a:gd name="T61" fmla="*/ 208 h 233"/>
                  <a:gd name="T62" fmla="*/ 208 w 241"/>
                  <a:gd name="T63" fmla="*/ 224 h 233"/>
                  <a:gd name="T64" fmla="*/ 216 w 241"/>
                  <a:gd name="T65" fmla="*/ 232 h 233"/>
                  <a:gd name="T66" fmla="*/ 216 w 241"/>
                  <a:gd name="T67" fmla="*/ 216 h 233"/>
                  <a:gd name="T68" fmla="*/ 208 w 241"/>
                  <a:gd name="T69" fmla="*/ 216 h 233"/>
                  <a:gd name="T70" fmla="*/ 208 w 241"/>
                  <a:gd name="T71" fmla="*/ 208 h 233"/>
                  <a:gd name="T72" fmla="*/ 208 w 241"/>
                  <a:gd name="T73" fmla="*/ 176 h 233"/>
                  <a:gd name="T74" fmla="*/ 208 w 241"/>
                  <a:gd name="T75" fmla="*/ 168 h 233"/>
                  <a:gd name="T76" fmla="*/ 232 w 241"/>
                  <a:gd name="T77" fmla="*/ 168 h 233"/>
                  <a:gd name="T78" fmla="*/ 216 w 241"/>
                  <a:gd name="T79" fmla="*/ 144 h 233"/>
                  <a:gd name="T80" fmla="*/ 216 w 241"/>
                  <a:gd name="T81" fmla="*/ 120 h 233"/>
                  <a:gd name="T82" fmla="*/ 216 w 241"/>
                  <a:gd name="T83" fmla="*/ 104 h 233"/>
                  <a:gd name="T84" fmla="*/ 216 w 241"/>
                  <a:gd name="T85" fmla="*/ 96 h 233"/>
                  <a:gd name="T86" fmla="*/ 208 w 241"/>
                  <a:gd name="T87" fmla="*/ 96 h 233"/>
                  <a:gd name="T88" fmla="*/ 216 w 241"/>
                  <a:gd name="T89" fmla="*/ 80 h 233"/>
                  <a:gd name="T90" fmla="*/ 224 w 241"/>
                  <a:gd name="T91" fmla="*/ 56 h 233"/>
                  <a:gd name="T92" fmla="*/ 232 w 241"/>
                  <a:gd name="T93" fmla="*/ 48 h 233"/>
                  <a:gd name="T94" fmla="*/ 240 w 241"/>
                  <a:gd name="T95" fmla="*/ 32 h 233"/>
                  <a:gd name="T96" fmla="*/ 232 w 241"/>
                  <a:gd name="T97" fmla="*/ 32 h 233"/>
                  <a:gd name="T98" fmla="*/ 232 w 241"/>
                  <a:gd name="T99" fmla="*/ 16 h 233"/>
                  <a:gd name="T100" fmla="*/ 224 w 241"/>
                  <a:gd name="T101" fmla="*/ 8 h 233"/>
                  <a:gd name="T102" fmla="*/ 200 w 241"/>
                  <a:gd name="T103" fmla="*/ 8 h 233"/>
                  <a:gd name="T104" fmla="*/ 192 w 241"/>
                  <a:gd name="T10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 h="233">
                    <a:moveTo>
                      <a:pt x="192" y="0"/>
                    </a:moveTo>
                    <a:lnTo>
                      <a:pt x="192" y="0"/>
                    </a:lnTo>
                    <a:lnTo>
                      <a:pt x="136" y="0"/>
                    </a:lnTo>
                    <a:lnTo>
                      <a:pt x="128" y="8"/>
                    </a:lnTo>
                    <a:lnTo>
                      <a:pt x="104" y="8"/>
                    </a:lnTo>
                    <a:lnTo>
                      <a:pt x="96" y="0"/>
                    </a:lnTo>
                    <a:lnTo>
                      <a:pt x="88" y="0"/>
                    </a:lnTo>
                    <a:lnTo>
                      <a:pt x="80" y="16"/>
                    </a:lnTo>
                    <a:lnTo>
                      <a:pt x="64" y="72"/>
                    </a:lnTo>
                    <a:lnTo>
                      <a:pt x="48" y="88"/>
                    </a:lnTo>
                    <a:lnTo>
                      <a:pt x="40" y="112"/>
                    </a:lnTo>
                    <a:lnTo>
                      <a:pt x="24" y="120"/>
                    </a:lnTo>
                    <a:lnTo>
                      <a:pt x="8" y="120"/>
                    </a:lnTo>
                    <a:lnTo>
                      <a:pt x="0" y="136"/>
                    </a:lnTo>
                    <a:lnTo>
                      <a:pt x="0" y="144"/>
                    </a:lnTo>
                    <a:lnTo>
                      <a:pt x="16" y="136"/>
                    </a:lnTo>
                    <a:lnTo>
                      <a:pt x="48" y="136"/>
                    </a:lnTo>
                    <a:lnTo>
                      <a:pt x="56" y="136"/>
                    </a:lnTo>
                    <a:lnTo>
                      <a:pt x="56" y="152"/>
                    </a:lnTo>
                    <a:lnTo>
                      <a:pt x="72" y="168"/>
                    </a:lnTo>
                    <a:lnTo>
                      <a:pt x="88" y="160"/>
                    </a:lnTo>
                    <a:lnTo>
                      <a:pt x="88" y="152"/>
                    </a:lnTo>
                    <a:lnTo>
                      <a:pt x="104" y="152"/>
                    </a:lnTo>
                    <a:lnTo>
                      <a:pt x="120" y="160"/>
                    </a:lnTo>
                    <a:lnTo>
                      <a:pt x="120" y="184"/>
                    </a:lnTo>
                    <a:lnTo>
                      <a:pt x="128" y="192"/>
                    </a:lnTo>
                    <a:lnTo>
                      <a:pt x="120" y="200"/>
                    </a:lnTo>
                    <a:lnTo>
                      <a:pt x="120" y="208"/>
                    </a:lnTo>
                    <a:lnTo>
                      <a:pt x="144" y="200"/>
                    </a:lnTo>
                    <a:lnTo>
                      <a:pt x="176" y="216"/>
                    </a:lnTo>
                    <a:lnTo>
                      <a:pt x="184" y="208"/>
                    </a:lnTo>
                    <a:lnTo>
                      <a:pt x="208" y="224"/>
                    </a:lnTo>
                    <a:lnTo>
                      <a:pt x="216" y="232"/>
                    </a:lnTo>
                    <a:lnTo>
                      <a:pt x="216" y="216"/>
                    </a:lnTo>
                    <a:lnTo>
                      <a:pt x="208" y="216"/>
                    </a:lnTo>
                    <a:lnTo>
                      <a:pt x="208" y="208"/>
                    </a:lnTo>
                    <a:lnTo>
                      <a:pt x="208" y="176"/>
                    </a:lnTo>
                    <a:lnTo>
                      <a:pt x="208" y="168"/>
                    </a:lnTo>
                    <a:lnTo>
                      <a:pt x="232" y="168"/>
                    </a:lnTo>
                    <a:lnTo>
                      <a:pt x="216" y="144"/>
                    </a:lnTo>
                    <a:lnTo>
                      <a:pt x="216" y="120"/>
                    </a:lnTo>
                    <a:lnTo>
                      <a:pt x="216" y="104"/>
                    </a:lnTo>
                    <a:lnTo>
                      <a:pt x="216" y="96"/>
                    </a:lnTo>
                    <a:lnTo>
                      <a:pt x="208" y="96"/>
                    </a:lnTo>
                    <a:lnTo>
                      <a:pt x="216" y="80"/>
                    </a:lnTo>
                    <a:lnTo>
                      <a:pt x="224" y="56"/>
                    </a:lnTo>
                    <a:lnTo>
                      <a:pt x="232" y="48"/>
                    </a:lnTo>
                    <a:lnTo>
                      <a:pt x="240" y="32"/>
                    </a:lnTo>
                    <a:lnTo>
                      <a:pt x="232" y="32"/>
                    </a:lnTo>
                    <a:lnTo>
                      <a:pt x="232" y="16"/>
                    </a:lnTo>
                    <a:lnTo>
                      <a:pt x="224" y="8"/>
                    </a:lnTo>
                    <a:lnTo>
                      <a:pt x="200" y="8"/>
                    </a:lnTo>
                    <a:lnTo>
                      <a:pt x="192"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0000"/>
                  </a:solidFill>
                  <a:effectLst/>
                  <a:uLnTx/>
                  <a:uFillTx/>
                  <a:latin typeface="Arial Narrow"/>
                </a:endParaRPr>
              </a:p>
            </p:txBody>
          </p:sp>
          <p:sp>
            <p:nvSpPr>
              <p:cNvPr id="195" name="Freeform 481">
                <a:extLst>
                  <a:ext uri="{FF2B5EF4-FFF2-40B4-BE49-F238E27FC236}">
                    <a16:creationId xmlns:a16="http://schemas.microsoft.com/office/drawing/2014/main" id="{FB8F8E73-BBF7-4CDB-932C-8A12CEF2FC62}"/>
                  </a:ext>
                </a:extLst>
              </p:cNvPr>
              <p:cNvSpPr>
                <a:spLocks/>
              </p:cNvSpPr>
              <p:nvPr/>
            </p:nvSpPr>
            <p:spPr bwMode="gray">
              <a:xfrm>
                <a:off x="6826178" y="4776251"/>
                <a:ext cx="53564" cy="58448"/>
              </a:xfrm>
              <a:custGeom>
                <a:avLst/>
                <a:gdLst>
                  <a:gd name="T0" fmla="*/ 24 w 25"/>
                  <a:gd name="T1" fmla="*/ 24 h 25"/>
                  <a:gd name="T2" fmla="*/ 24 w 25"/>
                  <a:gd name="T3" fmla="*/ 24 h 25"/>
                  <a:gd name="T4" fmla="*/ 8 w 25"/>
                  <a:gd name="T5" fmla="*/ 24 h 25"/>
                  <a:gd name="T6" fmla="*/ 0 w 25"/>
                  <a:gd name="T7" fmla="*/ 24 h 25"/>
                  <a:gd name="T8" fmla="*/ 8 w 25"/>
                  <a:gd name="T9" fmla="*/ 8 h 25"/>
                  <a:gd name="T10" fmla="*/ 24 w 25"/>
                  <a:gd name="T11" fmla="*/ 0 h 25"/>
                  <a:gd name="T12" fmla="*/ 24 w 25"/>
                  <a:gd name="T13" fmla="*/ 16 h 25"/>
                  <a:gd name="T14" fmla="*/ 24 w 25"/>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24" y="24"/>
                    </a:moveTo>
                    <a:lnTo>
                      <a:pt x="24" y="24"/>
                    </a:lnTo>
                    <a:lnTo>
                      <a:pt x="8" y="24"/>
                    </a:lnTo>
                    <a:lnTo>
                      <a:pt x="0" y="24"/>
                    </a:lnTo>
                    <a:lnTo>
                      <a:pt x="8" y="8"/>
                    </a:lnTo>
                    <a:lnTo>
                      <a:pt x="24" y="0"/>
                    </a:lnTo>
                    <a:lnTo>
                      <a:pt x="24" y="16"/>
                    </a:lnTo>
                    <a:lnTo>
                      <a:pt x="24"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96" name="Freeform 482">
                <a:extLst>
                  <a:ext uri="{FF2B5EF4-FFF2-40B4-BE49-F238E27FC236}">
                    <a16:creationId xmlns:a16="http://schemas.microsoft.com/office/drawing/2014/main" id="{FDFE03D1-CC76-4C78-AD8C-18AE95CBAC5C}"/>
                  </a:ext>
                </a:extLst>
              </p:cNvPr>
              <p:cNvSpPr>
                <a:spLocks/>
              </p:cNvSpPr>
              <p:nvPr/>
            </p:nvSpPr>
            <p:spPr bwMode="gray">
              <a:xfrm>
                <a:off x="6843456" y="4832751"/>
                <a:ext cx="36285" cy="60397"/>
              </a:xfrm>
              <a:custGeom>
                <a:avLst/>
                <a:gdLst>
                  <a:gd name="T0" fmla="*/ 16 w 17"/>
                  <a:gd name="T1" fmla="*/ 0 h 25"/>
                  <a:gd name="T2" fmla="*/ 16 w 17"/>
                  <a:gd name="T3" fmla="*/ 0 h 25"/>
                  <a:gd name="T4" fmla="*/ 16 w 17"/>
                  <a:gd name="T5" fmla="*/ 8 h 25"/>
                  <a:gd name="T6" fmla="*/ 0 w 17"/>
                  <a:gd name="T7" fmla="*/ 24 h 25"/>
                  <a:gd name="T8" fmla="*/ 0 w 17"/>
                  <a:gd name="T9" fmla="*/ 8 h 25"/>
                  <a:gd name="T10" fmla="*/ 0 w 17"/>
                  <a:gd name="T11" fmla="*/ 0 h 25"/>
                  <a:gd name="T12" fmla="*/ 16 w 1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16" y="0"/>
                    </a:moveTo>
                    <a:lnTo>
                      <a:pt x="16" y="0"/>
                    </a:lnTo>
                    <a:lnTo>
                      <a:pt x="16" y="8"/>
                    </a:lnTo>
                    <a:lnTo>
                      <a:pt x="0" y="24"/>
                    </a:lnTo>
                    <a:lnTo>
                      <a:pt x="0" y="8"/>
                    </a:lnTo>
                    <a:lnTo>
                      <a:pt x="0" y="0"/>
                    </a:lnTo>
                    <a:lnTo>
                      <a:pt x="16"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97" name="Freeform 483">
                <a:extLst>
                  <a:ext uri="{FF2B5EF4-FFF2-40B4-BE49-F238E27FC236}">
                    <a16:creationId xmlns:a16="http://schemas.microsoft.com/office/drawing/2014/main" id="{45D41213-F728-4942-B09B-8C7256D6B693}"/>
                  </a:ext>
                </a:extLst>
              </p:cNvPr>
              <p:cNvSpPr>
                <a:spLocks/>
              </p:cNvSpPr>
              <p:nvPr/>
            </p:nvSpPr>
            <p:spPr bwMode="gray">
              <a:xfrm>
                <a:off x="6843456" y="4832751"/>
                <a:ext cx="36285" cy="60397"/>
              </a:xfrm>
              <a:custGeom>
                <a:avLst/>
                <a:gdLst>
                  <a:gd name="T0" fmla="*/ 16 w 17"/>
                  <a:gd name="T1" fmla="*/ 0 h 25"/>
                  <a:gd name="T2" fmla="*/ 16 w 17"/>
                  <a:gd name="T3" fmla="*/ 8 h 25"/>
                  <a:gd name="T4" fmla="*/ 0 w 17"/>
                  <a:gd name="T5" fmla="*/ 24 h 25"/>
                  <a:gd name="T6" fmla="*/ 0 w 17"/>
                  <a:gd name="T7" fmla="*/ 8 h 25"/>
                  <a:gd name="T8" fmla="*/ 0 w 17"/>
                  <a:gd name="T9" fmla="*/ 0 h 25"/>
                  <a:gd name="T10" fmla="*/ 16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6" y="0"/>
                    </a:moveTo>
                    <a:lnTo>
                      <a:pt x="16" y="8"/>
                    </a:lnTo>
                    <a:lnTo>
                      <a:pt x="0" y="24"/>
                    </a:lnTo>
                    <a:lnTo>
                      <a:pt x="0" y="8"/>
                    </a:lnTo>
                    <a:lnTo>
                      <a:pt x="0" y="0"/>
                    </a:lnTo>
                    <a:lnTo>
                      <a:pt x="16"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98" name="Freeform 484">
                <a:extLst>
                  <a:ext uri="{FF2B5EF4-FFF2-40B4-BE49-F238E27FC236}">
                    <a16:creationId xmlns:a16="http://schemas.microsoft.com/office/drawing/2014/main" id="{A94071A7-ADB8-44DE-AE93-374D1E169EAE}"/>
                  </a:ext>
                </a:extLst>
              </p:cNvPr>
              <p:cNvSpPr>
                <a:spLocks/>
              </p:cNvSpPr>
              <p:nvPr/>
            </p:nvSpPr>
            <p:spPr bwMode="gray">
              <a:xfrm>
                <a:off x="6843456" y="4776251"/>
                <a:ext cx="292006" cy="327313"/>
              </a:xfrm>
              <a:custGeom>
                <a:avLst/>
                <a:gdLst>
                  <a:gd name="T0" fmla="*/ 48 w 137"/>
                  <a:gd name="T1" fmla="*/ 112 h 137"/>
                  <a:gd name="T2" fmla="*/ 48 w 137"/>
                  <a:gd name="T3" fmla="*/ 112 h 137"/>
                  <a:gd name="T4" fmla="*/ 24 w 137"/>
                  <a:gd name="T5" fmla="*/ 96 h 137"/>
                  <a:gd name="T6" fmla="*/ 16 w 137"/>
                  <a:gd name="T7" fmla="*/ 96 h 137"/>
                  <a:gd name="T8" fmla="*/ 0 w 137"/>
                  <a:gd name="T9" fmla="*/ 72 h 137"/>
                  <a:gd name="T10" fmla="*/ 0 w 137"/>
                  <a:gd name="T11" fmla="*/ 48 h 137"/>
                  <a:gd name="T12" fmla="*/ 16 w 137"/>
                  <a:gd name="T13" fmla="*/ 32 h 137"/>
                  <a:gd name="T14" fmla="*/ 16 w 137"/>
                  <a:gd name="T15" fmla="*/ 24 h 137"/>
                  <a:gd name="T16" fmla="*/ 16 w 137"/>
                  <a:gd name="T17" fmla="*/ 16 h 137"/>
                  <a:gd name="T18" fmla="*/ 16 w 137"/>
                  <a:gd name="T19" fmla="*/ 0 h 137"/>
                  <a:gd name="T20" fmla="*/ 32 w 137"/>
                  <a:gd name="T21" fmla="*/ 0 h 137"/>
                  <a:gd name="T22" fmla="*/ 56 w 137"/>
                  <a:gd name="T23" fmla="*/ 0 h 137"/>
                  <a:gd name="T24" fmla="*/ 64 w 137"/>
                  <a:gd name="T25" fmla="*/ 0 h 137"/>
                  <a:gd name="T26" fmla="*/ 104 w 137"/>
                  <a:gd name="T27" fmla="*/ 24 h 137"/>
                  <a:gd name="T28" fmla="*/ 104 w 137"/>
                  <a:gd name="T29" fmla="*/ 40 h 137"/>
                  <a:gd name="T30" fmla="*/ 128 w 137"/>
                  <a:gd name="T31" fmla="*/ 48 h 137"/>
                  <a:gd name="T32" fmla="*/ 120 w 137"/>
                  <a:gd name="T33" fmla="*/ 64 h 137"/>
                  <a:gd name="T34" fmla="*/ 128 w 137"/>
                  <a:gd name="T35" fmla="*/ 80 h 137"/>
                  <a:gd name="T36" fmla="*/ 128 w 137"/>
                  <a:gd name="T37" fmla="*/ 104 h 137"/>
                  <a:gd name="T38" fmla="*/ 128 w 137"/>
                  <a:gd name="T39" fmla="*/ 112 h 137"/>
                  <a:gd name="T40" fmla="*/ 136 w 137"/>
                  <a:gd name="T41" fmla="*/ 120 h 137"/>
                  <a:gd name="T42" fmla="*/ 120 w 137"/>
                  <a:gd name="T43" fmla="*/ 136 h 137"/>
                  <a:gd name="T44" fmla="*/ 88 w 137"/>
                  <a:gd name="T45" fmla="*/ 136 h 137"/>
                  <a:gd name="T46" fmla="*/ 72 w 137"/>
                  <a:gd name="T47" fmla="*/ 136 h 137"/>
                  <a:gd name="T48" fmla="*/ 64 w 137"/>
                  <a:gd name="T49" fmla="*/ 112 h 137"/>
                  <a:gd name="T50" fmla="*/ 56 w 137"/>
                  <a:gd name="T51" fmla="*/ 112 h 137"/>
                  <a:gd name="T52" fmla="*/ 48 w 137"/>
                  <a:gd name="T53" fmla="*/ 1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137">
                    <a:moveTo>
                      <a:pt x="48" y="112"/>
                    </a:moveTo>
                    <a:lnTo>
                      <a:pt x="48" y="112"/>
                    </a:lnTo>
                    <a:lnTo>
                      <a:pt x="24" y="96"/>
                    </a:lnTo>
                    <a:lnTo>
                      <a:pt x="16" y="96"/>
                    </a:lnTo>
                    <a:lnTo>
                      <a:pt x="0" y="72"/>
                    </a:lnTo>
                    <a:lnTo>
                      <a:pt x="0" y="48"/>
                    </a:lnTo>
                    <a:lnTo>
                      <a:pt x="16" y="32"/>
                    </a:lnTo>
                    <a:lnTo>
                      <a:pt x="16" y="24"/>
                    </a:lnTo>
                    <a:lnTo>
                      <a:pt x="16" y="16"/>
                    </a:lnTo>
                    <a:lnTo>
                      <a:pt x="16" y="0"/>
                    </a:lnTo>
                    <a:lnTo>
                      <a:pt x="32" y="0"/>
                    </a:lnTo>
                    <a:lnTo>
                      <a:pt x="56" y="0"/>
                    </a:lnTo>
                    <a:lnTo>
                      <a:pt x="64" y="0"/>
                    </a:lnTo>
                    <a:lnTo>
                      <a:pt x="104" y="24"/>
                    </a:lnTo>
                    <a:lnTo>
                      <a:pt x="104" y="40"/>
                    </a:lnTo>
                    <a:lnTo>
                      <a:pt x="128" y="48"/>
                    </a:lnTo>
                    <a:lnTo>
                      <a:pt x="120" y="64"/>
                    </a:lnTo>
                    <a:lnTo>
                      <a:pt x="128" y="80"/>
                    </a:lnTo>
                    <a:lnTo>
                      <a:pt x="128" y="104"/>
                    </a:lnTo>
                    <a:lnTo>
                      <a:pt x="128" y="112"/>
                    </a:lnTo>
                    <a:lnTo>
                      <a:pt x="136" y="120"/>
                    </a:lnTo>
                    <a:lnTo>
                      <a:pt x="120" y="136"/>
                    </a:lnTo>
                    <a:lnTo>
                      <a:pt x="88" y="136"/>
                    </a:lnTo>
                    <a:lnTo>
                      <a:pt x="72" y="136"/>
                    </a:lnTo>
                    <a:lnTo>
                      <a:pt x="64" y="112"/>
                    </a:lnTo>
                    <a:lnTo>
                      <a:pt x="56" y="112"/>
                    </a:lnTo>
                    <a:lnTo>
                      <a:pt x="48" y="11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199" name="Freeform 485">
                <a:extLst>
                  <a:ext uri="{FF2B5EF4-FFF2-40B4-BE49-F238E27FC236}">
                    <a16:creationId xmlns:a16="http://schemas.microsoft.com/office/drawing/2014/main" id="{18C19908-640A-4DCF-BA28-FFEDCB49ECB8}"/>
                  </a:ext>
                </a:extLst>
              </p:cNvPr>
              <p:cNvSpPr>
                <a:spLocks/>
              </p:cNvSpPr>
              <p:nvPr/>
            </p:nvSpPr>
            <p:spPr bwMode="gray">
              <a:xfrm>
                <a:off x="6639572" y="5006150"/>
                <a:ext cx="324836" cy="290296"/>
              </a:xfrm>
              <a:custGeom>
                <a:avLst/>
                <a:gdLst>
                  <a:gd name="T0" fmla="*/ 24 w 153"/>
                  <a:gd name="T1" fmla="*/ 32 h 121"/>
                  <a:gd name="T2" fmla="*/ 24 w 153"/>
                  <a:gd name="T3" fmla="*/ 32 h 121"/>
                  <a:gd name="T4" fmla="*/ 56 w 153"/>
                  <a:gd name="T5" fmla="*/ 48 h 121"/>
                  <a:gd name="T6" fmla="*/ 64 w 153"/>
                  <a:gd name="T7" fmla="*/ 40 h 121"/>
                  <a:gd name="T8" fmla="*/ 88 w 153"/>
                  <a:gd name="T9" fmla="*/ 56 h 121"/>
                  <a:gd name="T10" fmla="*/ 96 w 153"/>
                  <a:gd name="T11" fmla="*/ 64 h 121"/>
                  <a:gd name="T12" fmla="*/ 96 w 153"/>
                  <a:gd name="T13" fmla="*/ 48 h 121"/>
                  <a:gd name="T14" fmla="*/ 88 w 153"/>
                  <a:gd name="T15" fmla="*/ 48 h 121"/>
                  <a:gd name="T16" fmla="*/ 88 w 153"/>
                  <a:gd name="T17" fmla="*/ 40 h 121"/>
                  <a:gd name="T18" fmla="*/ 88 w 153"/>
                  <a:gd name="T19" fmla="*/ 8 h 121"/>
                  <a:gd name="T20" fmla="*/ 88 w 153"/>
                  <a:gd name="T21" fmla="*/ 0 h 121"/>
                  <a:gd name="T22" fmla="*/ 112 w 153"/>
                  <a:gd name="T23" fmla="*/ 0 h 121"/>
                  <a:gd name="T24" fmla="*/ 120 w 153"/>
                  <a:gd name="T25" fmla="*/ 0 h 121"/>
                  <a:gd name="T26" fmla="*/ 144 w 153"/>
                  <a:gd name="T27" fmla="*/ 16 h 121"/>
                  <a:gd name="T28" fmla="*/ 152 w 153"/>
                  <a:gd name="T29" fmla="*/ 32 h 121"/>
                  <a:gd name="T30" fmla="*/ 144 w 153"/>
                  <a:gd name="T31" fmla="*/ 40 h 121"/>
                  <a:gd name="T32" fmla="*/ 144 w 153"/>
                  <a:gd name="T33" fmla="*/ 48 h 121"/>
                  <a:gd name="T34" fmla="*/ 136 w 153"/>
                  <a:gd name="T35" fmla="*/ 64 h 121"/>
                  <a:gd name="T36" fmla="*/ 144 w 153"/>
                  <a:gd name="T37" fmla="*/ 72 h 121"/>
                  <a:gd name="T38" fmla="*/ 104 w 153"/>
                  <a:gd name="T39" fmla="*/ 88 h 121"/>
                  <a:gd name="T40" fmla="*/ 104 w 153"/>
                  <a:gd name="T41" fmla="*/ 96 h 121"/>
                  <a:gd name="T42" fmla="*/ 88 w 153"/>
                  <a:gd name="T43" fmla="*/ 96 h 121"/>
                  <a:gd name="T44" fmla="*/ 88 w 153"/>
                  <a:gd name="T45" fmla="*/ 104 h 121"/>
                  <a:gd name="T46" fmla="*/ 64 w 153"/>
                  <a:gd name="T47" fmla="*/ 120 h 121"/>
                  <a:gd name="T48" fmla="*/ 40 w 153"/>
                  <a:gd name="T49" fmla="*/ 120 h 121"/>
                  <a:gd name="T50" fmla="*/ 24 w 153"/>
                  <a:gd name="T51" fmla="*/ 112 h 121"/>
                  <a:gd name="T52" fmla="*/ 16 w 153"/>
                  <a:gd name="T53" fmla="*/ 120 h 121"/>
                  <a:gd name="T54" fmla="*/ 0 w 153"/>
                  <a:gd name="T55" fmla="*/ 104 h 121"/>
                  <a:gd name="T56" fmla="*/ 0 w 153"/>
                  <a:gd name="T57" fmla="*/ 64 h 121"/>
                  <a:gd name="T58" fmla="*/ 32 w 153"/>
                  <a:gd name="T59" fmla="*/ 56 h 121"/>
                  <a:gd name="T60" fmla="*/ 24 w 153"/>
                  <a:gd name="T61"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 h="121">
                    <a:moveTo>
                      <a:pt x="24" y="32"/>
                    </a:moveTo>
                    <a:lnTo>
                      <a:pt x="24" y="32"/>
                    </a:lnTo>
                    <a:lnTo>
                      <a:pt x="56" y="48"/>
                    </a:lnTo>
                    <a:lnTo>
                      <a:pt x="64" y="40"/>
                    </a:lnTo>
                    <a:lnTo>
                      <a:pt x="88" y="56"/>
                    </a:lnTo>
                    <a:lnTo>
                      <a:pt x="96" y="64"/>
                    </a:lnTo>
                    <a:lnTo>
                      <a:pt x="96" y="48"/>
                    </a:lnTo>
                    <a:lnTo>
                      <a:pt x="88" y="48"/>
                    </a:lnTo>
                    <a:lnTo>
                      <a:pt x="88" y="40"/>
                    </a:lnTo>
                    <a:lnTo>
                      <a:pt x="88" y="8"/>
                    </a:lnTo>
                    <a:lnTo>
                      <a:pt x="88" y="0"/>
                    </a:lnTo>
                    <a:lnTo>
                      <a:pt x="112" y="0"/>
                    </a:lnTo>
                    <a:lnTo>
                      <a:pt x="120" y="0"/>
                    </a:lnTo>
                    <a:lnTo>
                      <a:pt x="144" y="16"/>
                    </a:lnTo>
                    <a:lnTo>
                      <a:pt x="152" y="32"/>
                    </a:lnTo>
                    <a:lnTo>
                      <a:pt x="144" y="40"/>
                    </a:lnTo>
                    <a:lnTo>
                      <a:pt x="144" y="48"/>
                    </a:lnTo>
                    <a:lnTo>
                      <a:pt x="136" y="64"/>
                    </a:lnTo>
                    <a:lnTo>
                      <a:pt x="144" y="72"/>
                    </a:lnTo>
                    <a:lnTo>
                      <a:pt x="104" y="88"/>
                    </a:lnTo>
                    <a:lnTo>
                      <a:pt x="104" y="96"/>
                    </a:lnTo>
                    <a:lnTo>
                      <a:pt x="88" y="96"/>
                    </a:lnTo>
                    <a:lnTo>
                      <a:pt x="88" y="104"/>
                    </a:lnTo>
                    <a:lnTo>
                      <a:pt x="64" y="120"/>
                    </a:lnTo>
                    <a:lnTo>
                      <a:pt x="40" y="120"/>
                    </a:lnTo>
                    <a:lnTo>
                      <a:pt x="24" y="112"/>
                    </a:lnTo>
                    <a:lnTo>
                      <a:pt x="16" y="120"/>
                    </a:lnTo>
                    <a:lnTo>
                      <a:pt x="0" y="104"/>
                    </a:lnTo>
                    <a:lnTo>
                      <a:pt x="0" y="64"/>
                    </a:lnTo>
                    <a:lnTo>
                      <a:pt x="32" y="56"/>
                    </a:lnTo>
                    <a:lnTo>
                      <a:pt x="24"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00" name="Freeform 486">
                <a:extLst>
                  <a:ext uri="{FF2B5EF4-FFF2-40B4-BE49-F238E27FC236}">
                    <a16:creationId xmlns:a16="http://schemas.microsoft.com/office/drawing/2014/main" id="{A73C9359-5B8B-4466-A19C-FC368619780D}"/>
                  </a:ext>
                </a:extLst>
              </p:cNvPr>
              <p:cNvSpPr>
                <a:spLocks/>
              </p:cNvSpPr>
              <p:nvPr/>
            </p:nvSpPr>
            <p:spPr bwMode="gray">
              <a:xfrm>
                <a:off x="6368300" y="5273067"/>
                <a:ext cx="359392" cy="385762"/>
              </a:xfrm>
              <a:custGeom>
                <a:avLst/>
                <a:gdLst>
                  <a:gd name="T0" fmla="*/ 56 w 169"/>
                  <a:gd name="T1" fmla="*/ 160 h 161"/>
                  <a:gd name="T2" fmla="*/ 56 w 169"/>
                  <a:gd name="T3" fmla="*/ 160 h 161"/>
                  <a:gd name="T4" fmla="*/ 48 w 169"/>
                  <a:gd name="T5" fmla="*/ 144 h 161"/>
                  <a:gd name="T6" fmla="*/ 32 w 169"/>
                  <a:gd name="T7" fmla="*/ 96 h 161"/>
                  <a:gd name="T8" fmla="*/ 32 w 169"/>
                  <a:gd name="T9" fmla="*/ 72 h 161"/>
                  <a:gd name="T10" fmla="*/ 0 w 169"/>
                  <a:gd name="T11" fmla="*/ 8 h 161"/>
                  <a:gd name="T12" fmla="*/ 0 w 169"/>
                  <a:gd name="T13" fmla="*/ 0 h 161"/>
                  <a:gd name="T14" fmla="*/ 16 w 169"/>
                  <a:gd name="T15" fmla="*/ 0 h 161"/>
                  <a:gd name="T16" fmla="*/ 32 w 169"/>
                  <a:gd name="T17" fmla="*/ 0 h 161"/>
                  <a:gd name="T18" fmla="*/ 80 w 169"/>
                  <a:gd name="T19" fmla="*/ 8 h 161"/>
                  <a:gd name="T20" fmla="*/ 96 w 169"/>
                  <a:gd name="T21" fmla="*/ 8 h 161"/>
                  <a:gd name="T22" fmla="*/ 128 w 169"/>
                  <a:gd name="T23" fmla="*/ 16 h 161"/>
                  <a:gd name="T24" fmla="*/ 144 w 169"/>
                  <a:gd name="T25" fmla="*/ 8 h 161"/>
                  <a:gd name="T26" fmla="*/ 152 w 169"/>
                  <a:gd name="T27" fmla="*/ 0 h 161"/>
                  <a:gd name="T28" fmla="*/ 168 w 169"/>
                  <a:gd name="T29" fmla="*/ 8 h 161"/>
                  <a:gd name="T30" fmla="*/ 152 w 169"/>
                  <a:gd name="T31" fmla="*/ 24 h 161"/>
                  <a:gd name="T32" fmla="*/ 144 w 169"/>
                  <a:gd name="T33" fmla="*/ 16 h 161"/>
                  <a:gd name="T34" fmla="*/ 120 w 169"/>
                  <a:gd name="T35" fmla="*/ 16 h 161"/>
                  <a:gd name="T36" fmla="*/ 112 w 169"/>
                  <a:gd name="T37" fmla="*/ 64 h 161"/>
                  <a:gd name="T38" fmla="*/ 104 w 169"/>
                  <a:gd name="T39" fmla="*/ 72 h 161"/>
                  <a:gd name="T40" fmla="*/ 104 w 169"/>
                  <a:gd name="T41" fmla="*/ 104 h 161"/>
                  <a:gd name="T42" fmla="*/ 104 w 169"/>
                  <a:gd name="T43" fmla="*/ 152 h 161"/>
                  <a:gd name="T44" fmla="*/ 88 w 169"/>
                  <a:gd name="T45" fmla="*/ 160 h 161"/>
                  <a:gd name="T46" fmla="*/ 72 w 169"/>
                  <a:gd name="T47" fmla="*/ 160 h 161"/>
                  <a:gd name="T48" fmla="*/ 64 w 169"/>
                  <a:gd name="T49" fmla="*/ 152 h 161"/>
                  <a:gd name="T50" fmla="*/ 56 w 169"/>
                  <a:gd name="T51"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61">
                    <a:moveTo>
                      <a:pt x="56" y="160"/>
                    </a:moveTo>
                    <a:lnTo>
                      <a:pt x="56" y="160"/>
                    </a:lnTo>
                    <a:lnTo>
                      <a:pt x="48" y="144"/>
                    </a:lnTo>
                    <a:lnTo>
                      <a:pt x="32" y="96"/>
                    </a:lnTo>
                    <a:lnTo>
                      <a:pt x="32" y="72"/>
                    </a:lnTo>
                    <a:lnTo>
                      <a:pt x="0" y="8"/>
                    </a:lnTo>
                    <a:lnTo>
                      <a:pt x="0" y="0"/>
                    </a:lnTo>
                    <a:lnTo>
                      <a:pt x="16" y="0"/>
                    </a:lnTo>
                    <a:lnTo>
                      <a:pt x="32" y="0"/>
                    </a:lnTo>
                    <a:lnTo>
                      <a:pt x="80" y="8"/>
                    </a:lnTo>
                    <a:lnTo>
                      <a:pt x="96" y="8"/>
                    </a:lnTo>
                    <a:lnTo>
                      <a:pt x="128" y="16"/>
                    </a:lnTo>
                    <a:lnTo>
                      <a:pt x="144" y="8"/>
                    </a:lnTo>
                    <a:lnTo>
                      <a:pt x="152" y="0"/>
                    </a:lnTo>
                    <a:lnTo>
                      <a:pt x="168" y="8"/>
                    </a:lnTo>
                    <a:lnTo>
                      <a:pt x="152" y="24"/>
                    </a:lnTo>
                    <a:lnTo>
                      <a:pt x="144" y="16"/>
                    </a:lnTo>
                    <a:lnTo>
                      <a:pt x="120" y="16"/>
                    </a:lnTo>
                    <a:lnTo>
                      <a:pt x="112" y="64"/>
                    </a:lnTo>
                    <a:lnTo>
                      <a:pt x="104" y="72"/>
                    </a:lnTo>
                    <a:lnTo>
                      <a:pt x="104" y="104"/>
                    </a:lnTo>
                    <a:lnTo>
                      <a:pt x="104" y="152"/>
                    </a:lnTo>
                    <a:lnTo>
                      <a:pt x="88" y="160"/>
                    </a:lnTo>
                    <a:lnTo>
                      <a:pt x="72" y="160"/>
                    </a:lnTo>
                    <a:lnTo>
                      <a:pt x="64" y="152"/>
                    </a:lnTo>
                    <a:lnTo>
                      <a:pt x="56" y="16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01" name="Freeform 487">
                <a:extLst>
                  <a:ext uri="{FF2B5EF4-FFF2-40B4-BE49-F238E27FC236}">
                    <a16:creationId xmlns:a16="http://schemas.microsoft.com/office/drawing/2014/main" id="{FA12C10D-DFC3-4933-B49C-ACEEF8294C80}"/>
                  </a:ext>
                </a:extLst>
              </p:cNvPr>
              <p:cNvSpPr>
                <a:spLocks/>
              </p:cNvSpPr>
              <p:nvPr/>
            </p:nvSpPr>
            <p:spPr bwMode="gray">
              <a:xfrm>
                <a:off x="6368300" y="4928218"/>
                <a:ext cx="342114" cy="385762"/>
              </a:xfrm>
              <a:custGeom>
                <a:avLst/>
                <a:gdLst>
                  <a:gd name="T0" fmla="*/ 0 w 161"/>
                  <a:gd name="T1" fmla="*/ 144 h 161"/>
                  <a:gd name="T2" fmla="*/ 0 w 161"/>
                  <a:gd name="T3" fmla="*/ 144 h 161"/>
                  <a:gd name="T4" fmla="*/ 16 w 161"/>
                  <a:gd name="T5" fmla="*/ 144 h 161"/>
                  <a:gd name="T6" fmla="*/ 32 w 161"/>
                  <a:gd name="T7" fmla="*/ 144 h 161"/>
                  <a:gd name="T8" fmla="*/ 80 w 161"/>
                  <a:gd name="T9" fmla="*/ 152 h 161"/>
                  <a:gd name="T10" fmla="*/ 96 w 161"/>
                  <a:gd name="T11" fmla="*/ 152 h 161"/>
                  <a:gd name="T12" fmla="*/ 128 w 161"/>
                  <a:gd name="T13" fmla="*/ 160 h 161"/>
                  <a:gd name="T14" fmla="*/ 144 w 161"/>
                  <a:gd name="T15" fmla="*/ 152 h 161"/>
                  <a:gd name="T16" fmla="*/ 128 w 161"/>
                  <a:gd name="T17" fmla="*/ 136 h 161"/>
                  <a:gd name="T18" fmla="*/ 128 w 161"/>
                  <a:gd name="T19" fmla="*/ 96 h 161"/>
                  <a:gd name="T20" fmla="*/ 160 w 161"/>
                  <a:gd name="T21" fmla="*/ 88 h 161"/>
                  <a:gd name="T22" fmla="*/ 152 w 161"/>
                  <a:gd name="T23" fmla="*/ 64 h 161"/>
                  <a:gd name="T24" fmla="*/ 128 w 161"/>
                  <a:gd name="T25" fmla="*/ 72 h 161"/>
                  <a:gd name="T26" fmla="*/ 128 w 161"/>
                  <a:gd name="T27" fmla="*/ 64 h 161"/>
                  <a:gd name="T28" fmla="*/ 136 w 161"/>
                  <a:gd name="T29" fmla="*/ 56 h 161"/>
                  <a:gd name="T30" fmla="*/ 128 w 161"/>
                  <a:gd name="T31" fmla="*/ 48 h 161"/>
                  <a:gd name="T32" fmla="*/ 128 w 161"/>
                  <a:gd name="T33" fmla="*/ 24 h 161"/>
                  <a:gd name="T34" fmla="*/ 112 w 161"/>
                  <a:gd name="T35" fmla="*/ 16 h 161"/>
                  <a:gd name="T36" fmla="*/ 96 w 161"/>
                  <a:gd name="T37" fmla="*/ 16 h 161"/>
                  <a:gd name="T38" fmla="*/ 96 w 161"/>
                  <a:gd name="T39" fmla="*/ 24 h 161"/>
                  <a:gd name="T40" fmla="*/ 80 w 161"/>
                  <a:gd name="T41" fmla="*/ 32 h 161"/>
                  <a:gd name="T42" fmla="*/ 64 w 161"/>
                  <a:gd name="T43" fmla="*/ 16 h 161"/>
                  <a:gd name="T44" fmla="*/ 64 w 161"/>
                  <a:gd name="T45" fmla="*/ 0 h 161"/>
                  <a:gd name="T46" fmla="*/ 56 w 161"/>
                  <a:gd name="T47" fmla="*/ 0 h 161"/>
                  <a:gd name="T48" fmla="*/ 24 w 161"/>
                  <a:gd name="T49" fmla="*/ 0 h 161"/>
                  <a:gd name="T50" fmla="*/ 8 w 161"/>
                  <a:gd name="T51" fmla="*/ 8 h 161"/>
                  <a:gd name="T52" fmla="*/ 16 w 161"/>
                  <a:gd name="T53" fmla="*/ 32 h 161"/>
                  <a:gd name="T54" fmla="*/ 16 w 161"/>
                  <a:gd name="T55" fmla="*/ 40 h 161"/>
                  <a:gd name="T56" fmla="*/ 24 w 161"/>
                  <a:gd name="T57" fmla="*/ 72 h 161"/>
                  <a:gd name="T58" fmla="*/ 24 w 161"/>
                  <a:gd name="T59" fmla="*/ 88 h 161"/>
                  <a:gd name="T60" fmla="*/ 8 w 161"/>
                  <a:gd name="T61" fmla="*/ 96 h 161"/>
                  <a:gd name="T62" fmla="*/ 0 w 161"/>
                  <a:gd name="T63" fmla="*/ 128 h 161"/>
                  <a:gd name="T64" fmla="*/ 0 w 161"/>
                  <a:gd name="T65" fmla="*/ 14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61">
                    <a:moveTo>
                      <a:pt x="0" y="144"/>
                    </a:moveTo>
                    <a:lnTo>
                      <a:pt x="0" y="144"/>
                    </a:lnTo>
                    <a:lnTo>
                      <a:pt x="16" y="144"/>
                    </a:lnTo>
                    <a:lnTo>
                      <a:pt x="32" y="144"/>
                    </a:lnTo>
                    <a:lnTo>
                      <a:pt x="80" y="152"/>
                    </a:lnTo>
                    <a:lnTo>
                      <a:pt x="96" y="152"/>
                    </a:lnTo>
                    <a:lnTo>
                      <a:pt x="128" y="160"/>
                    </a:lnTo>
                    <a:lnTo>
                      <a:pt x="144" y="152"/>
                    </a:lnTo>
                    <a:lnTo>
                      <a:pt x="128" y="136"/>
                    </a:lnTo>
                    <a:lnTo>
                      <a:pt x="128" y="96"/>
                    </a:lnTo>
                    <a:lnTo>
                      <a:pt x="160" y="88"/>
                    </a:lnTo>
                    <a:lnTo>
                      <a:pt x="152" y="64"/>
                    </a:lnTo>
                    <a:lnTo>
                      <a:pt x="128" y="72"/>
                    </a:lnTo>
                    <a:lnTo>
                      <a:pt x="128" y="64"/>
                    </a:lnTo>
                    <a:lnTo>
                      <a:pt x="136" y="56"/>
                    </a:lnTo>
                    <a:lnTo>
                      <a:pt x="128" y="48"/>
                    </a:lnTo>
                    <a:lnTo>
                      <a:pt x="128" y="24"/>
                    </a:lnTo>
                    <a:lnTo>
                      <a:pt x="112" y="16"/>
                    </a:lnTo>
                    <a:lnTo>
                      <a:pt x="96" y="16"/>
                    </a:lnTo>
                    <a:lnTo>
                      <a:pt x="96" y="24"/>
                    </a:lnTo>
                    <a:lnTo>
                      <a:pt x="80" y="32"/>
                    </a:lnTo>
                    <a:lnTo>
                      <a:pt x="64" y="16"/>
                    </a:lnTo>
                    <a:lnTo>
                      <a:pt x="64" y="0"/>
                    </a:lnTo>
                    <a:lnTo>
                      <a:pt x="56" y="0"/>
                    </a:lnTo>
                    <a:lnTo>
                      <a:pt x="24" y="0"/>
                    </a:lnTo>
                    <a:lnTo>
                      <a:pt x="8" y="8"/>
                    </a:lnTo>
                    <a:lnTo>
                      <a:pt x="16" y="32"/>
                    </a:lnTo>
                    <a:lnTo>
                      <a:pt x="16" y="40"/>
                    </a:lnTo>
                    <a:lnTo>
                      <a:pt x="24" y="72"/>
                    </a:lnTo>
                    <a:lnTo>
                      <a:pt x="24" y="88"/>
                    </a:lnTo>
                    <a:lnTo>
                      <a:pt x="8" y="96"/>
                    </a:lnTo>
                    <a:lnTo>
                      <a:pt x="0" y="128"/>
                    </a:lnTo>
                    <a:lnTo>
                      <a:pt x="0" y="14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02" name="Freeform 488">
                <a:extLst>
                  <a:ext uri="{FF2B5EF4-FFF2-40B4-BE49-F238E27FC236}">
                    <a16:creationId xmlns:a16="http://schemas.microsoft.com/office/drawing/2014/main" id="{07BB188F-4980-4D6E-89BC-501EE296C0B8}"/>
                  </a:ext>
                </a:extLst>
              </p:cNvPr>
              <p:cNvSpPr>
                <a:spLocks/>
              </p:cNvSpPr>
              <p:nvPr/>
            </p:nvSpPr>
            <p:spPr bwMode="gray">
              <a:xfrm>
                <a:off x="6385578" y="4891200"/>
                <a:ext cx="19007" cy="40915"/>
              </a:xfrm>
              <a:custGeom>
                <a:avLst/>
                <a:gdLst>
                  <a:gd name="T0" fmla="*/ 8 w 9"/>
                  <a:gd name="T1" fmla="*/ 0 h 17"/>
                  <a:gd name="T2" fmla="*/ 8 w 9"/>
                  <a:gd name="T3" fmla="*/ 0 h 17"/>
                  <a:gd name="T4" fmla="*/ 0 w 9"/>
                  <a:gd name="T5" fmla="*/ 16 h 17"/>
                  <a:gd name="T6" fmla="*/ 0 w 9"/>
                  <a:gd name="T7" fmla="*/ 8 h 17"/>
                  <a:gd name="T8" fmla="*/ 0 w 9"/>
                  <a:gd name="T9" fmla="*/ 0 h 17"/>
                  <a:gd name="T10" fmla="*/ 8 w 9"/>
                  <a:gd name="T11" fmla="*/ 0 h 17"/>
                </a:gdLst>
                <a:ahLst/>
                <a:cxnLst>
                  <a:cxn ang="0">
                    <a:pos x="T0" y="T1"/>
                  </a:cxn>
                  <a:cxn ang="0">
                    <a:pos x="T2" y="T3"/>
                  </a:cxn>
                  <a:cxn ang="0">
                    <a:pos x="T4" y="T5"/>
                  </a:cxn>
                  <a:cxn ang="0">
                    <a:pos x="T6" y="T7"/>
                  </a:cxn>
                  <a:cxn ang="0">
                    <a:pos x="T8" y="T9"/>
                  </a:cxn>
                  <a:cxn ang="0">
                    <a:pos x="T10" y="T11"/>
                  </a:cxn>
                </a:cxnLst>
                <a:rect l="0" t="0" r="r" b="b"/>
                <a:pathLst>
                  <a:path w="9" h="17">
                    <a:moveTo>
                      <a:pt x="8" y="0"/>
                    </a:moveTo>
                    <a:lnTo>
                      <a:pt x="8" y="0"/>
                    </a:lnTo>
                    <a:lnTo>
                      <a:pt x="0" y="16"/>
                    </a:lnTo>
                    <a:lnTo>
                      <a:pt x="0" y="8"/>
                    </a:lnTo>
                    <a:lnTo>
                      <a:pt x="0" y="0"/>
                    </a:lnTo>
                    <a:lnTo>
                      <a:pt x="8"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03" name="Freeform 489">
                <a:extLst>
                  <a:ext uri="{FF2B5EF4-FFF2-40B4-BE49-F238E27FC236}">
                    <a16:creationId xmlns:a16="http://schemas.microsoft.com/office/drawing/2014/main" id="{C12DFFAF-F93F-420C-9A75-435418C3F037}"/>
                  </a:ext>
                </a:extLst>
              </p:cNvPr>
              <p:cNvSpPr>
                <a:spLocks/>
              </p:cNvSpPr>
              <p:nvPr/>
            </p:nvSpPr>
            <p:spPr bwMode="gray">
              <a:xfrm>
                <a:off x="6487521" y="5426981"/>
                <a:ext cx="444056" cy="444213"/>
              </a:xfrm>
              <a:custGeom>
                <a:avLst/>
                <a:gdLst>
                  <a:gd name="T0" fmla="*/ 192 w 209"/>
                  <a:gd name="T1" fmla="*/ 8 h 185"/>
                  <a:gd name="T2" fmla="*/ 192 w 209"/>
                  <a:gd name="T3" fmla="*/ 8 h 185"/>
                  <a:gd name="T4" fmla="*/ 200 w 209"/>
                  <a:gd name="T5" fmla="*/ 56 h 185"/>
                  <a:gd name="T6" fmla="*/ 192 w 209"/>
                  <a:gd name="T7" fmla="*/ 56 h 185"/>
                  <a:gd name="T8" fmla="*/ 184 w 209"/>
                  <a:gd name="T9" fmla="*/ 64 h 185"/>
                  <a:gd name="T10" fmla="*/ 192 w 209"/>
                  <a:gd name="T11" fmla="*/ 72 h 185"/>
                  <a:gd name="T12" fmla="*/ 200 w 209"/>
                  <a:gd name="T13" fmla="*/ 64 h 185"/>
                  <a:gd name="T14" fmla="*/ 208 w 209"/>
                  <a:gd name="T15" fmla="*/ 64 h 185"/>
                  <a:gd name="T16" fmla="*/ 208 w 209"/>
                  <a:gd name="T17" fmla="*/ 72 h 185"/>
                  <a:gd name="T18" fmla="*/ 208 w 209"/>
                  <a:gd name="T19" fmla="*/ 96 h 185"/>
                  <a:gd name="T20" fmla="*/ 192 w 209"/>
                  <a:gd name="T21" fmla="*/ 104 h 185"/>
                  <a:gd name="T22" fmla="*/ 176 w 209"/>
                  <a:gd name="T23" fmla="*/ 128 h 185"/>
                  <a:gd name="T24" fmla="*/ 152 w 209"/>
                  <a:gd name="T25" fmla="*/ 152 h 185"/>
                  <a:gd name="T26" fmla="*/ 136 w 209"/>
                  <a:gd name="T27" fmla="*/ 168 h 185"/>
                  <a:gd name="T28" fmla="*/ 112 w 209"/>
                  <a:gd name="T29" fmla="*/ 176 h 185"/>
                  <a:gd name="T30" fmla="*/ 96 w 209"/>
                  <a:gd name="T31" fmla="*/ 176 h 185"/>
                  <a:gd name="T32" fmla="*/ 72 w 209"/>
                  <a:gd name="T33" fmla="*/ 176 h 185"/>
                  <a:gd name="T34" fmla="*/ 48 w 209"/>
                  <a:gd name="T35" fmla="*/ 184 h 185"/>
                  <a:gd name="T36" fmla="*/ 40 w 209"/>
                  <a:gd name="T37" fmla="*/ 184 h 185"/>
                  <a:gd name="T38" fmla="*/ 32 w 209"/>
                  <a:gd name="T39" fmla="*/ 176 h 185"/>
                  <a:gd name="T40" fmla="*/ 24 w 209"/>
                  <a:gd name="T41" fmla="*/ 152 h 185"/>
                  <a:gd name="T42" fmla="*/ 24 w 209"/>
                  <a:gd name="T43" fmla="*/ 144 h 185"/>
                  <a:gd name="T44" fmla="*/ 8 w 209"/>
                  <a:gd name="T45" fmla="*/ 96 h 185"/>
                  <a:gd name="T46" fmla="*/ 0 w 209"/>
                  <a:gd name="T47" fmla="*/ 96 h 185"/>
                  <a:gd name="T48" fmla="*/ 8 w 209"/>
                  <a:gd name="T49" fmla="*/ 88 h 185"/>
                  <a:gd name="T50" fmla="*/ 16 w 209"/>
                  <a:gd name="T51" fmla="*/ 96 h 185"/>
                  <a:gd name="T52" fmla="*/ 32 w 209"/>
                  <a:gd name="T53" fmla="*/ 96 h 185"/>
                  <a:gd name="T54" fmla="*/ 48 w 209"/>
                  <a:gd name="T55" fmla="*/ 88 h 185"/>
                  <a:gd name="T56" fmla="*/ 48 w 209"/>
                  <a:gd name="T57" fmla="*/ 40 h 185"/>
                  <a:gd name="T58" fmla="*/ 56 w 209"/>
                  <a:gd name="T59" fmla="*/ 48 h 185"/>
                  <a:gd name="T60" fmla="*/ 56 w 209"/>
                  <a:gd name="T61" fmla="*/ 64 h 185"/>
                  <a:gd name="T62" fmla="*/ 72 w 209"/>
                  <a:gd name="T63" fmla="*/ 64 h 185"/>
                  <a:gd name="T64" fmla="*/ 96 w 209"/>
                  <a:gd name="T65" fmla="*/ 48 h 185"/>
                  <a:gd name="T66" fmla="*/ 104 w 209"/>
                  <a:gd name="T67" fmla="*/ 56 h 185"/>
                  <a:gd name="T68" fmla="*/ 112 w 209"/>
                  <a:gd name="T69" fmla="*/ 48 h 185"/>
                  <a:gd name="T70" fmla="*/ 144 w 209"/>
                  <a:gd name="T71" fmla="*/ 16 h 185"/>
                  <a:gd name="T72" fmla="*/ 168 w 209"/>
                  <a:gd name="T73" fmla="*/ 0 h 185"/>
                  <a:gd name="T74" fmla="*/ 184 w 209"/>
                  <a:gd name="T75" fmla="*/ 8 h 185"/>
                  <a:gd name="T76" fmla="*/ 192 w 209"/>
                  <a:gd name="T77"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185">
                    <a:moveTo>
                      <a:pt x="192" y="8"/>
                    </a:moveTo>
                    <a:lnTo>
                      <a:pt x="192" y="8"/>
                    </a:lnTo>
                    <a:lnTo>
                      <a:pt x="200" y="56"/>
                    </a:lnTo>
                    <a:lnTo>
                      <a:pt x="192" y="56"/>
                    </a:lnTo>
                    <a:lnTo>
                      <a:pt x="184" y="64"/>
                    </a:lnTo>
                    <a:lnTo>
                      <a:pt x="192" y="72"/>
                    </a:lnTo>
                    <a:lnTo>
                      <a:pt x="200" y="64"/>
                    </a:lnTo>
                    <a:lnTo>
                      <a:pt x="208" y="64"/>
                    </a:lnTo>
                    <a:lnTo>
                      <a:pt x="208" y="72"/>
                    </a:lnTo>
                    <a:lnTo>
                      <a:pt x="208" y="96"/>
                    </a:lnTo>
                    <a:lnTo>
                      <a:pt x="192" y="104"/>
                    </a:lnTo>
                    <a:lnTo>
                      <a:pt x="176" y="128"/>
                    </a:lnTo>
                    <a:lnTo>
                      <a:pt x="152" y="152"/>
                    </a:lnTo>
                    <a:lnTo>
                      <a:pt x="136" y="168"/>
                    </a:lnTo>
                    <a:lnTo>
                      <a:pt x="112" y="176"/>
                    </a:lnTo>
                    <a:lnTo>
                      <a:pt x="96" y="176"/>
                    </a:lnTo>
                    <a:lnTo>
                      <a:pt x="72" y="176"/>
                    </a:lnTo>
                    <a:lnTo>
                      <a:pt x="48" y="184"/>
                    </a:lnTo>
                    <a:lnTo>
                      <a:pt x="40" y="184"/>
                    </a:lnTo>
                    <a:lnTo>
                      <a:pt x="32" y="176"/>
                    </a:lnTo>
                    <a:lnTo>
                      <a:pt x="24" y="152"/>
                    </a:lnTo>
                    <a:lnTo>
                      <a:pt x="24" y="144"/>
                    </a:lnTo>
                    <a:lnTo>
                      <a:pt x="8" y="96"/>
                    </a:lnTo>
                    <a:lnTo>
                      <a:pt x="0" y="96"/>
                    </a:lnTo>
                    <a:lnTo>
                      <a:pt x="8" y="88"/>
                    </a:lnTo>
                    <a:lnTo>
                      <a:pt x="16" y="96"/>
                    </a:lnTo>
                    <a:lnTo>
                      <a:pt x="32" y="96"/>
                    </a:lnTo>
                    <a:lnTo>
                      <a:pt x="48" y="88"/>
                    </a:lnTo>
                    <a:lnTo>
                      <a:pt x="48" y="40"/>
                    </a:lnTo>
                    <a:lnTo>
                      <a:pt x="56" y="48"/>
                    </a:lnTo>
                    <a:lnTo>
                      <a:pt x="56" y="64"/>
                    </a:lnTo>
                    <a:lnTo>
                      <a:pt x="72" y="64"/>
                    </a:lnTo>
                    <a:lnTo>
                      <a:pt x="96" y="48"/>
                    </a:lnTo>
                    <a:lnTo>
                      <a:pt x="104" y="56"/>
                    </a:lnTo>
                    <a:lnTo>
                      <a:pt x="112" y="48"/>
                    </a:lnTo>
                    <a:lnTo>
                      <a:pt x="144" y="16"/>
                    </a:lnTo>
                    <a:lnTo>
                      <a:pt x="168" y="0"/>
                    </a:lnTo>
                    <a:lnTo>
                      <a:pt x="184" y="8"/>
                    </a:lnTo>
                    <a:lnTo>
                      <a:pt x="192"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04" name="Freeform 490">
                <a:extLst>
                  <a:ext uri="{FF2B5EF4-FFF2-40B4-BE49-F238E27FC236}">
                    <a16:creationId xmlns:a16="http://schemas.microsoft.com/office/drawing/2014/main" id="{430FFD1F-788C-4AAC-B87B-F4EF016796DC}"/>
                  </a:ext>
                </a:extLst>
              </p:cNvPr>
              <p:cNvSpPr>
                <a:spLocks/>
              </p:cNvSpPr>
              <p:nvPr/>
            </p:nvSpPr>
            <p:spPr bwMode="gray">
              <a:xfrm>
                <a:off x="6589463" y="5292550"/>
                <a:ext cx="255720" cy="290296"/>
              </a:xfrm>
              <a:custGeom>
                <a:avLst/>
                <a:gdLst>
                  <a:gd name="T0" fmla="*/ 0 w 121"/>
                  <a:gd name="T1" fmla="*/ 96 h 121"/>
                  <a:gd name="T2" fmla="*/ 0 w 121"/>
                  <a:gd name="T3" fmla="*/ 96 h 121"/>
                  <a:gd name="T4" fmla="*/ 8 w 121"/>
                  <a:gd name="T5" fmla="*/ 104 h 121"/>
                  <a:gd name="T6" fmla="*/ 8 w 121"/>
                  <a:gd name="T7" fmla="*/ 120 h 121"/>
                  <a:gd name="T8" fmla="*/ 24 w 121"/>
                  <a:gd name="T9" fmla="*/ 120 h 121"/>
                  <a:gd name="T10" fmla="*/ 48 w 121"/>
                  <a:gd name="T11" fmla="*/ 104 h 121"/>
                  <a:gd name="T12" fmla="*/ 56 w 121"/>
                  <a:gd name="T13" fmla="*/ 112 h 121"/>
                  <a:gd name="T14" fmla="*/ 64 w 121"/>
                  <a:gd name="T15" fmla="*/ 104 h 121"/>
                  <a:gd name="T16" fmla="*/ 96 w 121"/>
                  <a:gd name="T17" fmla="*/ 72 h 121"/>
                  <a:gd name="T18" fmla="*/ 120 w 121"/>
                  <a:gd name="T19" fmla="*/ 56 h 121"/>
                  <a:gd name="T20" fmla="*/ 104 w 121"/>
                  <a:gd name="T21" fmla="*/ 56 h 121"/>
                  <a:gd name="T22" fmla="*/ 96 w 121"/>
                  <a:gd name="T23" fmla="*/ 40 h 121"/>
                  <a:gd name="T24" fmla="*/ 80 w 121"/>
                  <a:gd name="T25" fmla="*/ 24 h 121"/>
                  <a:gd name="T26" fmla="*/ 64 w 121"/>
                  <a:gd name="T27" fmla="*/ 0 h 121"/>
                  <a:gd name="T28" fmla="*/ 48 w 121"/>
                  <a:gd name="T29" fmla="*/ 16 h 121"/>
                  <a:gd name="T30" fmla="*/ 40 w 121"/>
                  <a:gd name="T31" fmla="*/ 8 h 121"/>
                  <a:gd name="T32" fmla="*/ 16 w 121"/>
                  <a:gd name="T33" fmla="*/ 8 h 121"/>
                  <a:gd name="T34" fmla="*/ 8 w 121"/>
                  <a:gd name="T35" fmla="*/ 56 h 121"/>
                  <a:gd name="T36" fmla="*/ 0 w 121"/>
                  <a:gd name="T37" fmla="*/ 64 h 121"/>
                  <a:gd name="T38" fmla="*/ 0 w 121"/>
                  <a:gd name="T39" fmla="*/ 9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21">
                    <a:moveTo>
                      <a:pt x="0" y="96"/>
                    </a:moveTo>
                    <a:lnTo>
                      <a:pt x="0" y="96"/>
                    </a:lnTo>
                    <a:lnTo>
                      <a:pt x="8" y="104"/>
                    </a:lnTo>
                    <a:lnTo>
                      <a:pt x="8" y="120"/>
                    </a:lnTo>
                    <a:lnTo>
                      <a:pt x="24" y="120"/>
                    </a:lnTo>
                    <a:lnTo>
                      <a:pt x="48" y="104"/>
                    </a:lnTo>
                    <a:lnTo>
                      <a:pt x="56" y="112"/>
                    </a:lnTo>
                    <a:lnTo>
                      <a:pt x="64" y="104"/>
                    </a:lnTo>
                    <a:lnTo>
                      <a:pt x="96" y="72"/>
                    </a:lnTo>
                    <a:lnTo>
                      <a:pt x="120" y="56"/>
                    </a:lnTo>
                    <a:lnTo>
                      <a:pt x="104" y="56"/>
                    </a:lnTo>
                    <a:lnTo>
                      <a:pt x="96" y="40"/>
                    </a:lnTo>
                    <a:lnTo>
                      <a:pt x="80" y="24"/>
                    </a:lnTo>
                    <a:lnTo>
                      <a:pt x="64" y="0"/>
                    </a:lnTo>
                    <a:lnTo>
                      <a:pt x="48" y="16"/>
                    </a:lnTo>
                    <a:lnTo>
                      <a:pt x="40" y="8"/>
                    </a:lnTo>
                    <a:lnTo>
                      <a:pt x="16" y="8"/>
                    </a:lnTo>
                    <a:lnTo>
                      <a:pt x="8" y="56"/>
                    </a:lnTo>
                    <a:lnTo>
                      <a:pt x="0" y="64"/>
                    </a:lnTo>
                    <a:lnTo>
                      <a:pt x="0" y="9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05" name="Freeform 491">
                <a:extLst>
                  <a:ext uri="{FF2B5EF4-FFF2-40B4-BE49-F238E27FC236}">
                    <a16:creationId xmlns:a16="http://schemas.microsoft.com/office/drawing/2014/main" id="{0EA2EF8D-D75F-419B-86F8-134814018DCF}"/>
                  </a:ext>
                </a:extLst>
              </p:cNvPr>
              <p:cNvSpPr>
                <a:spLocks/>
              </p:cNvSpPr>
              <p:nvPr/>
            </p:nvSpPr>
            <p:spPr bwMode="gray">
              <a:xfrm>
                <a:off x="6724236" y="5236049"/>
                <a:ext cx="224620" cy="212365"/>
              </a:xfrm>
              <a:custGeom>
                <a:avLst/>
                <a:gdLst>
                  <a:gd name="T0" fmla="*/ 64 w 105"/>
                  <a:gd name="T1" fmla="*/ 0 h 89"/>
                  <a:gd name="T2" fmla="*/ 64 w 105"/>
                  <a:gd name="T3" fmla="*/ 0 h 89"/>
                  <a:gd name="T4" fmla="*/ 48 w 105"/>
                  <a:gd name="T5" fmla="*/ 0 h 89"/>
                  <a:gd name="T6" fmla="*/ 48 w 105"/>
                  <a:gd name="T7" fmla="*/ 8 h 89"/>
                  <a:gd name="T8" fmla="*/ 24 w 105"/>
                  <a:gd name="T9" fmla="*/ 24 h 89"/>
                  <a:gd name="T10" fmla="*/ 0 w 105"/>
                  <a:gd name="T11" fmla="*/ 24 h 89"/>
                  <a:gd name="T12" fmla="*/ 16 w 105"/>
                  <a:gd name="T13" fmla="*/ 48 h 89"/>
                  <a:gd name="T14" fmla="*/ 32 w 105"/>
                  <a:gd name="T15" fmla="*/ 64 h 89"/>
                  <a:gd name="T16" fmla="*/ 40 w 105"/>
                  <a:gd name="T17" fmla="*/ 80 h 89"/>
                  <a:gd name="T18" fmla="*/ 56 w 105"/>
                  <a:gd name="T19" fmla="*/ 80 h 89"/>
                  <a:gd name="T20" fmla="*/ 72 w 105"/>
                  <a:gd name="T21" fmla="*/ 88 h 89"/>
                  <a:gd name="T22" fmla="*/ 80 w 105"/>
                  <a:gd name="T23" fmla="*/ 88 h 89"/>
                  <a:gd name="T24" fmla="*/ 96 w 105"/>
                  <a:gd name="T25" fmla="*/ 56 h 89"/>
                  <a:gd name="T26" fmla="*/ 104 w 105"/>
                  <a:gd name="T27" fmla="*/ 24 h 89"/>
                  <a:gd name="T28" fmla="*/ 96 w 105"/>
                  <a:gd name="T29" fmla="*/ 8 h 89"/>
                  <a:gd name="T30" fmla="*/ 80 w 105"/>
                  <a:gd name="T31" fmla="*/ 0 h 89"/>
                  <a:gd name="T32" fmla="*/ 64 w 105"/>
                  <a:gd name="T3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89">
                    <a:moveTo>
                      <a:pt x="64" y="0"/>
                    </a:moveTo>
                    <a:lnTo>
                      <a:pt x="64" y="0"/>
                    </a:lnTo>
                    <a:lnTo>
                      <a:pt x="48" y="0"/>
                    </a:lnTo>
                    <a:lnTo>
                      <a:pt x="48" y="8"/>
                    </a:lnTo>
                    <a:lnTo>
                      <a:pt x="24" y="24"/>
                    </a:lnTo>
                    <a:lnTo>
                      <a:pt x="0" y="24"/>
                    </a:lnTo>
                    <a:lnTo>
                      <a:pt x="16" y="48"/>
                    </a:lnTo>
                    <a:lnTo>
                      <a:pt x="32" y="64"/>
                    </a:lnTo>
                    <a:lnTo>
                      <a:pt x="40" y="80"/>
                    </a:lnTo>
                    <a:lnTo>
                      <a:pt x="56" y="80"/>
                    </a:lnTo>
                    <a:lnTo>
                      <a:pt x="72" y="88"/>
                    </a:lnTo>
                    <a:lnTo>
                      <a:pt x="80" y="88"/>
                    </a:lnTo>
                    <a:lnTo>
                      <a:pt x="96" y="56"/>
                    </a:lnTo>
                    <a:lnTo>
                      <a:pt x="104" y="24"/>
                    </a:lnTo>
                    <a:lnTo>
                      <a:pt x="96" y="8"/>
                    </a:lnTo>
                    <a:lnTo>
                      <a:pt x="80" y="0"/>
                    </a:lnTo>
                    <a:lnTo>
                      <a:pt x="64"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06" name="Freeform 492">
                <a:extLst>
                  <a:ext uri="{FF2B5EF4-FFF2-40B4-BE49-F238E27FC236}">
                    <a16:creationId xmlns:a16="http://schemas.microsoft.com/office/drawing/2014/main" id="{3FAD4ED8-51A3-4BF5-9649-F081082894FC}"/>
                  </a:ext>
                </a:extLst>
              </p:cNvPr>
              <p:cNvSpPr>
                <a:spLocks/>
              </p:cNvSpPr>
              <p:nvPr/>
            </p:nvSpPr>
            <p:spPr bwMode="gray">
              <a:xfrm>
                <a:off x="6860735" y="5062649"/>
                <a:ext cx="292006" cy="520195"/>
              </a:xfrm>
              <a:custGeom>
                <a:avLst/>
                <a:gdLst>
                  <a:gd name="T0" fmla="*/ 32 w 137"/>
                  <a:gd name="T1" fmla="*/ 216 h 217"/>
                  <a:gd name="T2" fmla="*/ 32 w 137"/>
                  <a:gd name="T3" fmla="*/ 216 h 217"/>
                  <a:gd name="T4" fmla="*/ 32 w 137"/>
                  <a:gd name="T5" fmla="*/ 208 h 217"/>
                  <a:gd name="T6" fmla="*/ 32 w 137"/>
                  <a:gd name="T7" fmla="*/ 200 h 217"/>
                  <a:gd name="T8" fmla="*/ 64 w 137"/>
                  <a:gd name="T9" fmla="*/ 192 h 217"/>
                  <a:gd name="T10" fmla="*/ 72 w 137"/>
                  <a:gd name="T11" fmla="*/ 184 h 217"/>
                  <a:gd name="T12" fmla="*/ 72 w 137"/>
                  <a:gd name="T13" fmla="*/ 160 h 217"/>
                  <a:gd name="T14" fmla="*/ 56 w 137"/>
                  <a:gd name="T15" fmla="*/ 128 h 217"/>
                  <a:gd name="T16" fmla="*/ 88 w 137"/>
                  <a:gd name="T17" fmla="*/ 96 h 217"/>
                  <a:gd name="T18" fmla="*/ 112 w 137"/>
                  <a:gd name="T19" fmla="*/ 88 h 217"/>
                  <a:gd name="T20" fmla="*/ 136 w 137"/>
                  <a:gd name="T21" fmla="*/ 64 h 217"/>
                  <a:gd name="T22" fmla="*/ 128 w 137"/>
                  <a:gd name="T23" fmla="*/ 0 h 217"/>
                  <a:gd name="T24" fmla="*/ 112 w 137"/>
                  <a:gd name="T25" fmla="*/ 16 h 217"/>
                  <a:gd name="T26" fmla="*/ 80 w 137"/>
                  <a:gd name="T27" fmla="*/ 16 h 217"/>
                  <a:gd name="T28" fmla="*/ 64 w 137"/>
                  <a:gd name="T29" fmla="*/ 16 h 217"/>
                  <a:gd name="T30" fmla="*/ 56 w 137"/>
                  <a:gd name="T31" fmla="*/ 24 h 217"/>
                  <a:gd name="T32" fmla="*/ 64 w 137"/>
                  <a:gd name="T33" fmla="*/ 40 h 217"/>
                  <a:gd name="T34" fmla="*/ 72 w 137"/>
                  <a:gd name="T35" fmla="*/ 56 h 217"/>
                  <a:gd name="T36" fmla="*/ 72 w 137"/>
                  <a:gd name="T37" fmla="*/ 72 h 217"/>
                  <a:gd name="T38" fmla="*/ 64 w 137"/>
                  <a:gd name="T39" fmla="*/ 88 h 217"/>
                  <a:gd name="T40" fmla="*/ 56 w 137"/>
                  <a:gd name="T41" fmla="*/ 72 h 217"/>
                  <a:gd name="T42" fmla="*/ 56 w 137"/>
                  <a:gd name="T43" fmla="*/ 56 h 217"/>
                  <a:gd name="T44" fmla="*/ 48 w 137"/>
                  <a:gd name="T45" fmla="*/ 56 h 217"/>
                  <a:gd name="T46" fmla="*/ 40 w 137"/>
                  <a:gd name="T47" fmla="*/ 48 h 217"/>
                  <a:gd name="T48" fmla="*/ 0 w 137"/>
                  <a:gd name="T49" fmla="*/ 64 h 217"/>
                  <a:gd name="T50" fmla="*/ 0 w 137"/>
                  <a:gd name="T51" fmla="*/ 72 h 217"/>
                  <a:gd name="T52" fmla="*/ 16 w 137"/>
                  <a:gd name="T53" fmla="*/ 72 h 217"/>
                  <a:gd name="T54" fmla="*/ 32 w 137"/>
                  <a:gd name="T55" fmla="*/ 80 h 217"/>
                  <a:gd name="T56" fmla="*/ 40 w 137"/>
                  <a:gd name="T57" fmla="*/ 96 h 217"/>
                  <a:gd name="T58" fmla="*/ 32 w 137"/>
                  <a:gd name="T59" fmla="*/ 128 h 217"/>
                  <a:gd name="T60" fmla="*/ 16 w 137"/>
                  <a:gd name="T61" fmla="*/ 160 h 217"/>
                  <a:gd name="T62" fmla="*/ 24 w 137"/>
                  <a:gd name="T63" fmla="*/ 208 h 217"/>
                  <a:gd name="T64" fmla="*/ 24 w 137"/>
                  <a:gd name="T65" fmla="*/ 216 h 217"/>
                  <a:gd name="T66" fmla="*/ 32 w 137"/>
                  <a:gd name="T67"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217">
                    <a:moveTo>
                      <a:pt x="32" y="216"/>
                    </a:moveTo>
                    <a:lnTo>
                      <a:pt x="32" y="216"/>
                    </a:lnTo>
                    <a:lnTo>
                      <a:pt x="32" y="208"/>
                    </a:lnTo>
                    <a:lnTo>
                      <a:pt x="32" y="200"/>
                    </a:lnTo>
                    <a:lnTo>
                      <a:pt x="64" y="192"/>
                    </a:lnTo>
                    <a:lnTo>
                      <a:pt x="72" y="184"/>
                    </a:lnTo>
                    <a:lnTo>
                      <a:pt x="72" y="160"/>
                    </a:lnTo>
                    <a:lnTo>
                      <a:pt x="56" y="128"/>
                    </a:lnTo>
                    <a:lnTo>
                      <a:pt x="88" y="96"/>
                    </a:lnTo>
                    <a:lnTo>
                      <a:pt x="112" y="88"/>
                    </a:lnTo>
                    <a:lnTo>
                      <a:pt x="136" y="64"/>
                    </a:lnTo>
                    <a:lnTo>
                      <a:pt x="128" y="0"/>
                    </a:lnTo>
                    <a:lnTo>
                      <a:pt x="112" y="16"/>
                    </a:lnTo>
                    <a:lnTo>
                      <a:pt x="80" y="16"/>
                    </a:lnTo>
                    <a:lnTo>
                      <a:pt x="64" y="16"/>
                    </a:lnTo>
                    <a:lnTo>
                      <a:pt x="56" y="24"/>
                    </a:lnTo>
                    <a:lnTo>
                      <a:pt x="64" y="40"/>
                    </a:lnTo>
                    <a:lnTo>
                      <a:pt x="72" y="56"/>
                    </a:lnTo>
                    <a:lnTo>
                      <a:pt x="72" y="72"/>
                    </a:lnTo>
                    <a:lnTo>
                      <a:pt x="64" y="88"/>
                    </a:lnTo>
                    <a:lnTo>
                      <a:pt x="56" y="72"/>
                    </a:lnTo>
                    <a:lnTo>
                      <a:pt x="56" y="56"/>
                    </a:lnTo>
                    <a:lnTo>
                      <a:pt x="48" y="56"/>
                    </a:lnTo>
                    <a:lnTo>
                      <a:pt x="40" y="48"/>
                    </a:lnTo>
                    <a:lnTo>
                      <a:pt x="0" y="64"/>
                    </a:lnTo>
                    <a:lnTo>
                      <a:pt x="0" y="72"/>
                    </a:lnTo>
                    <a:lnTo>
                      <a:pt x="16" y="72"/>
                    </a:lnTo>
                    <a:lnTo>
                      <a:pt x="32" y="80"/>
                    </a:lnTo>
                    <a:lnTo>
                      <a:pt x="40" y="96"/>
                    </a:lnTo>
                    <a:lnTo>
                      <a:pt x="32" y="128"/>
                    </a:lnTo>
                    <a:lnTo>
                      <a:pt x="16" y="160"/>
                    </a:lnTo>
                    <a:lnTo>
                      <a:pt x="24" y="208"/>
                    </a:lnTo>
                    <a:lnTo>
                      <a:pt x="24" y="216"/>
                    </a:lnTo>
                    <a:lnTo>
                      <a:pt x="32" y="2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07" name="Freeform 493">
                <a:extLst>
                  <a:ext uri="{FF2B5EF4-FFF2-40B4-BE49-F238E27FC236}">
                    <a16:creationId xmlns:a16="http://schemas.microsoft.com/office/drawing/2014/main" id="{3E59AD15-B7DF-4F90-893A-73CEFF853BCA}"/>
                  </a:ext>
                </a:extLst>
              </p:cNvPr>
              <p:cNvSpPr>
                <a:spLocks/>
              </p:cNvSpPr>
              <p:nvPr/>
            </p:nvSpPr>
            <p:spPr bwMode="gray">
              <a:xfrm>
                <a:off x="6928122" y="5043167"/>
                <a:ext cx="88121" cy="233795"/>
              </a:xfrm>
              <a:custGeom>
                <a:avLst/>
                <a:gdLst>
                  <a:gd name="T0" fmla="*/ 8 w 41"/>
                  <a:gd name="T1" fmla="*/ 56 h 97"/>
                  <a:gd name="T2" fmla="*/ 8 w 41"/>
                  <a:gd name="T3" fmla="*/ 56 h 97"/>
                  <a:gd name="T4" fmla="*/ 0 w 41"/>
                  <a:gd name="T5" fmla="*/ 48 h 97"/>
                  <a:gd name="T6" fmla="*/ 8 w 41"/>
                  <a:gd name="T7" fmla="*/ 32 h 97"/>
                  <a:gd name="T8" fmla="*/ 8 w 41"/>
                  <a:gd name="T9" fmla="*/ 24 h 97"/>
                  <a:gd name="T10" fmla="*/ 16 w 41"/>
                  <a:gd name="T11" fmla="*/ 16 h 97"/>
                  <a:gd name="T12" fmla="*/ 8 w 41"/>
                  <a:gd name="T13" fmla="*/ 0 h 97"/>
                  <a:gd name="T14" fmla="*/ 16 w 41"/>
                  <a:gd name="T15" fmla="*/ 0 h 97"/>
                  <a:gd name="T16" fmla="*/ 24 w 41"/>
                  <a:gd name="T17" fmla="*/ 0 h 97"/>
                  <a:gd name="T18" fmla="*/ 32 w 41"/>
                  <a:gd name="T19" fmla="*/ 24 h 97"/>
                  <a:gd name="T20" fmla="*/ 24 w 41"/>
                  <a:gd name="T21" fmla="*/ 32 h 97"/>
                  <a:gd name="T22" fmla="*/ 32 w 41"/>
                  <a:gd name="T23" fmla="*/ 48 h 97"/>
                  <a:gd name="T24" fmla="*/ 40 w 41"/>
                  <a:gd name="T25" fmla="*/ 64 h 97"/>
                  <a:gd name="T26" fmla="*/ 40 w 41"/>
                  <a:gd name="T27" fmla="*/ 80 h 97"/>
                  <a:gd name="T28" fmla="*/ 32 w 41"/>
                  <a:gd name="T29" fmla="*/ 96 h 97"/>
                  <a:gd name="T30" fmla="*/ 24 w 41"/>
                  <a:gd name="T31" fmla="*/ 80 h 97"/>
                  <a:gd name="T32" fmla="*/ 24 w 41"/>
                  <a:gd name="T33" fmla="*/ 64 h 97"/>
                  <a:gd name="T34" fmla="*/ 16 w 41"/>
                  <a:gd name="T35" fmla="*/ 64 h 97"/>
                  <a:gd name="T36" fmla="*/ 8 w 41"/>
                  <a:gd name="T37" fmla="*/ 5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97">
                    <a:moveTo>
                      <a:pt x="8" y="56"/>
                    </a:moveTo>
                    <a:lnTo>
                      <a:pt x="8" y="56"/>
                    </a:lnTo>
                    <a:lnTo>
                      <a:pt x="0" y="48"/>
                    </a:lnTo>
                    <a:lnTo>
                      <a:pt x="8" y="32"/>
                    </a:lnTo>
                    <a:lnTo>
                      <a:pt x="8" y="24"/>
                    </a:lnTo>
                    <a:lnTo>
                      <a:pt x="16" y="16"/>
                    </a:lnTo>
                    <a:lnTo>
                      <a:pt x="8" y="0"/>
                    </a:lnTo>
                    <a:lnTo>
                      <a:pt x="16" y="0"/>
                    </a:lnTo>
                    <a:lnTo>
                      <a:pt x="24" y="0"/>
                    </a:lnTo>
                    <a:lnTo>
                      <a:pt x="32" y="24"/>
                    </a:lnTo>
                    <a:lnTo>
                      <a:pt x="24" y="32"/>
                    </a:lnTo>
                    <a:lnTo>
                      <a:pt x="32" y="48"/>
                    </a:lnTo>
                    <a:lnTo>
                      <a:pt x="40" y="64"/>
                    </a:lnTo>
                    <a:lnTo>
                      <a:pt x="40" y="80"/>
                    </a:lnTo>
                    <a:lnTo>
                      <a:pt x="32" y="96"/>
                    </a:lnTo>
                    <a:lnTo>
                      <a:pt x="24" y="80"/>
                    </a:lnTo>
                    <a:lnTo>
                      <a:pt x="24" y="64"/>
                    </a:lnTo>
                    <a:lnTo>
                      <a:pt x="16" y="64"/>
                    </a:lnTo>
                    <a:lnTo>
                      <a:pt x="8" y="5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08" name="Freeform 494">
                <a:extLst>
                  <a:ext uri="{FF2B5EF4-FFF2-40B4-BE49-F238E27FC236}">
                    <a16:creationId xmlns:a16="http://schemas.microsoft.com/office/drawing/2014/main" id="{822A0C5C-1F8D-4CC0-A44E-588224E9ECB8}"/>
                  </a:ext>
                </a:extLst>
              </p:cNvPr>
              <p:cNvSpPr>
                <a:spLocks/>
              </p:cNvSpPr>
              <p:nvPr/>
            </p:nvSpPr>
            <p:spPr bwMode="gray">
              <a:xfrm>
                <a:off x="6878014" y="5561414"/>
                <a:ext cx="36285" cy="40915"/>
              </a:xfrm>
              <a:custGeom>
                <a:avLst/>
                <a:gdLst>
                  <a:gd name="T0" fmla="*/ 16 w 17"/>
                  <a:gd name="T1" fmla="*/ 8 h 17"/>
                  <a:gd name="T2" fmla="*/ 16 w 17"/>
                  <a:gd name="T3" fmla="*/ 8 h 17"/>
                  <a:gd name="T4" fmla="*/ 16 w 17"/>
                  <a:gd name="T5" fmla="*/ 0 h 17"/>
                  <a:gd name="T6" fmla="*/ 8 w 17"/>
                  <a:gd name="T7" fmla="*/ 0 h 17"/>
                  <a:gd name="T8" fmla="*/ 0 w 17"/>
                  <a:gd name="T9" fmla="*/ 8 h 17"/>
                  <a:gd name="T10" fmla="*/ 8 w 17"/>
                  <a:gd name="T11" fmla="*/ 16 h 17"/>
                  <a:gd name="T12" fmla="*/ 16 w 17"/>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6" y="8"/>
                    </a:moveTo>
                    <a:lnTo>
                      <a:pt x="16" y="8"/>
                    </a:lnTo>
                    <a:lnTo>
                      <a:pt x="16" y="0"/>
                    </a:lnTo>
                    <a:lnTo>
                      <a:pt x="8" y="0"/>
                    </a:lnTo>
                    <a:lnTo>
                      <a:pt x="0" y="8"/>
                    </a:lnTo>
                    <a:lnTo>
                      <a:pt x="8" y="16"/>
                    </a:lnTo>
                    <a:lnTo>
                      <a:pt x="16"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09" name="Freeform 495">
                <a:extLst>
                  <a:ext uri="{FF2B5EF4-FFF2-40B4-BE49-F238E27FC236}">
                    <a16:creationId xmlns:a16="http://schemas.microsoft.com/office/drawing/2014/main" id="{A0FFDFB1-DBDA-4B10-AFCB-E5859C9093D7}"/>
                  </a:ext>
                </a:extLst>
              </p:cNvPr>
              <p:cNvSpPr>
                <a:spLocks/>
              </p:cNvSpPr>
              <p:nvPr/>
            </p:nvSpPr>
            <p:spPr bwMode="gray">
              <a:xfrm>
                <a:off x="3596835" y="4756769"/>
                <a:ext cx="19007" cy="40915"/>
              </a:xfrm>
              <a:custGeom>
                <a:avLst/>
                <a:gdLst>
                  <a:gd name="T0" fmla="*/ 0 w 9"/>
                  <a:gd name="T1" fmla="*/ 0 h 17"/>
                  <a:gd name="T2" fmla="*/ 0 w 9"/>
                  <a:gd name="T3" fmla="*/ 0 h 17"/>
                  <a:gd name="T4" fmla="*/ 8 w 9"/>
                  <a:gd name="T5" fmla="*/ 8 h 17"/>
                  <a:gd name="T6" fmla="*/ 0 w 9"/>
                  <a:gd name="T7" fmla="*/ 8 h 17"/>
                  <a:gd name="T8" fmla="*/ 8 w 9"/>
                  <a:gd name="T9" fmla="*/ 16 h 17"/>
                  <a:gd name="T10" fmla="*/ 8 w 9"/>
                  <a:gd name="T11" fmla="*/ 8 h 17"/>
                  <a:gd name="T12" fmla="*/ 0 w 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9" h="17">
                    <a:moveTo>
                      <a:pt x="0" y="0"/>
                    </a:moveTo>
                    <a:lnTo>
                      <a:pt x="0" y="0"/>
                    </a:lnTo>
                    <a:lnTo>
                      <a:pt x="8" y="8"/>
                    </a:lnTo>
                    <a:lnTo>
                      <a:pt x="0" y="8"/>
                    </a:lnTo>
                    <a:lnTo>
                      <a:pt x="8" y="16"/>
                    </a:lnTo>
                    <a:lnTo>
                      <a:pt x="8"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10" name="Freeform 496">
                <a:extLst>
                  <a:ext uri="{FF2B5EF4-FFF2-40B4-BE49-F238E27FC236}">
                    <a16:creationId xmlns:a16="http://schemas.microsoft.com/office/drawing/2014/main" id="{87190619-ED5A-4397-96A0-0714053C1978}"/>
                  </a:ext>
                </a:extLst>
              </p:cNvPr>
              <p:cNvSpPr>
                <a:spLocks/>
              </p:cNvSpPr>
              <p:nvPr/>
            </p:nvSpPr>
            <p:spPr bwMode="gray">
              <a:xfrm>
                <a:off x="3596835" y="4756769"/>
                <a:ext cx="19007" cy="40915"/>
              </a:xfrm>
              <a:custGeom>
                <a:avLst/>
                <a:gdLst>
                  <a:gd name="T0" fmla="*/ 0 w 9"/>
                  <a:gd name="T1" fmla="*/ 0 h 17"/>
                  <a:gd name="T2" fmla="*/ 8 w 9"/>
                  <a:gd name="T3" fmla="*/ 8 h 17"/>
                  <a:gd name="T4" fmla="*/ 0 w 9"/>
                  <a:gd name="T5" fmla="*/ 8 h 17"/>
                  <a:gd name="T6" fmla="*/ 8 w 9"/>
                  <a:gd name="T7" fmla="*/ 16 h 17"/>
                  <a:gd name="T8" fmla="*/ 8 w 9"/>
                  <a:gd name="T9" fmla="*/ 8 h 17"/>
                  <a:gd name="T10" fmla="*/ 0 w 9"/>
                  <a:gd name="T11" fmla="*/ 0 h 17"/>
                </a:gdLst>
                <a:ahLst/>
                <a:cxnLst>
                  <a:cxn ang="0">
                    <a:pos x="T0" y="T1"/>
                  </a:cxn>
                  <a:cxn ang="0">
                    <a:pos x="T2" y="T3"/>
                  </a:cxn>
                  <a:cxn ang="0">
                    <a:pos x="T4" y="T5"/>
                  </a:cxn>
                  <a:cxn ang="0">
                    <a:pos x="T6" y="T7"/>
                  </a:cxn>
                  <a:cxn ang="0">
                    <a:pos x="T8" y="T9"/>
                  </a:cxn>
                  <a:cxn ang="0">
                    <a:pos x="T10" y="T11"/>
                  </a:cxn>
                </a:cxnLst>
                <a:rect l="0" t="0" r="r" b="b"/>
                <a:pathLst>
                  <a:path w="9" h="17">
                    <a:moveTo>
                      <a:pt x="0" y="0"/>
                    </a:moveTo>
                    <a:lnTo>
                      <a:pt x="8" y="8"/>
                    </a:lnTo>
                    <a:lnTo>
                      <a:pt x="0" y="8"/>
                    </a:lnTo>
                    <a:lnTo>
                      <a:pt x="8" y="16"/>
                    </a:lnTo>
                    <a:lnTo>
                      <a:pt x="8"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11" name="Freeform 497">
                <a:extLst>
                  <a:ext uri="{FF2B5EF4-FFF2-40B4-BE49-F238E27FC236}">
                    <a16:creationId xmlns:a16="http://schemas.microsoft.com/office/drawing/2014/main" id="{98094EBF-AD6F-4CEF-BD3D-33E83B9D5656}"/>
                  </a:ext>
                </a:extLst>
              </p:cNvPr>
              <p:cNvSpPr>
                <a:spLocks/>
              </p:cNvSpPr>
              <p:nvPr/>
            </p:nvSpPr>
            <p:spPr bwMode="gray">
              <a:xfrm>
                <a:off x="4054716" y="6136161"/>
                <a:ext cx="36285" cy="79881"/>
              </a:xfrm>
              <a:custGeom>
                <a:avLst/>
                <a:gdLst>
                  <a:gd name="T0" fmla="*/ 8 w 17"/>
                  <a:gd name="T1" fmla="*/ 0 h 33"/>
                  <a:gd name="T2" fmla="*/ 8 w 17"/>
                  <a:gd name="T3" fmla="*/ 0 h 33"/>
                  <a:gd name="T4" fmla="*/ 0 w 17"/>
                  <a:gd name="T5" fmla="*/ 24 h 33"/>
                  <a:gd name="T6" fmla="*/ 8 w 17"/>
                  <a:gd name="T7" fmla="*/ 32 h 33"/>
                  <a:gd name="T8" fmla="*/ 16 w 17"/>
                  <a:gd name="T9" fmla="*/ 8 h 33"/>
                  <a:gd name="T10" fmla="*/ 8 w 17"/>
                  <a:gd name="T11" fmla="*/ 0 h 33"/>
                </a:gdLst>
                <a:ahLst/>
                <a:cxnLst>
                  <a:cxn ang="0">
                    <a:pos x="T0" y="T1"/>
                  </a:cxn>
                  <a:cxn ang="0">
                    <a:pos x="T2" y="T3"/>
                  </a:cxn>
                  <a:cxn ang="0">
                    <a:pos x="T4" y="T5"/>
                  </a:cxn>
                  <a:cxn ang="0">
                    <a:pos x="T6" y="T7"/>
                  </a:cxn>
                  <a:cxn ang="0">
                    <a:pos x="T8" y="T9"/>
                  </a:cxn>
                  <a:cxn ang="0">
                    <a:pos x="T10" y="T11"/>
                  </a:cxn>
                </a:cxnLst>
                <a:rect l="0" t="0" r="r" b="b"/>
                <a:pathLst>
                  <a:path w="17" h="33">
                    <a:moveTo>
                      <a:pt x="8" y="0"/>
                    </a:moveTo>
                    <a:lnTo>
                      <a:pt x="8" y="0"/>
                    </a:lnTo>
                    <a:lnTo>
                      <a:pt x="0" y="24"/>
                    </a:lnTo>
                    <a:lnTo>
                      <a:pt x="8" y="32"/>
                    </a:lnTo>
                    <a:lnTo>
                      <a:pt x="16" y="8"/>
                    </a:lnTo>
                    <a:lnTo>
                      <a:pt x="8"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12" name="Freeform 498">
                <a:extLst>
                  <a:ext uri="{FF2B5EF4-FFF2-40B4-BE49-F238E27FC236}">
                    <a16:creationId xmlns:a16="http://schemas.microsoft.com/office/drawing/2014/main" id="{9102BDAB-23FC-41B6-A1D2-7BE975045D35}"/>
                  </a:ext>
                </a:extLst>
              </p:cNvPr>
              <p:cNvSpPr>
                <a:spLocks/>
              </p:cNvSpPr>
              <p:nvPr/>
            </p:nvSpPr>
            <p:spPr bwMode="gray">
              <a:xfrm>
                <a:off x="4412379" y="6558941"/>
                <a:ext cx="86392" cy="58448"/>
              </a:xfrm>
              <a:custGeom>
                <a:avLst/>
                <a:gdLst>
                  <a:gd name="T0" fmla="*/ 0 w 41"/>
                  <a:gd name="T1" fmla="*/ 8 h 25"/>
                  <a:gd name="T2" fmla="*/ 0 w 41"/>
                  <a:gd name="T3" fmla="*/ 8 h 25"/>
                  <a:gd name="T4" fmla="*/ 8 w 41"/>
                  <a:gd name="T5" fmla="*/ 16 h 25"/>
                  <a:gd name="T6" fmla="*/ 16 w 41"/>
                  <a:gd name="T7" fmla="*/ 16 h 25"/>
                  <a:gd name="T8" fmla="*/ 24 w 41"/>
                  <a:gd name="T9" fmla="*/ 24 h 25"/>
                  <a:gd name="T10" fmla="*/ 40 w 41"/>
                  <a:gd name="T11" fmla="*/ 8 h 25"/>
                  <a:gd name="T12" fmla="*/ 40 w 41"/>
                  <a:gd name="T13" fmla="*/ 0 h 25"/>
                  <a:gd name="T14" fmla="*/ 16 w 41"/>
                  <a:gd name="T15" fmla="*/ 0 h 25"/>
                  <a:gd name="T16" fmla="*/ 8 w 41"/>
                  <a:gd name="T17" fmla="*/ 0 h 25"/>
                  <a:gd name="T18" fmla="*/ 16 w 41"/>
                  <a:gd name="T19" fmla="*/ 8 h 25"/>
                  <a:gd name="T20" fmla="*/ 8 w 41"/>
                  <a:gd name="T21" fmla="*/ 16 h 25"/>
                  <a:gd name="T22" fmla="*/ 0 w 41"/>
                  <a:gd name="T23"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5">
                    <a:moveTo>
                      <a:pt x="0" y="8"/>
                    </a:moveTo>
                    <a:lnTo>
                      <a:pt x="0" y="8"/>
                    </a:lnTo>
                    <a:lnTo>
                      <a:pt x="8" y="16"/>
                    </a:lnTo>
                    <a:lnTo>
                      <a:pt x="16" y="16"/>
                    </a:lnTo>
                    <a:lnTo>
                      <a:pt x="24" y="24"/>
                    </a:lnTo>
                    <a:lnTo>
                      <a:pt x="40" y="8"/>
                    </a:lnTo>
                    <a:lnTo>
                      <a:pt x="40" y="0"/>
                    </a:lnTo>
                    <a:lnTo>
                      <a:pt x="16" y="0"/>
                    </a:lnTo>
                    <a:lnTo>
                      <a:pt x="8" y="0"/>
                    </a:lnTo>
                    <a:lnTo>
                      <a:pt x="16" y="8"/>
                    </a:lnTo>
                    <a:lnTo>
                      <a:pt x="8" y="16"/>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13" name="Freeform 499">
                <a:extLst>
                  <a:ext uri="{FF2B5EF4-FFF2-40B4-BE49-F238E27FC236}">
                    <a16:creationId xmlns:a16="http://schemas.microsoft.com/office/drawing/2014/main" id="{7F138536-4BC2-4F27-B7C5-BA22A5967FE7}"/>
                  </a:ext>
                </a:extLst>
              </p:cNvPr>
              <p:cNvSpPr>
                <a:spLocks/>
              </p:cNvSpPr>
              <p:nvPr/>
            </p:nvSpPr>
            <p:spPr bwMode="gray">
              <a:xfrm>
                <a:off x="3952772" y="4182020"/>
                <a:ext cx="53564" cy="38966"/>
              </a:xfrm>
              <a:custGeom>
                <a:avLst/>
                <a:gdLst>
                  <a:gd name="T0" fmla="*/ 0 w 25"/>
                  <a:gd name="T1" fmla="*/ 8 h 17"/>
                  <a:gd name="T2" fmla="*/ 0 w 25"/>
                  <a:gd name="T3" fmla="*/ 8 h 17"/>
                  <a:gd name="T4" fmla="*/ 16 w 25"/>
                  <a:gd name="T5" fmla="*/ 16 h 17"/>
                  <a:gd name="T6" fmla="*/ 24 w 25"/>
                  <a:gd name="T7" fmla="*/ 8 h 17"/>
                  <a:gd name="T8" fmla="*/ 8 w 25"/>
                  <a:gd name="T9" fmla="*/ 0 h 17"/>
                  <a:gd name="T10" fmla="*/ 0 w 25"/>
                  <a:gd name="T11" fmla="*/ 8 h 17"/>
                </a:gdLst>
                <a:ahLst/>
                <a:cxnLst>
                  <a:cxn ang="0">
                    <a:pos x="T0" y="T1"/>
                  </a:cxn>
                  <a:cxn ang="0">
                    <a:pos x="T2" y="T3"/>
                  </a:cxn>
                  <a:cxn ang="0">
                    <a:pos x="T4" y="T5"/>
                  </a:cxn>
                  <a:cxn ang="0">
                    <a:pos x="T6" y="T7"/>
                  </a:cxn>
                  <a:cxn ang="0">
                    <a:pos x="T8" y="T9"/>
                  </a:cxn>
                  <a:cxn ang="0">
                    <a:pos x="T10" y="T11"/>
                  </a:cxn>
                </a:cxnLst>
                <a:rect l="0" t="0" r="r" b="b"/>
                <a:pathLst>
                  <a:path w="25" h="17">
                    <a:moveTo>
                      <a:pt x="0" y="8"/>
                    </a:moveTo>
                    <a:lnTo>
                      <a:pt x="0" y="8"/>
                    </a:lnTo>
                    <a:lnTo>
                      <a:pt x="16" y="16"/>
                    </a:lnTo>
                    <a:lnTo>
                      <a:pt x="24" y="8"/>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14" name="Freeform 500">
                <a:extLst>
                  <a:ext uri="{FF2B5EF4-FFF2-40B4-BE49-F238E27FC236}">
                    <a16:creationId xmlns:a16="http://schemas.microsoft.com/office/drawing/2014/main" id="{3D7EA054-3D85-4201-85F7-4F14CAF2F290}"/>
                  </a:ext>
                </a:extLst>
              </p:cNvPr>
              <p:cNvSpPr>
                <a:spLocks/>
              </p:cNvSpPr>
              <p:nvPr/>
            </p:nvSpPr>
            <p:spPr bwMode="gray">
              <a:xfrm>
                <a:off x="3783443" y="4028105"/>
                <a:ext cx="274728" cy="116898"/>
              </a:xfrm>
              <a:custGeom>
                <a:avLst/>
                <a:gdLst>
                  <a:gd name="T0" fmla="*/ 0 w 129"/>
                  <a:gd name="T1" fmla="*/ 24 h 49"/>
                  <a:gd name="T2" fmla="*/ 0 w 129"/>
                  <a:gd name="T3" fmla="*/ 24 h 49"/>
                  <a:gd name="T4" fmla="*/ 8 w 129"/>
                  <a:gd name="T5" fmla="*/ 24 h 49"/>
                  <a:gd name="T6" fmla="*/ 24 w 129"/>
                  <a:gd name="T7" fmla="*/ 8 h 49"/>
                  <a:gd name="T8" fmla="*/ 40 w 129"/>
                  <a:gd name="T9" fmla="*/ 16 h 49"/>
                  <a:gd name="T10" fmla="*/ 32 w 129"/>
                  <a:gd name="T11" fmla="*/ 16 h 49"/>
                  <a:gd name="T12" fmla="*/ 40 w 129"/>
                  <a:gd name="T13" fmla="*/ 16 h 49"/>
                  <a:gd name="T14" fmla="*/ 72 w 129"/>
                  <a:gd name="T15" fmla="*/ 24 h 49"/>
                  <a:gd name="T16" fmla="*/ 80 w 129"/>
                  <a:gd name="T17" fmla="*/ 40 h 49"/>
                  <a:gd name="T18" fmla="*/ 96 w 129"/>
                  <a:gd name="T19" fmla="*/ 40 h 49"/>
                  <a:gd name="T20" fmla="*/ 88 w 129"/>
                  <a:gd name="T21" fmla="*/ 48 h 49"/>
                  <a:gd name="T22" fmla="*/ 128 w 129"/>
                  <a:gd name="T23" fmla="*/ 48 h 49"/>
                  <a:gd name="T24" fmla="*/ 120 w 129"/>
                  <a:gd name="T25" fmla="*/ 40 h 49"/>
                  <a:gd name="T26" fmla="*/ 112 w 129"/>
                  <a:gd name="T27" fmla="*/ 40 h 49"/>
                  <a:gd name="T28" fmla="*/ 112 w 129"/>
                  <a:gd name="T29" fmla="*/ 32 h 49"/>
                  <a:gd name="T30" fmla="*/ 80 w 129"/>
                  <a:gd name="T31" fmla="*/ 16 h 49"/>
                  <a:gd name="T32" fmla="*/ 40 w 129"/>
                  <a:gd name="T33" fmla="*/ 0 h 49"/>
                  <a:gd name="T34" fmla="*/ 16 w 129"/>
                  <a:gd name="T35" fmla="*/ 8 h 49"/>
                  <a:gd name="T36" fmla="*/ 0 w 129"/>
                  <a:gd name="T37"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49">
                    <a:moveTo>
                      <a:pt x="0" y="24"/>
                    </a:moveTo>
                    <a:lnTo>
                      <a:pt x="0" y="24"/>
                    </a:lnTo>
                    <a:lnTo>
                      <a:pt x="8" y="24"/>
                    </a:lnTo>
                    <a:lnTo>
                      <a:pt x="24" y="8"/>
                    </a:lnTo>
                    <a:lnTo>
                      <a:pt x="40" y="16"/>
                    </a:lnTo>
                    <a:lnTo>
                      <a:pt x="32" y="16"/>
                    </a:lnTo>
                    <a:lnTo>
                      <a:pt x="40" y="16"/>
                    </a:lnTo>
                    <a:lnTo>
                      <a:pt x="72" y="24"/>
                    </a:lnTo>
                    <a:lnTo>
                      <a:pt x="80" y="40"/>
                    </a:lnTo>
                    <a:lnTo>
                      <a:pt x="96" y="40"/>
                    </a:lnTo>
                    <a:lnTo>
                      <a:pt x="88" y="48"/>
                    </a:lnTo>
                    <a:lnTo>
                      <a:pt x="128" y="48"/>
                    </a:lnTo>
                    <a:lnTo>
                      <a:pt x="120" y="40"/>
                    </a:lnTo>
                    <a:lnTo>
                      <a:pt x="112" y="40"/>
                    </a:lnTo>
                    <a:lnTo>
                      <a:pt x="112" y="32"/>
                    </a:lnTo>
                    <a:lnTo>
                      <a:pt x="80" y="16"/>
                    </a:lnTo>
                    <a:lnTo>
                      <a:pt x="40" y="0"/>
                    </a:lnTo>
                    <a:lnTo>
                      <a:pt x="16" y="8"/>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15" name="Freeform 501">
                <a:extLst>
                  <a:ext uri="{FF2B5EF4-FFF2-40B4-BE49-F238E27FC236}">
                    <a16:creationId xmlns:a16="http://schemas.microsoft.com/office/drawing/2014/main" id="{336ACA1D-0A57-443C-8B30-11B4D8B1DE39}"/>
                  </a:ext>
                </a:extLst>
              </p:cNvPr>
              <p:cNvSpPr>
                <a:spLocks/>
              </p:cNvSpPr>
              <p:nvPr/>
            </p:nvSpPr>
            <p:spPr bwMode="gray">
              <a:xfrm>
                <a:off x="4071993" y="3394908"/>
                <a:ext cx="53564" cy="21432"/>
              </a:xfrm>
              <a:custGeom>
                <a:avLst/>
                <a:gdLst>
                  <a:gd name="T0" fmla="*/ 0 w 25"/>
                  <a:gd name="T1" fmla="*/ 8 h 9"/>
                  <a:gd name="T2" fmla="*/ 0 w 25"/>
                  <a:gd name="T3" fmla="*/ 8 h 9"/>
                  <a:gd name="T4" fmla="*/ 24 w 25"/>
                  <a:gd name="T5" fmla="*/ 0 h 9"/>
                  <a:gd name="T6" fmla="*/ 16 w 25"/>
                  <a:gd name="T7" fmla="*/ 0 h 9"/>
                  <a:gd name="T8" fmla="*/ 0 w 25"/>
                  <a:gd name="T9" fmla="*/ 8 h 9"/>
                </a:gdLst>
                <a:ahLst/>
                <a:cxnLst>
                  <a:cxn ang="0">
                    <a:pos x="T0" y="T1"/>
                  </a:cxn>
                  <a:cxn ang="0">
                    <a:pos x="T2" y="T3"/>
                  </a:cxn>
                  <a:cxn ang="0">
                    <a:pos x="T4" y="T5"/>
                  </a:cxn>
                  <a:cxn ang="0">
                    <a:pos x="T6" y="T7"/>
                  </a:cxn>
                  <a:cxn ang="0">
                    <a:pos x="T8" y="T9"/>
                  </a:cxn>
                </a:cxnLst>
                <a:rect l="0" t="0" r="r" b="b"/>
                <a:pathLst>
                  <a:path w="25" h="9">
                    <a:moveTo>
                      <a:pt x="0" y="8"/>
                    </a:moveTo>
                    <a:lnTo>
                      <a:pt x="0" y="8"/>
                    </a:lnTo>
                    <a:lnTo>
                      <a:pt x="24" y="0"/>
                    </a:lnTo>
                    <a:lnTo>
                      <a:pt x="16" y="0"/>
                    </a:lnTo>
                    <a:lnTo>
                      <a:pt x="0" y="8"/>
                    </a:lnTo>
                  </a:path>
                </a:pathLst>
              </a:custGeom>
              <a:solidFill>
                <a:srgbClr val="666666">
                  <a:lumMod val="20000"/>
                  <a:lumOff val="80000"/>
                </a:srgbClr>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16" name="Freeform 502">
                <a:extLst>
                  <a:ext uri="{FF2B5EF4-FFF2-40B4-BE49-F238E27FC236}">
                    <a16:creationId xmlns:a16="http://schemas.microsoft.com/office/drawing/2014/main" id="{17A291DD-AA2B-4454-B118-68B2546B540B}"/>
                  </a:ext>
                </a:extLst>
              </p:cNvPr>
              <p:cNvSpPr>
                <a:spLocks/>
              </p:cNvSpPr>
              <p:nvPr/>
            </p:nvSpPr>
            <p:spPr bwMode="gray">
              <a:xfrm>
                <a:off x="4071993" y="3394908"/>
                <a:ext cx="53564" cy="21432"/>
              </a:xfrm>
              <a:custGeom>
                <a:avLst/>
                <a:gdLst>
                  <a:gd name="T0" fmla="*/ 0 w 25"/>
                  <a:gd name="T1" fmla="*/ 8 h 9"/>
                  <a:gd name="T2" fmla="*/ 24 w 25"/>
                  <a:gd name="T3" fmla="*/ 0 h 9"/>
                  <a:gd name="T4" fmla="*/ 16 w 25"/>
                  <a:gd name="T5" fmla="*/ 0 h 9"/>
                  <a:gd name="T6" fmla="*/ 0 w 25"/>
                  <a:gd name="T7" fmla="*/ 8 h 9"/>
                </a:gdLst>
                <a:ahLst/>
                <a:cxnLst>
                  <a:cxn ang="0">
                    <a:pos x="T0" y="T1"/>
                  </a:cxn>
                  <a:cxn ang="0">
                    <a:pos x="T2" y="T3"/>
                  </a:cxn>
                  <a:cxn ang="0">
                    <a:pos x="T4" y="T5"/>
                  </a:cxn>
                  <a:cxn ang="0">
                    <a:pos x="T6" y="T7"/>
                  </a:cxn>
                </a:cxnLst>
                <a:rect l="0" t="0" r="r" b="b"/>
                <a:pathLst>
                  <a:path w="25" h="9">
                    <a:moveTo>
                      <a:pt x="0" y="8"/>
                    </a:moveTo>
                    <a:lnTo>
                      <a:pt x="24" y="0"/>
                    </a:lnTo>
                    <a:lnTo>
                      <a:pt x="16" y="0"/>
                    </a:lnTo>
                    <a:lnTo>
                      <a:pt x="0" y="8"/>
                    </a:lnTo>
                  </a:path>
                </a:pathLst>
              </a:custGeom>
              <a:solidFill>
                <a:srgbClr val="666666">
                  <a:lumMod val="20000"/>
                  <a:lumOff val="80000"/>
                </a:srgbClr>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17" name="Freeform 503">
                <a:extLst>
                  <a:ext uri="{FF2B5EF4-FFF2-40B4-BE49-F238E27FC236}">
                    <a16:creationId xmlns:a16="http://schemas.microsoft.com/office/drawing/2014/main" id="{5D263309-EFE3-4862-AE24-56BADF3E2EAC}"/>
                  </a:ext>
                </a:extLst>
              </p:cNvPr>
              <p:cNvSpPr>
                <a:spLocks/>
              </p:cNvSpPr>
              <p:nvPr/>
            </p:nvSpPr>
            <p:spPr bwMode="gray">
              <a:xfrm>
                <a:off x="4327715" y="3145527"/>
                <a:ext cx="69113" cy="60397"/>
              </a:xfrm>
              <a:custGeom>
                <a:avLst/>
                <a:gdLst>
                  <a:gd name="T0" fmla="*/ 0 w 33"/>
                  <a:gd name="T1" fmla="*/ 8 h 25"/>
                  <a:gd name="T2" fmla="*/ 0 w 33"/>
                  <a:gd name="T3" fmla="*/ 8 h 25"/>
                  <a:gd name="T4" fmla="*/ 24 w 33"/>
                  <a:gd name="T5" fmla="*/ 24 h 25"/>
                  <a:gd name="T6" fmla="*/ 24 w 33"/>
                  <a:gd name="T7" fmla="*/ 16 h 25"/>
                  <a:gd name="T8" fmla="*/ 32 w 33"/>
                  <a:gd name="T9" fmla="*/ 8 h 25"/>
                  <a:gd name="T10" fmla="*/ 16 w 33"/>
                  <a:gd name="T11" fmla="*/ 8 h 25"/>
                  <a:gd name="T12" fmla="*/ 8 w 33"/>
                  <a:gd name="T13" fmla="*/ 8 h 25"/>
                  <a:gd name="T14" fmla="*/ 8 w 33"/>
                  <a:gd name="T15" fmla="*/ 0 h 25"/>
                  <a:gd name="T16" fmla="*/ 0 w 33"/>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0" y="8"/>
                    </a:moveTo>
                    <a:lnTo>
                      <a:pt x="0" y="8"/>
                    </a:lnTo>
                    <a:lnTo>
                      <a:pt x="24" y="24"/>
                    </a:lnTo>
                    <a:lnTo>
                      <a:pt x="24" y="16"/>
                    </a:lnTo>
                    <a:lnTo>
                      <a:pt x="32" y="8"/>
                    </a:lnTo>
                    <a:lnTo>
                      <a:pt x="16" y="8"/>
                    </a:lnTo>
                    <a:lnTo>
                      <a:pt x="8" y="8"/>
                    </a:lnTo>
                    <a:lnTo>
                      <a:pt x="8" y="0"/>
                    </a:lnTo>
                    <a:lnTo>
                      <a:pt x="0" y="8"/>
                    </a:lnTo>
                  </a:path>
                </a:pathLst>
              </a:custGeom>
              <a:solidFill>
                <a:srgbClr val="86BDEA"/>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18" name="Freeform 504">
                <a:extLst>
                  <a:ext uri="{FF2B5EF4-FFF2-40B4-BE49-F238E27FC236}">
                    <a16:creationId xmlns:a16="http://schemas.microsoft.com/office/drawing/2014/main" id="{3A1A72B4-630F-412A-B9E7-FBE2C9D4019C}"/>
                  </a:ext>
                </a:extLst>
              </p:cNvPr>
              <p:cNvSpPr>
                <a:spLocks/>
              </p:cNvSpPr>
              <p:nvPr/>
            </p:nvSpPr>
            <p:spPr bwMode="gray">
              <a:xfrm>
                <a:off x="4327715" y="3145527"/>
                <a:ext cx="69113" cy="60397"/>
              </a:xfrm>
              <a:custGeom>
                <a:avLst/>
                <a:gdLst>
                  <a:gd name="T0" fmla="*/ 0 w 33"/>
                  <a:gd name="T1" fmla="*/ 8 h 25"/>
                  <a:gd name="T2" fmla="*/ 24 w 33"/>
                  <a:gd name="T3" fmla="*/ 24 h 25"/>
                  <a:gd name="T4" fmla="*/ 24 w 33"/>
                  <a:gd name="T5" fmla="*/ 16 h 25"/>
                  <a:gd name="T6" fmla="*/ 32 w 33"/>
                  <a:gd name="T7" fmla="*/ 8 h 25"/>
                  <a:gd name="T8" fmla="*/ 16 w 33"/>
                  <a:gd name="T9" fmla="*/ 8 h 25"/>
                  <a:gd name="T10" fmla="*/ 8 w 33"/>
                  <a:gd name="T11" fmla="*/ 8 h 25"/>
                  <a:gd name="T12" fmla="*/ 8 w 33"/>
                  <a:gd name="T13" fmla="*/ 0 h 25"/>
                  <a:gd name="T14" fmla="*/ 0 w 33"/>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5">
                    <a:moveTo>
                      <a:pt x="0" y="8"/>
                    </a:moveTo>
                    <a:lnTo>
                      <a:pt x="24" y="24"/>
                    </a:lnTo>
                    <a:lnTo>
                      <a:pt x="24" y="16"/>
                    </a:lnTo>
                    <a:lnTo>
                      <a:pt x="32" y="8"/>
                    </a:lnTo>
                    <a:lnTo>
                      <a:pt x="16" y="8"/>
                    </a:lnTo>
                    <a:lnTo>
                      <a:pt x="8" y="8"/>
                    </a:lnTo>
                    <a:lnTo>
                      <a:pt x="8" y="0"/>
                    </a:lnTo>
                    <a:lnTo>
                      <a:pt x="0" y="8"/>
                    </a:lnTo>
                  </a:path>
                </a:pathLst>
              </a:custGeom>
              <a:solidFill>
                <a:srgbClr val="002663"/>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19" name="Freeform 505">
                <a:extLst>
                  <a:ext uri="{FF2B5EF4-FFF2-40B4-BE49-F238E27FC236}">
                    <a16:creationId xmlns:a16="http://schemas.microsoft.com/office/drawing/2014/main" id="{A60973CE-4F77-4613-BDF6-20A9338D982C}"/>
                  </a:ext>
                </a:extLst>
              </p:cNvPr>
              <p:cNvSpPr>
                <a:spLocks/>
              </p:cNvSpPr>
              <p:nvPr/>
            </p:nvSpPr>
            <p:spPr bwMode="gray">
              <a:xfrm>
                <a:off x="4464215" y="2935111"/>
                <a:ext cx="171057" cy="231848"/>
              </a:xfrm>
              <a:custGeom>
                <a:avLst/>
                <a:gdLst>
                  <a:gd name="T0" fmla="*/ 0 w 81"/>
                  <a:gd name="T1" fmla="*/ 72 h 97"/>
                  <a:gd name="T2" fmla="*/ 0 w 81"/>
                  <a:gd name="T3" fmla="*/ 72 h 97"/>
                  <a:gd name="T4" fmla="*/ 0 w 81"/>
                  <a:gd name="T5" fmla="*/ 80 h 97"/>
                  <a:gd name="T6" fmla="*/ 8 w 81"/>
                  <a:gd name="T7" fmla="*/ 80 h 97"/>
                  <a:gd name="T8" fmla="*/ 48 w 81"/>
                  <a:gd name="T9" fmla="*/ 80 h 97"/>
                  <a:gd name="T10" fmla="*/ 48 w 81"/>
                  <a:gd name="T11" fmla="*/ 88 h 97"/>
                  <a:gd name="T12" fmla="*/ 40 w 81"/>
                  <a:gd name="T13" fmla="*/ 88 h 97"/>
                  <a:gd name="T14" fmla="*/ 48 w 81"/>
                  <a:gd name="T15" fmla="*/ 88 h 97"/>
                  <a:gd name="T16" fmla="*/ 56 w 81"/>
                  <a:gd name="T17" fmla="*/ 80 h 97"/>
                  <a:gd name="T18" fmla="*/ 64 w 81"/>
                  <a:gd name="T19" fmla="*/ 80 h 97"/>
                  <a:gd name="T20" fmla="*/ 64 w 81"/>
                  <a:gd name="T21" fmla="*/ 88 h 97"/>
                  <a:gd name="T22" fmla="*/ 72 w 81"/>
                  <a:gd name="T23" fmla="*/ 88 h 97"/>
                  <a:gd name="T24" fmla="*/ 72 w 81"/>
                  <a:gd name="T25" fmla="*/ 96 h 97"/>
                  <a:gd name="T26" fmla="*/ 80 w 81"/>
                  <a:gd name="T27" fmla="*/ 96 h 97"/>
                  <a:gd name="T28" fmla="*/ 80 w 81"/>
                  <a:gd name="T29" fmla="*/ 80 h 97"/>
                  <a:gd name="T30" fmla="*/ 72 w 81"/>
                  <a:gd name="T31" fmla="*/ 80 h 97"/>
                  <a:gd name="T32" fmla="*/ 80 w 81"/>
                  <a:gd name="T33" fmla="*/ 72 h 97"/>
                  <a:gd name="T34" fmla="*/ 72 w 81"/>
                  <a:gd name="T35" fmla="*/ 80 h 97"/>
                  <a:gd name="T36" fmla="*/ 64 w 81"/>
                  <a:gd name="T37" fmla="*/ 72 h 97"/>
                  <a:gd name="T38" fmla="*/ 80 w 81"/>
                  <a:gd name="T39" fmla="*/ 56 h 97"/>
                  <a:gd name="T40" fmla="*/ 72 w 81"/>
                  <a:gd name="T41" fmla="*/ 64 h 97"/>
                  <a:gd name="T42" fmla="*/ 64 w 81"/>
                  <a:gd name="T43" fmla="*/ 56 h 97"/>
                  <a:gd name="T44" fmla="*/ 72 w 81"/>
                  <a:gd name="T45" fmla="*/ 48 h 97"/>
                  <a:gd name="T46" fmla="*/ 48 w 81"/>
                  <a:gd name="T47" fmla="*/ 48 h 97"/>
                  <a:gd name="T48" fmla="*/ 40 w 81"/>
                  <a:gd name="T49" fmla="*/ 40 h 97"/>
                  <a:gd name="T50" fmla="*/ 48 w 81"/>
                  <a:gd name="T51" fmla="*/ 32 h 97"/>
                  <a:gd name="T52" fmla="*/ 40 w 81"/>
                  <a:gd name="T53" fmla="*/ 32 h 97"/>
                  <a:gd name="T54" fmla="*/ 32 w 81"/>
                  <a:gd name="T55" fmla="*/ 40 h 97"/>
                  <a:gd name="T56" fmla="*/ 48 w 81"/>
                  <a:gd name="T57" fmla="*/ 0 h 97"/>
                  <a:gd name="T58" fmla="*/ 32 w 81"/>
                  <a:gd name="T59" fmla="*/ 8 h 97"/>
                  <a:gd name="T60" fmla="*/ 8 w 81"/>
                  <a:gd name="T61" fmla="*/ 56 h 97"/>
                  <a:gd name="T62" fmla="*/ 8 w 81"/>
                  <a:gd name="T63" fmla="*/ 64 h 97"/>
                  <a:gd name="T64" fmla="*/ 0 w 81"/>
                  <a:gd name="T65"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97">
                    <a:moveTo>
                      <a:pt x="0" y="72"/>
                    </a:moveTo>
                    <a:lnTo>
                      <a:pt x="0" y="72"/>
                    </a:lnTo>
                    <a:lnTo>
                      <a:pt x="0" y="80"/>
                    </a:lnTo>
                    <a:lnTo>
                      <a:pt x="8" y="80"/>
                    </a:lnTo>
                    <a:lnTo>
                      <a:pt x="48" y="80"/>
                    </a:lnTo>
                    <a:lnTo>
                      <a:pt x="48" y="88"/>
                    </a:lnTo>
                    <a:lnTo>
                      <a:pt x="40" y="88"/>
                    </a:lnTo>
                    <a:lnTo>
                      <a:pt x="48" y="88"/>
                    </a:lnTo>
                    <a:lnTo>
                      <a:pt x="56" y="80"/>
                    </a:lnTo>
                    <a:lnTo>
                      <a:pt x="64" y="80"/>
                    </a:lnTo>
                    <a:lnTo>
                      <a:pt x="64" y="88"/>
                    </a:lnTo>
                    <a:lnTo>
                      <a:pt x="72" y="88"/>
                    </a:lnTo>
                    <a:lnTo>
                      <a:pt x="72" y="96"/>
                    </a:lnTo>
                    <a:lnTo>
                      <a:pt x="80" y="96"/>
                    </a:lnTo>
                    <a:lnTo>
                      <a:pt x="80" y="80"/>
                    </a:lnTo>
                    <a:lnTo>
                      <a:pt x="72" y="80"/>
                    </a:lnTo>
                    <a:lnTo>
                      <a:pt x="80" y="72"/>
                    </a:lnTo>
                    <a:lnTo>
                      <a:pt x="72" y="80"/>
                    </a:lnTo>
                    <a:lnTo>
                      <a:pt x="64" y="72"/>
                    </a:lnTo>
                    <a:lnTo>
                      <a:pt x="80" y="56"/>
                    </a:lnTo>
                    <a:lnTo>
                      <a:pt x="72" y="64"/>
                    </a:lnTo>
                    <a:lnTo>
                      <a:pt x="64" y="56"/>
                    </a:lnTo>
                    <a:lnTo>
                      <a:pt x="72" y="48"/>
                    </a:lnTo>
                    <a:lnTo>
                      <a:pt x="48" y="48"/>
                    </a:lnTo>
                    <a:lnTo>
                      <a:pt x="40" y="40"/>
                    </a:lnTo>
                    <a:lnTo>
                      <a:pt x="48" y="32"/>
                    </a:lnTo>
                    <a:lnTo>
                      <a:pt x="40" y="32"/>
                    </a:lnTo>
                    <a:lnTo>
                      <a:pt x="32" y="40"/>
                    </a:lnTo>
                    <a:lnTo>
                      <a:pt x="48" y="0"/>
                    </a:lnTo>
                    <a:lnTo>
                      <a:pt x="32" y="8"/>
                    </a:lnTo>
                    <a:lnTo>
                      <a:pt x="8" y="56"/>
                    </a:lnTo>
                    <a:lnTo>
                      <a:pt x="8" y="64"/>
                    </a:lnTo>
                    <a:lnTo>
                      <a:pt x="0" y="72"/>
                    </a:lnTo>
                  </a:path>
                </a:pathLst>
              </a:custGeom>
              <a:solidFill>
                <a:srgbClr val="002663"/>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20" name="Freeform 506">
                <a:extLst>
                  <a:ext uri="{FF2B5EF4-FFF2-40B4-BE49-F238E27FC236}">
                    <a16:creationId xmlns:a16="http://schemas.microsoft.com/office/drawing/2014/main" id="{DFE83A8E-65ED-405F-8116-F7BE3531AC57}"/>
                  </a:ext>
                </a:extLst>
              </p:cNvPr>
              <p:cNvSpPr>
                <a:spLocks/>
              </p:cNvSpPr>
              <p:nvPr/>
            </p:nvSpPr>
            <p:spPr bwMode="gray">
              <a:xfrm>
                <a:off x="1556251" y="2455830"/>
                <a:ext cx="53564" cy="40915"/>
              </a:xfrm>
              <a:custGeom>
                <a:avLst/>
                <a:gdLst>
                  <a:gd name="T0" fmla="*/ 0 w 25"/>
                  <a:gd name="T1" fmla="*/ 8 h 17"/>
                  <a:gd name="T2" fmla="*/ 0 w 25"/>
                  <a:gd name="T3" fmla="*/ 8 h 17"/>
                  <a:gd name="T4" fmla="*/ 16 w 25"/>
                  <a:gd name="T5" fmla="*/ 16 h 17"/>
                  <a:gd name="T6" fmla="*/ 24 w 25"/>
                  <a:gd name="T7" fmla="*/ 8 h 17"/>
                  <a:gd name="T8" fmla="*/ 16 w 25"/>
                  <a:gd name="T9" fmla="*/ 0 h 17"/>
                  <a:gd name="T10" fmla="*/ 0 w 25"/>
                  <a:gd name="T11" fmla="*/ 8 h 17"/>
                </a:gdLst>
                <a:ahLst/>
                <a:cxnLst>
                  <a:cxn ang="0">
                    <a:pos x="T0" y="T1"/>
                  </a:cxn>
                  <a:cxn ang="0">
                    <a:pos x="T2" y="T3"/>
                  </a:cxn>
                  <a:cxn ang="0">
                    <a:pos x="T4" y="T5"/>
                  </a:cxn>
                  <a:cxn ang="0">
                    <a:pos x="T6" y="T7"/>
                  </a:cxn>
                  <a:cxn ang="0">
                    <a:pos x="T8" y="T9"/>
                  </a:cxn>
                  <a:cxn ang="0">
                    <a:pos x="T10" y="T11"/>
                  </a:cxn>
                </a:cxnLst>
                <a:rect l="0" t="0" r="r" b="b"/>
                <a:pathLst>
                  <a:path w="25" h="17">
                    <a:moveTo>
                      <a:pt x="0" y="8"/>
                    </a:moveTo>
                    <a:lnTo>
                      <a:pt x="0" y="8"/>
                    </a:lnTo>
                    <a:lnTo>
                      <a:pt x="16" y="16"/>
                    </a:lnTo>
                    <a:lnTo>
                      <a:pt x="24" y="8"/>
                    </a:lnTo>
                    <a:lnTo>
                      <a:pt x="16" y="0"/>
                    </a:lnTo>
                    <a:lnTo>
                      <a:pt x="0" y="8"/>
                    </a:lnTo>
                  </a:path>
                </a:pathLst>
              </a:custGeom>
              <a:solidFill>
                <a:srgbClr val="002663"/>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21" name="Freeform 507">
                <a:extLst>
                  <a:ext uri="{FF2B5EF4-FFF2-40B4-BE49-F238E27FC236}">
                    <a16:creationId xmlns:a16="http://schemas.microsoft.com/office/drawing/2014/main" id="{4C457EA1-FE31-43F5-8CAD-175AC49BD25E}"/>
                  </a:ext>
                </a:extLst>
              </p:cNvPr>
              <p:cNvSpPr>
                <a:spLocks/>
              </p:cNvSpPr>
              <p:nvPr/>
            </p:nvSpPr>
            <p:spPr bwMode="gray">
              <a:xfrm>
                <a:off x="1896637" y="2570779"/>
                <a:ext cx="86392" cy="97414"/>
              </a:xfrm>
              <a:custGeom>
                <a:avLst/>
                <a:gdLst>
                  <a:gd name="T0" fmla="*/ 0 w 41"/>
                  <a:gd name="T1" fmla="*/ 32 h 41"/>
                  <a:gd name="T2" fmla="*/ 0 w 41"/>
                  <a:gd name="T3" fmla="*/ 32 h 41"/>
                  <a:gd name="T4" fmla="*/ 8 w 41"/>
                  <a:gd name="T5" fmla="*/ 40 h 41"/>
                  <a:gd name="T6" fmla="*/ 24 w 41"/>
                  <a:gd name="T7" fmla="*/ 24 h 41"/>
                  <a:gd name="T8" fmla="*/ 32 w 41"/>
                  <a:gd name="T9" fmla="*/ 24 h 41"/>
                  <a:gd name="T10" fmla="*/ 32 w 41"/>
                  <a:gd name="T11" fmla="*/ 16 h 41"/>
                  <a:gd name="T12" fmla="*/ 24 w 41"/>
                  <a:gd name="T13" fmla="*/ 16 h 41"/>
                  <a:gd name="T14" fmla="*/ 40 w 41"/>
                  <a:gd name="T15" fmla="*/ 8 h 41"/>
                  <a:gd name="T16" fmla="*/ 32 w 41"/>
                  <a:gd name="T17" fmla="*/ 0 h 41"/>
                  <a:gd name="T18" fmla="*/ 0 w 41"/>
                  <a:gd name="T19"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0" y="32"/>
                    </a:moveTo>
                    <a:lnTo>
                      <a:pt x="0" y="32"/>
                    </a:lnTo>
                    <a:lnTo>
                      <a:pt x="8" y="40"/>
                    </a:lnTo>
                    <a:lnTo>
                      <a:pt x="24" y="24"/>
                    </a:lnTo>
                    <a:lnTo>
                      <a:pt x="32" y="24"/>
                    </a:lnTo>
                    <a:lnTo>
                      <a:pt x="32" y="16"/>
                    </a:lnTo>
                    <a:lnTo>
                      <a:pt x="24" y="16"/>
                    </a:lnTo>
                    <a:lnTo>
                      <a:pt x="40" y="8"/>
                    </a:lnTo>
                    <a:lnTo>
                      <a:pt x="32" y="0"/>
                    </a:lnTo>
                    <a:lnTo>
                      <a:pt x="0" y="32"/>
                    </a:lnTo>
                  </a:path>
                </a:pathLst>
              </a:custGeom>
              <a:solidFill>
                <a:srgbClr val="002663"/>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22" name="Freeform 508">
                <a:extLst>
                  <a:ext uri="{FF2B5EF4-FFF2-40B4-BE49-F238E27FC236}">
                    <a16:creationId xmlns:a16="http://schemas.microsoft.com/office/drawing/2014/main" id="{18CD9365-B089-497C-B4F7-A2DE3F1BC052}"/>
                  </a:ext>
                </a:extLst>
              </p:cNvPr>
              <p:cNvSpPr>
                <a:spLocks/>
              </p:cNvSpPr>
              <p:nvPr/>
            </p:nvSpPr>
            <p:spPr bwMode="gray">
              <a:xfrm>
                <a:off x="2491015" y="2800678"/>
                <a:ext cx="53564" cy="116898"/>
              </a:xfrm>
              <a:custGeom>
                <a:avLst/>
                <a:gdLst>
                  <a:gd name="T0" fmla="*/ 0 w 25"/>
                  <a:gd name="T1" fmla="*/ 0 h 49"/>
                  <a:gd name="T2" fmla="*/ 0 w 25"/>
                  <a:gd name="T3" fmla="*/ 0 h 49"/>
                  <a:gd name="T4" fmla="*/ 0 w 25"/>
                  <a:gd name="T5" fmla="*/ 16 h 49"/>
                  <a:gd name="T6" fmla="*/ 8 w 25"/>
                  <a:gd name="T7" fmla="*/ 40 h 49"/>
                  <a:gd name="T8" fmla="*/ 24 w 25"/>
                  <a:gd name="T9" fmla="*/ 48 h 49"/>
                  <a:gd name="T10" fmla="*/ 8 w 25"/>
                  <a:gd name="T11" fmla="*/ 32 h 49"/>
                  <a:gd name="T12" fmla="*/ 16 w 25"/>
                  <a:gd name="T13" fmla="*/ 24 h 49"/>
                  <a:gd name="T14" fmla="*/ 8 w 25"/>
                  <a:gd name="T15" fmla="*/ 16 h 49"/>
                  <a:gd name="T16" fmla="*/ 16 w 25"/>
                  <a:gd name="T17" fmla="*/ 0 h 49"/>
                  <a:gd name="T18" fmla="*/ 0 w 25"/>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49">
                    <a:moveTo>
                      <a:pt x="0" y="0"/>
                    </a:moveTo>
                    <a:lnTo>
                      <a:pt x="0" y="0"/>
                    </a:lnTo>
                    <a:lnTo>
                      <a:pt x="0" y="16"/>
                    </a:lnTo>
                    <a:lnTo>
                      <a:pt x="8" y="40"/>
                    </a:lnTo>
                    <a:lnTo>
                      <a:pt x="24" y="48"/>
                    </a:lnTo>
                    <a:lnTo>
                      <a:pt x="8" y="32"/>
                    </a:lnTo>
                    <a:lnTo>
                      <a:pt x="16" y="24"/>
                    </a:lnTo>
                    <a:lnTo>
                      <a:pt x="8" y="16"/>
                    </a:lnTo>
                    <a:lnTo>
                      <a:pt x="16" y="0"/>
                    </a:lnTo>
                    <a:lnTo>
                      <a:pt x="0" y="0"/>
                    </a:lnTo>
                  </a:path>
                </a:pathLst>
              </a:custGeom>
              <a:solidFill>
                <a:srgbClr val="002663"/>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23" name="Freeform 509">
                <a:extLst>
                  <a:ext uri="{FF2B5EF4-FFF2-40B4-BE49-F238E27FC236}">
                    <a16:creationId xmlns:a16="http://schemas.microsoft.com/office/drawing/2014/main" id="{FE081FE8-7926-4B07-AB94-7A328FE7582C}"/>
                  </a:ext>
                </a:extLst>
              </p:cNvPr>
              <p:cNvSpPr>
                <a:spLocks/>
              </p:cNvSpPr>
              <p:nvPr/>
            </p:nvSpPr>
            <p:spPr bwMode="gray">
              <a:xfrm>
                <a:off x="2610236" y="2974077"/>
                <a:ext cx="138228" cy="116898"/>
              </a:xfrm>
              <a:custGeom>
                <a:avLst/>
                <a:gdLst>
                  <a:gd name="T0" fmla="*/ 0 w 65"/>
                  <a:gd name="T1" fmla="*/ 0 h 49"/>
                  <a:gd name="T2" fmla="*/ 0 w 65"/>
                  <a:gd name="T3" fmla="*/ 0 h 49"/>
                  <a:gd name="T4" fmla="*/ 8 w 65"/>
                  <a:gd name="T5" fmla="*/ 16 h 49"/>
                  <a:gd name="T6" fmla="*/ 24 w 65"/>
                  <a:gd name="T7" fmla="*/ 24 h 49"/>
                  <a:gd name="T8" fmla="*/ 40 w 65"/>
                  <a:gd name="T9" fmla="*/ 32 h 49"/>
                  <a:gd name="T10" fmla="*/ 40 w 65"/>
                  <a:gd name="T11" fmla="*/ 40 h 49"/>
                  <a:gd name="T12" fmla="*/ 56 w 65"/>
                  <a:gd name="T13" fmla="*/ 48 h 49"/>
                  <a:gd name="T14" fmla="*/ 64 w 65"/>
                  <a:gd name="T15" fmla="*/ 48 h 49"/>
                  <a:gd name="T16" fmla="*/ 32 w 65"/>
                  <a:gd name="T17" fmla="*/ 8 h 49"/>
                  <a:gd name="T18" fmla="*/ 8 w 65"/>
                  <a:gd name="T19" fmla="*/ 0 h 49"/>
                  <a:gd name="T20" fmla="*/ 0 w 65"/>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49">
                    <a:moveTo>
                      <a:pt x="0" y="0"/>
                    </a:moveTo>
                    <a:lnTo>
                      <a:pt x="0" y="0"/>
                    </a:lnTo>
                    <a:lnTo>
                      <a:pt x="8" y="16"/>
                    </a:lnTo>
                    <a:lnTo>
                      <a:pt x="24" y="24"/>
                    </a:lnTo>
                    <a:lnTo>
                      <a:pt x="40" y="32"/>
                    </a:lnTo>
                    <a:lnTo>
                      <a:pt x="40" y="40"/>
                    </a:lnTo>
                    <a:lnTo>
                      <a:pt x="56" y="48"/>
                    </a:lnTo>
                    <a:lnTo>
                      <a:pt x="64" y="48"/>
                    </a:lnTo>
                    <a:lnTo>
                      <a:pt x="32" y="8"/>
                    </a:lnTo>
                    <a:lnTo>
                      <a:pt x="8" y="0"/>
                    </a:lnTo>
                    <a:lnTo>
                      <a:pt x="0" y="0"/>
                    </a:lnTo>
                  </a:path>
                </a:pathLst>
              </a:custGeom>
              <a:solidFill>
                <a:srgbClr val="002663"/>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24" name="Freeform 510">
                <a:extLst>
                  <a:ext uri="{FF2B5EF4-FFF2-40B4-BE49-F238E27FC236}">
                    <a16:creationId xmlns:a16="http://schemas.microsoft.com/office/drawing/2014/main" id="{94577B38-938F-442A-915C-E115213633DF}"/>
                  </a:ext>
                </a:extLst>
              </p:cNvPr>
              <p:cNvSpPr>
                <a:spLocks/>
              </p:cNvSpPr>
              <p:nvPr/>
            </p:nvSpPr>
            <p:spPr bwMode="gray">
              <a:xfrm>
                <a:off x="7218399" y="5121100"/>
                <a:ext cx="188336" cy="422780"/>
              </a:xfrm>
              <a:custGeom>
                <a:avLst/>
                <a:gdLst>
                  <a:gd name="T0" fmla="*/ 0 w 89"/>
                  <a:gd name="T1" fmla="*/ 128 h 177"/>
                  <a:gd name="T2" fmla="*/ 0 w 89"/>
                  <a:gd name="T3" fmla="*/ 128 h 177"/>
                  <a:gd name="T4" fmla="*/ 8 w 89"/>
                  <a:gd name="T5" fmla="*/ 160 h 177"/>
                  <a:gd name="T6" fmla="*/ 16 w 89"/>
                  <a:gd name="T7" fmla="*/ 176 h 177"/>
                  <a:gd name="T8" fmla="*/ 40 w 89"/>
                  <a:gd name="T9" fmla="*/ 176 h 177"/>
                  <a:gd name="T10" fmla="*/ 48 w 89"/>
                  <a:gd name="T11" fmla="*/ 168 h 177"/>
                  <a:gd name="T12" fmla="*/ 72 w 89"/>
                  <a:gd name="T13" fmla="*/ 80 h 177"/>
                  <a:gd name="T14" fmla="*/ 80 w 89"/>
                  <a:gd name="T15" fmla="*/ 40 h 177"/>
                  <a:gd name="T16" fmla="*/ 88 w 89"/>
                  <a:gd name="T17" fmla="*/ 48 h 177"/>
                  <a:gd name="T18" fmla="*/ 88 w 89"/>
                  <a:gd name="T19" fmla="*/ 40 h 177"/>
                  <a:gd name="T20" fmla="*/ 80 w 89"/>
                  <a:gd name="T21" fmla="*/ 8 h 177"/>
                  <a:gd name="T22" fmla="*/ 72 w 89"/>
                  <a:gd name="T23" fmla="*/ 0 h 177"/>
                  <a:gd name="T24" fmla="*/ 64 w 89"/>
                  <a:gd name="T25" fmla="*/ 16 h 177"/>
                  <a:gd name="T26" fmla="*/ 56 w 89"/>
                  <a:gd name="T27" fmla="*/ 16 h 177"/>
                  <a:gd name="T28" fmla="*/ 56 w 89"/>
                  <a:gd name="T29" fmla="*/ 32 h 177"/>
                  <a:gd name="T30" fmla="*/ 16 w 89"/>
                  <a:gd name="T31" fmla="*/ 56 h 177"/>
                  <a:gd name="T32" fmla="*/ 8 w 89"/>
                  <a:gd name="T33" fmla="*/ 72 h 177"/>
                  <a:gd name="T34" fmla="*/ 16 w 89"/>
                  <a:gd name="T35" fmla="*/ 104 h 177"/>
                  <a:gd name="T36" fmla="*/ 0 w 89"/>
                  <a:gd name="T37"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77">
                    <a:moveTo>
                      <a:pt x="0" y="128"/>
                    </a:moveTo>
                    <a:lnTo>
                      <a:pt x="0" y="128"/>
                    </a:lnTo>
                    <a:lnTo>
                      <a:pt x="8" y="160"/>
                    </a:lnTo>
                    <a:lnTo>
                      <a:pt x="16" y="176"/>
                    </a:lnTo>
                    <a:lnTo>
                      <a:pt x="40" y="176"/>
                    </a:lnTo>
                    <a:lnTo>
                      <a:pt x="48" y="168"/>
                    </a:lnTo>
                    <a:lnTo>
                      <a:pt x="72" y="80"/>
                    </a:lnTo>
                    <a:lnTo>
                      <a:pt x="80" y="40"/>
                    </a:lnTo>
                    <a:lnTo>
                      <a:pt x="88" y="48"/>
                    </a:lnTo>
                    <a:lnTo>
                      <a:pt x="88" y="40"/>
                    </a:lnTo>
                    <a:lnTo>
                      <a:pt x="80" y="8"/>
                    </a:lnTo>
                    <a:lnTo>
                      <a:pt x="72" y="0"/>
                    </a:lnTo>
                    <a:lnTo>
                      <a:pt x="64" y="16"/>
                    </a:lnTo>
                    <a:lnTo>
                      <a:pt x="56" y="16"/>
                    </a:lnTo>
                    <a:lnTo>
                      <a:pt x="56" y="32"/>
                    </a:lnTo>
                    <a:lnTo>
                      <a:pt x="16" y="56"/>
                    </a:lnTo>
                    <a:lnTo>
                      <a:pt x="8" y="72"/>
                    </a:lnTo>
                    <a:lnTo>
                      <a:pt x="16" y="104"/>
                    </a:lnTo>
                    <a:lnTo>
                      <a:pt x="0" y="12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25" name="Freeform 511">
                <a:extLst>
                  <a:ext uri="{FF2B5EF4-FFF2-40B4-BE49-F238E27FC236}">
                    <a16:creationId xmlns:a16="http://schemas.microsoft.com/office/drawing/2014/main" id="{5F2D565B-6CF9-4C41-8417-F91693675AE1}"/>
                  </a:ext>
                </a:extLst>
              </p:cNvPr>
              <p:cNvSpPr>
                <a:spLocks/>
              </p:cNvSpPr>
              <p:nvPr/>
            </p:nvSpPr>
            <p:spPr bwMode="gray">
              <a:xfrm>
                <a:off x="8662878" y="4698320"/>
                <a:ext cx="19007" cy="40915"/>
              </a:xfrm>
              <a:custGeom>
                <a:avLst/>
                <a:gdLst>
                  <a:gd name="T0" fmla="*/ 0 w 9"/>
                  <a:gd name="T1" fmla="*/ 8 h 17"/>
                  <a:gd name="T2" fmla="*/ 0 w 9"/>
                  <a:gd name="T3" fmla="*/ 8 h 17"/>
                  <a:gd name="T4" fmla="*/ 8 w 9"/>
                  <a:gd name="T5" fmla="*/ 16 h 17"/>
                  <a:gd name="T6" fmla="*/ 0 w 9"/>
                  <a:gd name="T7" fmla="*/ 0 h 17"/>
                  <a:gd name="T8" fmla="*/ 0 w 9"/>
                  <a:gd name="T9" fmla="*/ 8 h 17"/>
                </a:gdLst>
                <a:ahLst/>
                <a:cxnLst>
                  <a:cxn ang="0">
                    <a:pos x="T0" y="T1"/>
                  </a:cxn>
                  <a:cxn ang="0">
                    <a:pos x="T2" y="T3"/>
                  </a:cxn>
                  <a:cxn ang="0">
                    <a:pos x="T4" y="T5"/>
                  </a:cxn>
                  <a:cxn ang="0">
                    <a:pos x="T6" y="T7"/>
                  </a:cxn>
                  <a:cxn ang="0">
                    <a:pos x="T8" y="T9"/>
                  </a:cxn>
                </a:cxnLst>
                <a:rect l="0" t="0" r="r" b="b"/>
                <a:pathLst>
                  <a:path w="9" h="17">
                    <a:moveTo>
                      <a:pt x="0" y="8"/>
                    </a:moveTo>
                    <a:lnTo>
                      <a:pt x="0" y="8"/>
                    </a:lnTo>
                    <a:lnTo>
                      <a:pt x="8" y="16"/>
                    </a:lnTo>
                    <a:lnTo>
                      <a:pt x="0"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26" name="Freeform 512">
                <a:extLst>
                  <a:ext uri="{FF2B5EF4-FFF2-40B4-BE49-F238E27FC236}">
                    <a16:creationId xmlns:a16="http://schemas.microsoft.com/office/drawing/2014/main" id="{04ECFD67-7B06-4CB7-8A2B-21834C12BC45}"/>
                  </a:ext>
                </a:extLst>
              </p:cNvPr>
              <p:cNvSpPr>
                <a:spLocks/>
              </p:cNvSpPr>
              <p:nvPr/>
            </p:nvSpPr>
            <p:spPr bwMode="gray">
              <a:xfrm>
                <a:off x="8662878" y="4698320"/>
                <a:ext cx="19007" cy="40915"/>
              </a:xfrm>
              <a:custGeom>
                <a:avLst/>
                <a:gdLst>
                  <a:gd name="T0" fmla="*/ 0 w 9"/>
                  <a:gd name="T1" fmla="*/ 8 h 17"/>
                  <a:gd name="T2" fmla="*/ 8 w 9"/>
                  <a:gd name="T3" fmla="*/ 16 h 17"/>
                  <a:gd name="T4" fmla="*/ 0 w 9"/>
                  <a:gd name="T5" fmla="*/ 0 h 17"/>
                  <a:gd name="T6" fmla="*/ 0 w 9"/>
                  <a:gd name="T7" fmla="*/ 8 h 17"/>
                </a:gdLst>
                <a:ahLst/>
                <a:cxnLst>
                  <a:cxn ang="0">
                    <a:pos x="T0" y="T1"/>
                  </a:cxn>
                  <a:cxn ang="0">
                    <a:pos x="T2" y="T3"/>
                  </a:cxn>
                  <a:cxn ang="0">
                    <a:pos x="T4" y="T5"/>
                  </a:cxn>
                  <a:cxn ang="0">
                    <a:pos x="T6" y="T7"/>
                  </a:cxn>
                </a:cxnLst>
                <a:rect l="0" t="0" r="r" b="b"/>
                <a:pathLst>
                  <a:path w="9" h="17">
                    <a:moveTo>
                      <a:pt x="0" y="8"/>
                    </a:moveTo>
                    <a:lnTo>
                      <a:pt x="8" y="16"/>
                    </a:lnTo>
                    <a:lnTo>
                      <a:pt x="0"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27" name="Freeform 513">
                <a:extLst>
                  <a:ext uri="{FF2B5EF4-FFF2-40B4-BE49-F238E27FC236}">
                    <a16:creationId xmlns:a16="http://schemas.microsoft.com/office/drawing/2014/main" id="{2DFBEA86-54E7-405C-AB83-0B3ADF1EB652}"/>
                  </a:ext>
                </a:extLst>
              </p:cNvPr>
              <p:cNvSpPr>
                <a:spLocks/>
              </p:cNvSpPr>
              <p:nvPr/>
            </p:nvSpPr>
            <p:spPr bwMode="gray">
              <a:xfrm>
                <a:off x="8697435" y="4776251"/>
                <a:ext cx="19007" cy="40915"/>
              </a:xfrm>
              <a:custGeom>
                <a:avLst/>
                <a:gdLst>
                  <a:gd name="T0" fmla="*/ 0 w 9"/>
                  <a:gd name="T1" fmla="*/ 0 h 17"/>
                  <a:gd name="T2" fmla="*/ 0 w 9"/>
                  <a:gd name="T3" fmla="*/ 0 h 17"/>
                  <a:gd name="T4" fmla="*/ 8 w 9"/>
                  <a:gd name="T5" fmla="*/ 16 h 17"/>
                  <a:gd name="T6" fmla="*/ 8 w 9"/>
                  <a:gd name="T7" fmla="*/ 8 h 17"/>
                  <a:gd name="T8" fmla="*/ 8 w 9"/>
                  <a:gd name="T9" fmla="*/ 0 h 17"/>
                  <a:gd name="T10" fmla="*/ 0 w 9"/>
                  <a:gd name="T11" fmla="*/ 0 h 17"/>
                </a:gdLst>
                <a:ahLst/>
                <a:cxnLst>
                  <a:cxn ang="0">
                    <a:pos x="T0" y="T1"/>
                  </a:cxn>
                  <a:cxn ang="0">
                    <a:pos x="T2" y="T3"/>
                  </a:cxn>
                  <a:cxn ang="0">
                    <a:pos x="T4" y="T5"/>
                  </a:cxn>
                  <a:cxn ang="0">
                    <a:pos x="T6" y="T7"/>
                  </a:cxn>
                  <a:cxn ang="0">
                    <a:pos x="T8" y="T9"/>
                  </a:cxn>
                  <a:cxn ang="0">
                    <a:pos x="T10" y="T11"/>
                  </a:cxn>
                </a:cxnLst>
                <a:rect l="0" t="0" r="r" b="b"/>
                <a:pathLst>
                  <a:path w="9" h="17">
                    <a:moveTo>
                      <a:pt x="0" y="0"/>
                    </a:moveTo>
                    <a:lnTo>
                      <a:pt x="0" y="0"/>
                    </a:lnTo>
                    <a:lnTo>
                      <a:pt x="8" y="16"/>
                    </a:lnTo>
                    <a:lnTo>
                      <a:pt x="8" y="8"/>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28" name="Freeform 514">
                <a:extLst>
                  <a:ext uri="{FF2B5EF4-FFF2-40B4-BE49-F238E27FC236}">
                    <a16:creationId xmlns:a16="http://schemas.microsoft.com/office/drawing/2014/main" id="{55804D97-5065-42D8-9EA6-0898343A9F18}"/>
                  </a:ext>
                </a:extLst>
              </p:cNvPr>
              <p:cNvSpPr>
                <a:spLocks/>
              </p:cNvSpPr>
              <p:nvPr/>
            </p:nvSpPr>
            <p:spPr bwMode="gray">
              <a:xfrm>
                <a:off x="8187721" y="4448937"/>
                <a:ext cx="69113" cy="118847"/>
              </a:xfrm>
              <a:custGeom>
                <a:avLst/>
                <a:gdLst>
                  <a:gd name="T0" fmla="*/ 0 w 33"/>
                  <a:gd name="T1" fmla="*/ 24 h 49"/>
                  <a:gd name="T2" fmla="*/ 0 w 33"/>
                  <a:gd name="T3" fmla="*/ 24 h 49"/>
                  <a:gd name="T4" fmla="*/ 8 w 33"/>
                  <a:gd name="T5" fmla="*/ 48 h 49"/>
                  <a:gd name="T6" fmla="*/ 24 w 33"/>
                  <a:gd name="T7" fmla="*/ 48 h 49"/>
                  <a:gd name="T8" fmla="*/ 32 w 33"/>
                  <a:gd name="T9" fmla="*/ 32 h 49"/>
                  <a:gd name="T10" fmla="*/ 16 w 33"/>
                  <a:gd name="T11" fmla="*/ 8 h 49"/>
                  <a:gd name="T12" fmla="*/ 8 w 33"/>
                  <a:gd name="T13" fmla="*/ 0 h 49"/>
                  <a:gd name="T14" fmla="*/ 0 w 33"/>
                  <a:gd name="T15" fmla="*/ 2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9">
                    <a:moveTo>
                      <a:pt x="0" y="24"/>
                    </a:moveTo>
                    <a:lnTo>
                      <a:pt x="0" y="24"/>
                    </a:lnTo>
                    <a:lnTo>
                      <a:pt x="8" y="48"/>
                    </a:lnTo>
                    <a:lnTo>
                      <a:pt x="24" y="48"/>
                    </a:lnTo>
                    <a:lnTo>
                      <a:pt x="32" y="32"/>
                    </a:lnTo>
                    <a:lnTo>
                      <a:pt x="16" y="8"/>
                    </a:lnTo>
                    <a:lnTo>
                      <a:pt x="8" y="0"/>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29" name="Freeform 515">
                <a:extLst>
                  <a:ext uri="{FF2B5EF4-FFF2-40B4-BE49-F238E27FC236}">
                    <a16:creationId xmlns:a16="http://schemas.microsoft.com/office/drawing/2014/main" id="{43505BCB-722B-45F6-A967-36B11EEE874F}"/>
                  </a:ext>
                </a:extLst>
              </p:cNvPr>
              <p:cNvSpPr>
                <a:spLocks/>
              </p:cNvSpPr>
              <p:nvPr/>
            </p:nvSpPr>
            <p:spPr bwMode="gray">
              <a:xfrm>
                <a:off x="8187721" y="4448937"/>
                <a:ext cx="69113" cy="118847"/>
              </a:xfrm>
              <a:custGeom>
                <a:avLst/>
                <a:gdLst>
                  <a:gd name="T0" fmla="*/ 0 w 33"/>
                  <a:gd name="T1" fmla="*/ 24 h 49"/>
                  <a:gd name="T2" fmla="*/ 8 w 33"/>
                  <a:gd name="T3" fmla="*/ 48 h 49"/>
                  <a:gd name="T4" fmla="*/ 24 w 33"/>
                  <a:gd name="T5" fmla="*/ 48 h 49"/>
                  <a:gd name="T6" fmla="*/ 32 w 33"/>
                  <a:gd name="T7" fmla="*/ 32 h 49"/>
                  <a:gd name="T8" fmla="*/ 16 w 33"/>
                  <a:gd name="T9" fmla="*/ 8 h 49"/>
                  <a:gd name="T10" fmla="*/ 8 w 33"/>
                  <a:gd name="T11" fmla="*/ 0 h 49"/>
                  <a:gd name="T12" fmla="*/ 0 w 33"/>
                  <a:gd name="T13" fmla="*/ 24 h 49"/>
                </a:gdLst>
                <a:ahLst/>
                <a:cxnLst>
                  <a:cxn ang="0">
                    <a:pos x="T0" y="T1"/>
                  </a:cxn>
                  <a:cxn ang="0">
                    <a:pos x="T2" y="T3"/>
                  </a:cxn>
                  <a:cxn ang="0">
                    <a:pos x="T4" y="T5"/>
                  </a:cxn>
                  <a:cxn ang="0">
                    <a:pos x="T6" y="T7"/>
                  </a:cxn>
                  <a:cxn ang="0">
                    <a:pos x="T8" y="T9"/>
                  </a:cxn>
                  <a:cxn ang="0">
                    <a:pos x="T10" y="T11"/>
                  </a:cxn>
                  <a:cxn ang="0">
                    <a:pos x="T12" y="T13"/>
                  </a:cxn>
                </a:cxnLst>
                <a:rect l="0" t="0" r="r" b="b"/>
                <a:pathLst>
                  <a:path w="33" h="49">
                    <a:moveTo>
                      <a:pt x="0" y="24"/>
                    </a:moveTo>
                    <a:lnTo>
                      <a:pt x="8" y="48"/>
                    </a:lnTo>
                    <a:lnTo>
                      <a:pt x="24" y="48"/>
                    </a:lnTo>
                    <a:lnTo>
                      <a:pt x="32" y="32"/>
                    </a:lnTo>
                    <a:lnTo>
                      <a:pt x="16" y="8"/>
                    </a:lnTo>
                    <a:lnTo>
                      <a:pt x="8" y="0"/>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30" name="Freeform 516">
                <a:extLst>
                  <a:ext uri="{FF2B5EF4-FFF2-40B4-BE49-F238E27FC236}">
                    <a16:creationId xmlns:a16="http://schemas.microsoft.com/office/drawing/2014/main" id="{6C23F485-ACAA-484C-A8A7-060D4EB272F4}"/>
                  </a:ext>
                </a:extLst>
              </p:cNvPr>
              <p:cNvSpPr>
                <a:spLocks/>
              </p:cNvSpPr>
              <p:nvPr/>
            </p:nvSpPr>
            <p:spPr bwMode="gray">
              <a:xfrm>
                <a:off x="8968707" y="4143054"/>
                <a:ext cx="70842" cy="60397"/>
              </a:xfrm>
              <a:custGeom>
                <a:avLst/>
                <a:gdLst>
                  <a:gd name="T0" fmla="*/ 0 w 33"/>
                  <a:gd name="T1" fmla="*/ 8 h 25"/>
                  <a:gd name="T2" fmla="*/ 0 w 33"/>
                  <a:gd name="T3" fmla="*/ 8 h 25"/>
                  <a:gd name="T4" fmla="*/ 0 w 33"/>
                  <a:gd name="T5" fmla="*/ 16 h 25"/>
                  <a:gd name="T6" fmla="*/ 16 w 33"/>
                  <a:gd name="T7" fmla="*/ 24 h 25"/>
                  <a:gd name="T8" fmla="*/ 24 w 33"/>
                  <a:gd name="T9" fmla="*/ 16 h 25"/>
                  <a:gd name="T10" fmla="*/ 32 w 33"/>
                  <a:gd name="T11" fmla="*/ 0 h 25"/>
                  <a:gd name="T12" fmla="*/ 8 w 33"/>
                  <a:gd name="T13" fmla="*/ 0 h 25"/>
                  <a:gd name="T14" fmla="*/ 0 w 33"/>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5">
                    <a:moveTo>
                      <a:pt x="0" y="8"/>
                    </a:moveTo>
                    <a:lnTo>
                      <a:pt x="0" y="8"/>
                    </a:lnTo>
                    <a:lnTo>
                      <a:pt x="0" y="16"/>
                    </a:lnTo>
                    <a:lnTo>
                      <a:pt x="16" y="24"/>
                    </a:lnTo>
                    <a:lnTo>
                      <a:pt x="24" y="16"/>
                    </a:lnTo>
                    <a:lnTo>
                      <a:pt x="32" y="0"/>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31" name="Freeform 517">
                <a:extLst>
                  <a:ext uri="{FF2B5EF4-FFF2-40B4-BE49-F238E27FC236}">
                    <a16:creationId xmlns:a16="http://schemas.microsoft.com/office/drawing/2014/main" id="{B036A393-391A-49A8-918E-0F03B79C531E}"/>
                  </a:ext>
                </a:extLst>
              </p:cNvPr>
              <p:cNvSpPr>
                <a:spLocks/>
              </p:cNvSpPr>
              <p:nvPr/>
            </p:nvSpPr>
            <p:spPr bwMode="gray">
              <a:xfrm>
                <a:off x="8968707" y="4143054"/>
                <a:ext cx="70842" cy="60397"/>
              </a:xfrm>
              <a:custGeom>
                <a:avLst/>
                <a:gdLst>
                  <a:gd name="T0" fmla="*/ 0 w 33"/>
                  <a:gd name="T1" fmla="*/ 8 h 25"/>
                  <a:gd name="T2" fmla="*/ 0 w 33"/>
                  <a:gd name="T3" fmla="*/ 16 h 25"/>
                  <a:gd name="T4" fmla="*/ 16 w 33"/>
                  <a:gd name="T5" fmla="*/ 24 h 25"/>
                  <a:gd name="T6" fmla="*/ 24 w 33"/>
                  <a:gd name="T7" fmla="*/ 16 h 25"/>
                  <a:gd name="T8" fmla="*/ 32 w 33"/>
                  <a:gd name="T9" fmla="*/ 0 h 25"/>
                  <a:gd name="T10" fmla="*/ 8 w 33"/>
                  <a:gd name="T11" fmla="*/ 0 h 25"/>
                  <a:gd name="T12" fmla="*/ 0 w 33"/>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33" h="25">
                    <a:moveTo>
                      <a:pt x="0" y="8"/>
                    </a:moveTo>
                    <a:lnTo>
                      <a:pt x="0" y="16"/>
                    </a:lnTo>
                    <a:lnTo>
                      <a:pt x="16" y="24"/>
                    </a:lnTo>
                    <a:lnTo>
                      <a:pt x="24" y="16"/>
                    </a:lnTo>
                    <a:lnTo>
                      <a:pt x="32" y="0"/>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32" name="Freeform 518">
                <a:extLst>
                  <a:ext uri="{FF2B5EF4-FFF2-40B4-BE49-F238E27FC236}">
                    <a16:creationId xmlns:a16="http://schemas.microsoft.com/office/drawing/2014/main" id="{81E84BDE-08C0-472C-A696-3450D5F5FEDD}"/>
                  </a:ext>
                </a:extLst>
              </p:cNvPr>
              <p:cNvSpPr>
                <a:spLocks/>
              </p:cNvSpPr>
              <p:nvPr/>
            </p:nvSpPr>
            <p:spPr bwMode="gray">
              <a:xfrm>
                <a:off x="9274535" y="3969657"/>
                <a:ext cx="53564" cy="99363"/>
              </a:xfrm>
              <a:custGeom>
                <a:avLst/>
                <a:gdLst>
                  <a:gd name="T0" fmla="*/ 0 w 25"/>
                  <a:gd name="T1" fmla="*/ 24 h 41"/>
                  <a:gd name="T2" fmla="*/ 0 w 25"/>
                  <a:gd name="T3" fmla="*/ 24 h 41"/>
                  <a:gd name="T4" fmla="*/ 0 w 25"/>
                  <a:gd name="T5" fmla="*/ 32 h 41"/>
                  <a:gd name="T6" fmla="*/ 8 w 25"/>
                  <a:gd name="T7" fmla="*/ 40 h 41"/>
                  <a:gd name="T8" fmla="*/ 24 w 25"/>
                  <a:gd name="T9" fmla="*/ 0 h 41"/>
                  <a:gd name="T10" fmla="*/ 16 w 25"/>
                  <a:gd name="T11" fmla="*/ 0 h 41"/>
                  <a:gd name="T12" fmla="*/ 0 w 25"/>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25" h="41">
                    <a:moveTo>
                      <a:pt x="0" y="24"/>
                    </a:moveTo>
                    <a:lnTo>
                      <a:pt x="0" y="24"/>
                    </a:lnTo>
                    <a:lnTo>
                      <a:pt x="0" y="32"/>
                    </a:lnTo>
                    <a:lnTo>
                      <a:pt x="8" y="40"/>
                    </a:lnTo>
                    <a:lnTo>
                      <a:pt x="24" y="0"/>
                    </a:lnTo>
                    <a:lnTo>
                      <a:pt x="16" y="0"/>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33" name="Freeform 519">
                <a:extLst>
                  <a:ext uri="{FF2B5EF4-FFF2-40B4-BE49-F238E27FC236}">
                    <a16:creationId xmlns:a16="http://schemas.microsoft.com/office/drawing/2014/main" id="{2841BBA8-DC19-4D4F-AED0-2CB90E9A4751}"/>
                  </a:ext>
                </a:extLst>
              </p:cNvPr>
              <p:cNvSpPr>
                <a:spLocks/>
              </p:cNvSpPr>
              <p:nvPr/>
            </p:nvSpPr>
            <p:spPr bwMode="gray">
              <a:xfrm>
                <a:off x="9530257" y="3663774"/>
                <a:ext cx="70842" cy="116898"/>
              </a:xfrm>
              <a:custGeom>
                <a:avLst/>
                <a:gdLst>
                  <a:gd name="T0" fmla="*/ 0 w 33"/>
                  <a:gd name="T1" fmla="*/ 8 h 49"/>
                  <a:gd name="T2" fmla="*/ 0 w 33"/>
                  <a:gd name="T3" fmla="*/ 8 h 49"/>
                  <a:gd name="T4" fmla="*/ 0 w 33"/>
                  <a:gd name="T5" fmla="*/ 16 h 49"/>
                  <a:gd name="T6" fmla="*/ 8 w 33"/>
                  <a:gd name="T7" fmla="*/ 16 h 49"/>
                  <a:gd name="T8" fmla="*/ 8 w 33"/>
                  <a:gd name="T9" fmla="*/ 40 h 49"/>
                  <a:gd name="T10" fmla="*/ 16 w 33"/>
                  <a:gd name="T11" fmla="*/ 48 h 49"/>
                  <a:gd name="T12" fmla="*/ 24 w 33"/>
                  <a:gd name="T13" fmla="*/ 40 h 49"/>
                  <a:gd name="T14" fmla="*/ 32 w 33"/>
                  <a:gd name="T15" fmla="*/ 16 h 49"/>
                  <a:gd name="T16" fmla="*/ 24 w 33"/>
                  <a:gd name="T17" fmla="*/ 8 h 49"/>
                  <a:gd name="T18" fmla="*/ 8 w 33"/>
                  <a:gd name="T19" fmla="*/ 0 h 49"/>
                  <a:gd name="T20" fmla="*/ 0 w 33"/>
                  <a:gd name="T21"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9">
                    <a:moveTo>
                      <a:pt x="0" y="8"/>
                    </a:moveTo>
                    <a:lnTo>
                      <a:pt x="0" y="8"/>
                    </a:lnTo>
                    <a:lnTo>
                      <a:pt x="0" y="16"/>
                    </a:lnTo>
                    <a:lnTo>
                      <a:pt x="8" y="16"/>
                    </a:lnTo>
                    <a:lnTo>
                      <a:pt x="8" y="40"/>
                    </a:lnTo>
                    <a:lnTo>
                      <a:pt x="16" y="48"/>
                    </a:lnTo>
                    <a:lnTo>
                      <a:pt x="24" y="40"/>
                    </a:lnTo>
                    <a:lnTo>
                      <a:pt x="32" y="16"/>
                    </a:lnTo>
                    <a:lnTo>
                      <a:pt x="24" y="8"/>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34" name="Freeform 520">
                <a:extLst>
                  <a:ext uri="{FF2B5EF4-FFF2-40B4-BE49-F238E27FC236}">
                    <a16:creationId xmlns:a16="http://schemas.microsoft.com/office/drawing/2014/main" id="{6F8D9012-17D8-4778-8BAB-660D7E6EB33C}"/>
                  </a:ext>
                </a:extLst>
              </p:cNvPr>
              <p:cNvSpPr>
                <a:spLocks/>
              </p:cNvSpPr>
              <p:nvPr/>
            </p:nvSpPr>
            <p:spPr bwMode="gray">
              <a:xfrm>
                <a:off x="9597642" y="3663774"/>
                <a:ext cx="70842" cy="40915"/>
              </a:xfrm>
              <a:custGeom>
                <a:avLst/>
                <a:gdLst>
                  <a:gd name="T0" fmla="*/ 0 w 33"/>
                  <a:gd name="T1" fmla="*/ 8 h 17"/>
                  <a:gd name="T2" fmla="*/ 0 w 33"/>
                  <a:gd name="T3" fmla="*/ 8 h 17"/>
                  <a:gd name="T4" fmla="*/ 0 w 33"/>
                  <a:gd name="T5" fmla="*/ 16 h 17"/>
                  <a:gd name="T6" fmla="*/ 8 w 33"/>
                  <a:gd name="T7" fmla="*/ 16 h 17"/>
                  <a:gd name="T8" fmla="*/ 16 w 33"/>
                  <a:gd name="T9" fmla="*/ 8 h 17"/>
                  <a:gd name="T10" fmla="*/ 24 w 33"/>
                  <a:gd name="T11" fmla="*/ 8 h 17"/>
                  <a:gd name="T12" fmla="*/ 32 w 33"/>
                  <a:gd name="T13" fmla="*/ 0 h 17"/>
                  <a:gd name="T14" fmla="*/ 16 w 33"/>
                  <a:gd name="T15" fmla="*/ 0 h 17"/>
                  <a:gd name="T16" fmla="*/ 0 w 33"/>
                  <a:gd name="T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7">
                    <a:moveTo>
                      <a:pt x="0" y="8"/>
                    </a:moveTo>
                    <a:lnTo>
                      <a:pt x="0" y="8"/>
                    </a:lnTo>
                    <a:lnTo>
                      <a:pt x="0" y="16"/>
                    </a:lnTo>
                    <a:lnTo>
                      <a:pt x="8" y="16"/>
                    </a:lnTo>
                    <a:lnTo>
                      <a:pt x="16" y="8"/>
                    </a:lnTo>
                    <a:lnTo>
                      <a:pt x="24" y="8"/>
                    </a:lnTo>
                    <a:lnTo>
                      <a:pt x="32" y="0"/>
                    </a:lnTo>
                    <a:lnTo>
                      <a:pt x="16"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35" name="Freeform 521">
                <a:extLst>
                  <a:ext uri="{FF2B5EF4-FFF2-40B4-BE49-F238E27FC236}">
                    <a16:creationId xmlns:a16="http://schemas.microsoft.com/office/drawing/2014/main" id="{1814CAAD-1A27-4E33-842A-ED715DAA46BE}"/>
                  </a:ext>
                </a:extLst>
              </p:cNvPr>
              <p:cNvSpPr>
                <a:spLocks/>
              </p:cNvSpPr>
              <p:nvPr/>
            </p:nvSpPr>
            <p:spPr bwMode="gray">
              <a:xfrm>
                <a:off x="9597642" y="3663774"/>
                <a:ext cx="70842" cy="40915"/>
              </a:xfrm>
              <a:custGeom>
                <a:avLst/>
                <a:gdLst>
                  <a:gd name="T0" fmla="*/ 0 w 33"/>
                  <a:gd name="T1" fmla="*/ 8 h 17"/>
                  <a:gd name="T2" fmla="*/ 0 w 33"/>
                  <a:gd name="T3" fmla="*/ 16 h 17"/>
                  <a:gd name="T4" fmla="*/ 8 w 33"/>
                  <a:gd name="T5" fmla="*/ 16 h 17"/>
                  <a:gd name="T6" fmla="*/ 16 w 33"/>
                  <a:gd name="T7" fmla="*/ 8 h 17"/>
                  <a:gd name="T8" fmla="*/ 24 w 33"/>
                  <a:gd name="T9" fmla="*/ 8 h 17"/>
                  <a:gd name="T10" fmla="*/ 32 w 33"/>
                  <a:gd name="T11" fmla="*/ 0 h 17"/>
                  <a:gd name="T12" fmla="*/ 16 w 33"/>
                  <a:gd name="T13" fmla="*/ 0 h 17"/>
                  <a:gd name="T14" fmla="*/ 0 w 33"/>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7">
                    <a:moveTo>
                      <a:pt x="0" y="8"/>
                    </a:moveTo>
                    <a:lnTo>
                      <a:pt x="0" y="16"/>
                    </a:lnTo>
                    <a:lnTo>
                      <a:pt x="8" y="16"/>
                    </a:lnTo>
                    <a:lnTo>
                      <a:pt x="16" y="8"/>
                    </a:lnTo>
                    <a:lnTo>
                      <a:pt x="24" y="8"/>
                    </a:lnTo>
                    <a:lnTo>
                      <a:pt x="32" y="0"/>
                    </a:lnTo>
                    <a:lnTo>
                      <a:pt x="16"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36" name="Freeform 522">
                <a:extLst>
                  <a:ext uri="{FF2B5EF4-FFF2-40B4-BE49-F238E27FC236}">
                    <a16:creationId xmlns:a16="http://schemas.microsoft.com/office/drawing/2014/main" id="{D462B884-1ABA-4693-9DEA-2F4AE0D0C43D}"/>
                  </a:ext>
                </a:extLst>
              </p:cNvPr>
              <p:cNvSpPr>
                <a:spLocks/>
              </p:cNvSpPr>
              <p:nvPr/>
            </p:nvSpPr>
            <p:spPr bwMode="gray">
              <a:xfrm>
                <a:off x="9564813" y="3375425"/>
                <a:ext cx="290278" cy="309780"/>
              </a:xfrm>
              <a:custGeom>
                <a:avLst/>
                <a:gdLst>
                  <a:gd name="T0" fmla="*/ 0 w 137"/>
                  <a:gd name="T1" fmla="*/ 112 h 129"/>
                  <a:gd name="T2" fmla="*/ 0 w 137"/>
                  <a:gd name="T3" fmla="*/ 112 h 129"/>
                  <a:gd name="T4" fmla="*/ 0 w 137"/>
                  <a:gd name="T5" fmla="*/ 120 h 129"/>
                  <a:gd name="T6" fmla="*/ 16 w 137"/>
                  <a:gd name="T7" fmla="*/ 120 h 129"/>
                  <a:gd name="T8" fmla="*/ 48 w 137"/>
                  <a:gd name="T9" fmla="*/ 104 h 129"/>
                  <a:gd name="T10" fmla="*/ 56 w 137"/>
                  <a:gd name="T11" fmla="*/ 112 h 129"/>
                  <a:gd name="T12" fmla="*/ 56 w 137"/>
                  <a:gd name="T13" fmla="*/ 120 h 129"/>
                  <a:gd name="T14" fmla="*/ 64 w 137"/>
                  <a:gd name="T15" fmla="*/ 128 h 129"/>
                  <a:gd name="T16" fmla="*/ 72 w 137"/>
                  <a:gd name="T17" fmla="*/ 112 h 129"/>
                  <a:gd name="T18" fmla="*/ 72 w 137"/>
                  <a:gd name="T19" fmla="*/ 104 h 129"/>
                  <a:gd name="T20" fmla="*/ 80 w 137"/>
                  <a:gd name="T21" fmla="*/ 112 h 129"/>
                  <a:gd name="T22" fmla="*/ 88 w 137"/>
                  <a:gd name="T23" fmla="*/ 112 h 129"/>
                  <a:gd name="T24" fmla="*/ 96 w 137"/>
                  <a:gd name="T25" fmla="*/ 104 h 129"/>
                  <a:gd name="T26" fmla="*/ 104 w 137"/>
                  <a:gd name="T27" fmla="*/ 112 h 129"/>
                  <a:gd name="T28" fmla="*/ 104 w 137"/>
                  <a:gd name="T29" fmla="*/ 104 h 129"/>
                  <a:gd name="T30" fmla="*/ 112 w 137"/>
                  <a:gd name="T31" fmla="*/ 96 h 129"/>
                  <a:gd name="T32" fmla="*/ 112 w 137"/>
                  <a:gd name="T33" fmla="*/ 104 h 129"/>
                  <a:gd name="T34" fmla="*/ 120 w 137"/>
                  <a:gd name="T35" fmla="*/ 104 h 129"/>
                  <a:gd name="T36" fmla="*/ 128 w 137"/>
                  <a:gd name="T37" fmla="*/ 96 h 129"/>
                  <a:gd name="T38" fmla="*/ 128 w 137"/>
                  <a:gd name="T39" fmla="*/ 56 h 129"/>
                  <a:gd name="T40" fmla="*/ 136 w 137"/>
                  <a:gd name="T41" fmla="*/ 56 h 129"/>
                  <a:gd name="T42" fmla="*/ 136 w 137"/>
                  <a:gd name="T43" fmla="*/ 40 h 129"/>
                  <a:gd name="T44" fmla="*/ 136 w 137"/>
                  <a:gd name="T45" fmla="*/ 8 h 129"/>
                  <a:gd name="T46" fmla="*/ 128 w 137"/>
                  <a:gd name="T47" fmla="*/ 0 h 129"/>
                  <a:gd name="T48" fmla="*/ 128 w 137"/>
                  <a:gd name="T49" fmla="*/ 8 h 129"/>
                  <a:gd name="T50" fmla="*/ 120 w 137"/>
                  <a:gd name="T51" fmla="*/ 8 h 129"/>
                  <a:gd name="T52" fmla="*/ 112 w 137"/>
                  <a:gd name="T53" fmla="*/ 40 h 129"/>
                  <a:gd name="T54" fmla="*/ 96 w 137"/>
                  <a:gd name="T55" fmla="*/ 64 h 129"/>
                  <a:gd name="T56" fmla="*/ 80 w 137"/>
                  <a:gd name="T57" fmla="*/ 80 h 129"/>
                  <a:gd name="T58" fmla="*/ 80 w 137"/>
                  <a:gd name="T59" fmla="*/ 64 h 129"/>
                  <a:gd name="T60" fmla="*/ 72 w 137"/>
                  <a:gd name="T61" fmla="*/ 72 h 129"/>
                  <a:gd name="T62" fmla="*/ 64 w 137"/>
                  <a:gd name="T63" fmla="*/ 96 h 129"/>
                  <a:gd name="T64" fmla="*/ 56 w 137"/>
                  <a:gd name="T65" fmla="*/ 96 h 129"/>
                  <a:gd name="T66" fmla="*/ 24 w 137"/>
                  <a:gd name="T67" fmla="*/ 96 h 129"/>
                  <a:gd name="T68" fmla="*/ 0 w 137"/>
                  <a:gd name="T69" fmla="*/ 1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129">
                    <a:moveTo>
                      <a:pt x="0" y="112"/>
                    </a:moveTo>
                    <a:lnTo>
                      <a:pt x="0" y="112"/>
                    </a:lnTo>
                    <a:lnTo>
                      <a:pt x="0" y="120"/>
                    </a:lnTo>
                    <a:lnTo>
                      <a:pt x="16" y="120"/>
                    </a:lnTo>
                    <a:lnTo>
                      <a:pt x="48" y="104"/>
                    </a:lnTo>
                    <a:lnTo>
                      <a:pt x="56" y="112"/>
                    </a:lnTo>
                    <a:lnTo>
                      <a:pt x="56" y="120"/>
                    </a:lnTo>
                    <a:lnTo>
                      <a:pt x="64" y="128"/>
                    </a:lnTo>
                    <a:lnTo>
                      <a:pt x="72" y="112"/>
                    </a:lnTo>
                    <a:lnTo>
                      <a:pt x="72" y="104"/>
                    </a:lnTo>
                    <a:lnTo>
                      <a:pt x="80" y="112"/>
                    </a:lnTo>
                    <a:lnTo>
                      <a:pt x="88" y="112"/>
                    </a:lnTo>
                    <a:lnTo>
                      <a:pt x="96" y="104"/>
                    </a:lnTo>
                    <a:lnTo>
                      <a:pt x="104" y="112"/>
                    </a:lnTo>
                    <a:lnTo>
                      <a:pt x="104" y="104"/>
                    </a:lnTo>
                    <a:lnTo>
                      <a:pt x="112" y="96"/>
                    </a:lnTo>
                    <a:lnTo>
                      <a:pt x="112" y="104"/>
                    </a:lnTo>
                    <a:lnTo>
                      <a:pt x="120" y="104"/>
                    </a:lnTo>
                    <a:lnTo>
                      <a:pt x="128" y="96"/>
                    </a:lnTo>
                    <a:lnTo>
                      <a:pt x="128" y="56"/>
                    </a:lnTo>
                    <a:lnTo>
                      <a:pt x="136" y="56"/>
                    </a:lnTo>
                    <a:lnTo>
                      <a:pt x="136" y="40"/>
                    </a:lnTo>
                    <a:lnTo>
                      <a:pt x="136" y="8"/>
                    </a:lnTo>
                    <a:lnTo>
                      <a:pt x="128" y="0"/>
                    </a:lnTo>
                    <a:lnTo>
                      <a:pt x="128" y="8"/>
                    </a:lnTo>
                    <a:lnTo>
                      <a:pt x="120" y="8"/>
                    </a:lnTo>
                    <a:lnTo>
                      <a:pt x="112" y="40"/>
                    </a:lnTo>
                    <a:lnTo>
                      <a:pt x="96" y="64"/>
                    </a:lnTo>
                    <a:lnTo>
                      <a:pt x="80" y="80"/>
                    </a:lnTo>
                    <a:lnTo>
                      <a:pt x="80" y="64"/>
                    </a:lnTo>
                    <a:lnTo>
                      <a:pt x="72" y="72"/>
                    </a:lnTo>
                    <a:lnTo>
                      <a:pt x="64" y="96"/>
                    </a:lnTo>
                    <a:lnTo>
                      <a:pt x="56" y="96"/>
                    </a:lnTo>
                    <a:lnTo>
                      <a:pt x="24" y="96"/>
                    </a:lnTo>
                    <a:lnTo>
                      <a:pt x="0" y="11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37" name="Freeform 523">
                <a:extLst>
                  <a:ext uri="{FF2B5EF4-FFF2-40B4-BE49-F238E27FC236}">
                    <a16:creationId xmlns:a16="http://schemas.microsoft.com/office/drawing/2014/main" id="{09A3A022-5385-42EC-A3AF-72AC100DE253}"/>
                  </a:ext>
                </a:extLst>
              </p:cNvPr>
              <p:cNvSpPr>
                <a:spLocks/>
              </p:cNvSpPr>
              <p:nvPr/>
            </p:nvSpPr>
            <p:spPr bwMode="gray">
              <a:xfrm>
                <a:off x="9803257" y="3203976"/>
                <a:ext cx="171057" cy="175346"/>
              </a:xfrm>
              <a:custGeom>
                <a:avLst/>
                <a:gdLst>
                  <a:gd name="T0" fmla="*/ 0 w 81"/>
                  <a:gd name="T1" fmla="*/ 56 h 73"/>
                  <a:gd name="T2" fmla="*/ 0 w 81"/>
                  <a:gd name="T3" fmla="*/ 56 h 73"/>
                  <a:gd name="T4" fmla="*/ 0 w 81"/>
                  <a:gd name="T5" fmla="*/ 72 h 73"/>
                  <a:gd name="T6" fmla="*/ 16 w 81"/>
                  <a:gd name="T7" fmla="*/ 64 h 73"/>
                  <a:gd name="T8" fmla="*/ 8 w 81"/>
                  <a:gd name="T9" fmla="*/ 64 h 73"/>
                  <a:gd name="T10" fmla="*/ 8 w 81"/>
                  <a:gd name="T11" fmla="*/ 56 h 73"/>
                  <a:gd name="T12" fmla="*/ 16 w 81"/>
                  <a:gd name="T13" fmla="*/ 56 h 73"/>
                  <a:gd name="T14" fmla="*/ 24 w 81"/>
                  <a:gd name="T15" fmla="*/ 56 h 73"/>
                  <a:gd name="T16" fmla="*/ 48 w 81"/>
                  <a:gd name="T17" fmla="*/ 64 h 73"/>
                  <a:gd name="T18" fmla="*/ 56 w 81"/>
                  <a:gd name="T19" fmla="*/ 48 h 73"/>
                  <a:gd name="T20" fmla="*/ 64 w 81"/>
                  <a:gd name="T21" fmla="*/ 48 h 73"/>
                  <a:gd name="T22" fmla="*/ 80 w 81"/>
                  <a:gd name="T23" fmla="*/ 40 h 73"/>
                  <a:gd name="T24" fmla="*/ 72 w 81"/>
                  <a:gd name="T25" fmla="*/ 40 h 73"/>
                  <a:gd name="T26" fmla="*/ 64 w 81"/>
                  <a:gd name="T27" fmla="*/ 32 h 73"/>
                  <a:gd name="T28" fmla="*/ 72 w 81"/>
                  <a:gd name="T29" fmla="*/ 24 h 73"/>
                  <a:gd name="T30" fmla="*/ 64 w 81"/>
                  <a:gd name="T31" fmla="*/ 32 h 73"/>
                  <a:gd name="T32" fmla="*/ 48 w 81"/>
                  <a:gd name="T33" fmla="*/ 24 h 73"/>
                  <a:gd name="T34" fmla="*/ 24 w 81"/>
                  <a:gd name="T35" fmla="*/ 0 h 73"/>
                  <a:gd name="T36" fmla="*/ 24 w 81"/>
                  <a:gd name="T37" fmla="*/ 8 h 73"/>
                  <a:gd name="T38" fmla="*/ 24 w 81"/>
                  <a:gd name="T39" fmla="*/ 16 h 73"/>
                  <a:gd name="T40" fmla="*/ 16 w 81"/>
                  <a:gd name="T41" fmla="*/ 48 h 73"/>
                  <a:gd name="T42" fmla="*/ 8 w 81"/>
                  <a:gd name="T43" fmla="*/ 40 h 73"/>
                  <a:gd name="T44" fmla="*/ 8 w 81"/>
                  <a:gd name="T45" fmla="*/ 48 h 73"/>
                  <a:gd name="T46" fmla="*/ 0 w 81"/>
                  <a:gd name="T47"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73">
                    <a:moveTo>
                      <a:pt x="0" y="56"/>
                    </a:moveTo>
                    <a:lnTo>
                      <a:pt x="0" y="56"/>
                    </a:lnTo>
                    <a:lnTo>
                      <a:pt x="0" y="72"/>
                    </a:lnTo>
                    <a:lnTo>
                      <a:pt x="16" y="64"/>
                    </a:lnTo>
                    <a:lnTo>
                      <a:pt x="8" y="64"/>
                    </a:lnTo>
                    <a:lnTo>
                      <a:pt x="8" y="56"/>
                    </a:lnTo>
                    <a:lnTo>
                      <a:pt x="16" y="56"/>
                    </a:lnTo>
                    <a:lnTo>
                      <a:pt x="24" y="56"/>
                    </a:lnTo>
                    <a:lnTo>
                      <a:pt x="48" y="64"/>
                    </a:lnTo>
                    <a:lnTo>
                      <a:pt x="56" y="48"/>
                    </a:lnTo>
                    <a:lnTo>
                      <a:pt x="64" y="48"/>
                    </a:lnTo>
                    <a:lnTo>
                      <a:pt x="80" y="40"/>
                    </a:lnTo>
                    <a:lnTo>
                      <a:pt x="72" y="40"/>
                    </a:lnTo>
                    <a:lnTo>
                      <a:pt x="64" y="32"/>
                    </a:lnTo>
                    <a:lnTo>
                      <a:pt x="72" y="24"/>
                    </a:lnTo>
                    <a:lnTo>
                      <a:pt x="64" y="32"/>
                    </a:lnTo>
                    <a:lnTo>
                      <a:pt x="48" y="24"/>
                    </a:lnTo>
                    <a:lnTo>
                      <a:pt x="24" y="0"/>
                    </a:lnTo>
                    <a:lnTo>
                      <a:pt x="24" y="8"/>
                    </a:lnTo>
                    <a:lnTo>
                      <a:pt x="24" y="16"/>
                    </a:lnTo>
                    <a:lnTo>
                      <a:pt x="16" y="48"/>
                    </a:lnTo>
                    <a:lnTo>
                      <a:pt x="8" y="40"/>
                    </a:lnTo>
                    <a:lnTo>
                      <a:pt x="8" y="48"/>
                    </a:lnTo>
                    <a:lnTo>
                      <a:pt x="0" y="5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38" name="Freeform 524">
                <a:extLst>
                  <a:ext uri="{FF2B5EF4-FFF2-40B4-BE49-F238E27FC236}">
                    <a16:creationId xmlns:a16="http://schemas.microsoft.com/office/drawing/2014/main" id="{3F5C6CB4-131C-4235-A477-DB01708B1EDB}"/>
                  </a:ext>
                </a:extLst>
              </p:cNvPr>
              <p:cNvSpPr>
                <a:spLocks/>
              </p:cNvSpPr>
              <p:nvPr/>
            </p:nvSpPr>
            <p:spPr bwMode="gray">
              <a:xfrm>
                <a:off x="9989864" y="3203976"/>
                <a:ext cx="53564" cy="60397"/>
              </a:xfrm>
              <a:custGeom>
                <a:avLst/>
                <a:gdLst>
                  <a:gd name="T0" fmla="*/ 0 w 25"/>
                  <a:gd name="T1" fmla="*/ 24 h 25"/>
                  <a:gd name="T2" fmla="*/ 0 w 25"/>
                  <a:gd name="T3" fmla="*/ 24 h 25"/>
                  <a:gd name="T4" fmla="*/ 24 w 25"/>
                  <a:gd name="T5" fmla="*/ 0 h 25"/>
                  <a:gd name="T6" fmla="*/ 16 w 25"/>
                  <a:gd name="T7" fmla="*/ 8 h 25"/>
                  <a:gd name="T8" fmla="*/ 0 w 25"/>
                  <a:gd name="T9" fmla="*/ 24 h 25"/>
                </a:gdLst>
                <a:ahLst/>
                <a:cxnLst>
                  <a:cxn ang="0">
                    <a:pos x="T0" y="T1"/>
                  </a:cxn>
                  <a:cxn ang="0">
                    <a:pos x="T2" y="T3"/>
                  </a:cxn>
                  <a:cxn ang="0">
                    <a:pos x="T4" y="T5"/>
                  </a:cxn>
                  <a:cxn ang="0">
                    <a:pos x="T6" y="T7"/>
                  </a:cxn>
                  <a:cxn ang="0">
                    <a:pos x="T8" y="T9"/>
                  </a:cxn>
                </a:cxnLst>
                <a:rect l="0" t="0" r="r" b="b"/>
                <a:pathLst>
                  <a:path w="25" h="25">
                    <a:moveTo>
                      <a:pt x="0" y="24"/>
                    </a:moveTo>
                    <a:lnTo>
                      <a:pt x="0" y="24"/>
                    </a:lnTo>
                    <a:lnTo>
                      <a:pt x="24" y="0"/>
                    </a:lnTo>
                    <a:lnTo>
                      <a:pt x="16" y="8"/>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39" name="Freeform 525">
                <a:extLst>
                  <a:ext uri="{FF2B5EF4-FFF2-40B4-BE49-F238E27FC236}">
                    <a16:creationId xmlns:a16="http://schemas.microsoft.com/office/drawing/2014/main" id="{2A8E598C-95AF-4A61-AF35-276A9B3D7C11}"/>
                  </a:ext>
                </a:extLst>
              </p:cNvPr>
              <p:cNvSpPr>
                <a:spLocks/>
              </p:cNvSpPr>
              <p:nvPr/>
            </p:nvSpPr>
            <p:spPr bwMode="gray">
              <a:xfrm>
                <a:off x="9989864" y="3203976"/>
                <a:ext cx="53564" cy="60397"/>
              </a:xfrm>
              <a:custGeom>
                <a:avLst/>
                <a:gdLst>
                  <a:gd name="T0" fmla="*/ 0 w 25"/>
                  <a:gd name="T1" fmla="*/ 24 h 25"/>
                  <a:gd name="T2" fmla="*/ 24 w 25"/>
                  <a:gd name="T3" fmla="*/ 0 h 25"/>
                  <a:gd name="T4" fmla="*/ 16 w 25"/>
                  <a:gd name="T5" fmla="*/ 8 h 25"/>
                  <a:gd name="T6" fmla="*/ 0 w 25"/>
                  <a:gd name="T7" fmla="*/ 24 h 25"/>
                </a:gdLst>
                <a:ahLst/>
                <a:cxnLst>
                  <a:cxn ang="0">
                    <a:pos x="T0" y="T1"/>
                  </a:cxn>
                  <a:cxn ang="0">
                    <a:pos x="T2" y="T3"/>
                  </a:cxn>
                  <a:cxn ang="0">
                    <a:pos x="T4" y="T5"/>
                  </a:cxn>
                  <a:cxn ang="0">
                    <a:pos x="T6" y="T7"/>
                  </a:cxn>
                </a:cxnLst>
                <a:rect l="0" t="0" r="r" b="b"/>
                <a:pathLst>
                  <a:path w="25" h="25">
                    <a:moveTo>
                      <a:pt x="0" y="24"/>
                    </a:moveTo>
                    <a:lnTo>
                      <a:pt x="24" y="0"/>
                    </a:lnTo>
                    <a:lnTo>
                      <a:pt x="16" y="8"/>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40" name="Freeform 526">
                <a:extLst>
                  <a:ext uri="{FF2B5EF4-FFF2-40B4-BE49-F238E27FC236}">
                    <a16:creationId xmlns:a16="http://schemas.microsoft.com/office/drawing/2014/main" id="{2F1C7F2C-5088-4181-8F25-90BBBC76BB7A}"/>
                  </a:ext>
                </a:extLst>
              </p:cNvPr>
              <p:cNvSpPr>
                <a:spLocks/>
              </p:cNvSpPr>
              <p:nvPr/>
            </p:nvSpPr>
            <p:spPr bwMode="gray">
              <a:xfrm>
                <a:off x="10211027" y="2974077"/>
                <a:ext cx="36285" cy="40915"/>
              </a:xfrm>
              <a:custGeom>
                <a:avLst/>
                <a:gdLst>
                  <a:gd name="T0" fmla="*/ 0 w 17"/>
                  <a:gd name="T1" fmla="*/ 8 h 17"/>
                  <a:gd name="T2" fmla="*/ 0 w 17"/>
                  <a:gd name="T3" fmla="*/ 8 h 17"/>
                  <a:gd name="T4" fmla="*/ 0 w 17"/>
                  <a:gd name="T5" fmla="*/ 16 h 17"/>
                  <a:gd name="T6" fmla="*/ 8 w 17"/>
                  <a:gd name="T7" fmla="*/ 8 h 17"/>
                  <a:gd name="T8" fmla="*/ 16 w 17"/>
                  <a:gd name="T9" fmla="*/ 0 h 17"/>
                  <a:gd name="T10" fmla="*/ 0 w 17"/>
                  <a:gd name="T11" fmla="*/ 8 h 17"/>
                </a:gdLst>
                <a:ahLst/>
                <a:cxnLst>
                  <a:cxn ang="0">
                    <a:pos x="T0" y="T1"/>
                  </a:cxn>
                  <a:cxn ang="0">
                    <a:pos x="T2" y="T3"/>
                  </a:cxn>
                  <a:cxn ang="0">
                    <a:pos x="T4" y="T5"/>
                  </a:cxn>
                  <a:cxn ang="0">
                    <a:pos x="T6" y="T7"/>
                  </a:cxn>
                  <a:cxn ang="0">
                    <a:pos x="T8" y="T9"/>
                  </a:cxn>
                  <a:cxn ang="0">
                    <a:pos x="T10" y="T11"/>
                  </a:cxn>
                </a:cxnLst>
                <a:rect l="0" t="0" r="r" b="b"/>
                <a:pathLst>
                  <a:path w="17" h="17">
                    <a:moveTo>
                      <a:pt x="0" y="8"/>
                    </a:moveTo>
                    <a:lnTo>
                      <a:pt x="0" y="8"/>
                    </a:lnTo>
                    <a:lnTo>
                      <a:pt x="0" y="16"/>
                    </a:lnTo>
                    <a:lnTo>
                      <a:pt x="8" y="8"/>
                    </a:lnTo>
                    <a:lnTo>
                      <a:pt x="16"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41" name="Freeform 527">
                <a:extLst>
                  <a:ext uri="{FF2B5EF4-FFF2-40B4-BE49-F238E27FC236}">
                    <a16:creationId xmlns:a16="http://schemas.microsoft.com/office/drawing/2014/main" id="{271F0B10-4139-4A61-9B37-949673F05960}"/>
                  </a:ext>
                </a:extLst>
              </p:cNvPr>
              <p:cNvSpPr>
                <a:spLocks/>
              </p:cNvSpPr>
              <p:nvPr/>
            </p:nvSpPr>
            <p:spPr bwMode="gray">
              <a:xfrm>
                <a:off x="10211027" y="2974077"/>
                <a:ext cx="36285" cy="40915"/>
              </a:xfrm>
              <a:custGeom>
                <a:avLst/>
                <a:gdLst>
                  <a:gd name="T0" fmla="*/ 0 w 17"/>
                  <a:gd name="T1" fmla="*/ 8 h 17"/>
                  <a:gd name="T2" fmla="*/ 0 w 17"/>
                  <a:gd name="T3" fmla="*/ 16 h 17"/>
                  <a:gd name="T4" fmla="*/ 8 w 17"/>
                  <a:gd name="T5" fmla="*/ 8 h 17"/>
                  <a:gd name="T6" fmla="*/ 16 w 17"/>
                  <a:gd name="T7" fmla="*/ 0 h 17"/>
                  <a:gd name="T8" fmla="*/ 0 w 17"/>
                  <a:gd name="T9" fmla="*/ 8 h 17"/>
                </a:gdLst>
                <a:ahLst/>
                <a:cxnLst>
                  <a:cxn ang="0">
                    <a:pos x="T0" y="T1"/>
                  </a:cxn>
                  <a:cxn ang="0">
                    <a:pos x="T2" y="T3"/>
                  </a:cxn>
                  <a:cxn ang="0">
                    <a:pos x="T4" y="T5"/>
                  </a:cxn>
                  <a:cxn ang="0">
                    <a:pos x="T6" y="T7"/>
                  </a:cxn>
                  <a:cxn ang="0">
                    <a:pos x="T8" y="T9"/>
                  </a:cxn>
                </a:cxnLst>
                <a:rect l="0" t="0" r="r" b="b"/>
                <a:pathLst>
                  <a:path w="17" h="17">
                    <a:moveTo>
                      <a:pt x="0" y="8"/>
                    </a:moveTo>
                    <a:lnTo>
                      <a:pt x="0" y="16"/>
                    </a:lnTo>
                    <a:lnTo>
                      <a:pt x="8" y="8"/>
                    </a:lnTo>
                    <a:lnTo>
                      <a:pt x="16"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42" name="Freeform 528">
                <a:extLst>
                  <a:ext uri="{FF2B5EF4-FFF2-40B4-BE49-F238E27FC236}">
                    <a16:creationId xmlns:a16="http://schemas.microsoft.com/office/drawing/2014/main" id="{724AEACF-09E8-4A7D-A392-5C648922A32F}"/>
                  </a:ext>
                </a:extLst>
              </p:cNvPr>
              <p:cNvSpPr>
                <a:spLocks/>
              </p:cNvSpPr>
              <p:nvPr/>
            </p:nvSpPr>
            <p:spPr bwMode="gray">
              <a:xfrm>
                <a:off x="9734142" y="2761712"/>
                <a:ext cx="19007" cy="23380"/>
              </a:xfrm>
              <a:custGeom>
                <a:avLst/>
                <a:gdLst>
                  <a:gd name="T0" fmla="*/ 0 w 9"/>
                  <a:gd name="T1" fmla="*/ 0 h 9"/>
                  <a:gd name="T2" fmla="*/ 0 w 9"/>
                  <a:gd name="T3" fmla="*/ 0 h 9"/>
                  <a:gd name="T4" fmla="*/ 8 w 9"/>
                  <a:gd name="T5" fmla="*/ 8 h 9"/>
                  <a:gd name="T6" fmla="*/ 8 w 9"/>
                  <a:gd name="T7" fmla="*/ 0 h 9"/>
                  <a:gd name="T8" fmla="*/ 0 w 9"/>
                  <a:gd name="T9" fmla="*/ 0 h 9"/>
                </a:gdLst>
                <a:ahLst/>
                <a:cxnLst>
                  <a:cxn ang="0">
                    <a:pos x="T0" y="T1"/>
                  </a:cxn>
                  <a:cxn ang="0">
                    <a:pos x="T2" y="T3"/>
                  </a:cxn>
                  <a:cxn ang="0">
                    <a:pos x="T4" y="T5"/>
                  </a:cxn>
                  <a:cxn ang="0">
                    <a:pos x="T6" y="T7"/>
                  </a:cxn>
                  <a:cxn ang="0">
                    <a:pos x="T8" y="T9"/>
                  </a:cxn>
                </a:cxnLst>
                <a:rect l="0" t="0" r="r" b="b"/>
                <a:pathLst>
                  <a:path w="9" h="9">
                    <a:moveTo>
                      <a:pt x="0" y="0"/>
                    </a:moveTo>
                    <a:lnTo>
                      <a:pt x="0" y="0"/>
                    </a:lnTo>
                    <a:lnTo>
                      <a:pt x="8" y="8"/>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43" name="Freeform 529">
                <a:extLst>
                  <a:ext uri="{FF2B5EF4-FFF2-40B4-BE49-F238E27FC236}">
                    <a16:creationId xmlns:a16="http://schemas.microsoft.com/office/drawing/2014/main" id="{26F6CF12-92D6-4616-9AD0-60DFA3B1A350}"/>
                  </a:ext>
                </a:extLst>
              </p:cNvPr>
              <p:cNvSpPr>
                <a:spLocks/>
              </p:cNvSpPr>
              <p:nvPr/>
            </p:nvSpPr>
            <p:spPr bwMode="gray">
              <a:xfrm>
                <a:off x="9734142" y="2761712"/>
                <a:ext cx="19007" cy="23380"/>
              </a:xfrm>
              <a:custGeom>
                <a:avLst/>
                <a:gdLst>
                  <a:gd name="T0" fmla="*/ 0 w 9"/>
                  <a:gd name="T1" fmla="*/ 0 h 9"/>
                  <a:gd name="T2" fmla="*/ 8 w 9"/>
                  <a:gd name="T3" fmla="*/ 8 h 9"/>
                  <a:gd name="T4" fmla="*/ 8 w 9"/>
                  <a:gd name="T5" fmla="*/ 0 h 9"/>
                  <a:gd name="T6" fmla="*/ 0 w 9"/>
                  <a:gd name="T7" fmla="*/ 0 h 9"/>
                </a:gdLst>
                <a:ahLst/>
                <a:cxnLst>
                  <a:cxn ang="0">
                    <a:pos x="T0" y="T1"/>
                  </a:cxn>
                  <a:cxn ang="0">
                    <a:pos x="T2" y="T3"/>
                  </a:cxn>
                  <a:cxn ang="0">
                    <a:pos x="T4" y="T5"/>
                  </a:cxn>
                  <a:cxn ang="0">
                    <a:pos x="T6" y="T7"/>
                  </a:cxn>
                </a:cxnLst>
                <a:rect l="0" t="0" r="r" b="b"/>
                <a:pathLst>
                  <a:path w="9" h="9">
                    <a:moveTo>
                      <a:pt x="0" y="0"/>
                    </a:moveTo>
                    <a:lnTo>
                      <a:pt x="8" y="8"/>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44" name="Freeform 530">
                <a:extLst>
                  <a:ext uri="{FF2B5EF4-FFF2-40B4-BE49-F238E27FC236}">
                    <a16:creationId xmlns:a16="http://schemas.microsoft.com/office/drawing/2014/main" id="{BDBEEEF2-7C93-447D-9974-DEB4160B88CC}"/>
                  </a:ext>
                </a:extLst>
              </p:cNvPr>
              <p:cNvSpPr>
                <a:spLocks/>
              </p:cNvSpPr>
              <p:nvPr/>
            </p:nvSpPr>
            <p:spPr bwMode="gray">
              <a:xfrm>
                <a:off x="9853364" y="2800678"/>
                <a:ext cx="70842" cy="405245"/>
              </a:xfrm>
              <a:custGeom>
                <a:avLst/>
                <a:gdLst>
                  <a:gd name="T0" fmla="*/ 0 w 33"/>
                  <a:gd name="T1" fmla="*/ 16 h 169"/>
                  <a:gd name="T2" fmla="*/ 0 w 33"/>
                  <a:gd name="T3" fmla="*/ 16 h 169"/>
                  <a:gd name="T4" fmla="*/ 0 w 33"/>
                  <a:gd name="T5" fmla="*/ 56 h 169"/>
                  <a:gd name="T6" fmla="*/ 8 w 33"/>
                  <a:gd name="T7" fmla="*/ 64 h 169"/>
                  <a:gd name="T8" fmla="*/ 0 w 33"/>
                  <a:gd name="T9" fmla="*/ 112 h 169"/>
                  <a:gd name="T10" fmla="*/ 8 w 33"/>
                  <a:gd name="T11" fmla="*/ 128 h 169"/>
                  <a:gd name="T12" fmla="*/ 0 w 33"/>
                  <a:gd name="T13" fmla="*/ 152 h 169"/>
                  <a:gd name="T14" fmla="*/ 8 w 33"/>
                  <a:gd name="T15" fmla="*/ 168 h 169"/>
                  <a:gd name="T16" fmla="*/ 8 w 33"/>
                  <a:gd name="T17" fmla="*/ 152 h 169"/>
                  <a:gd name="T18" fmla="*/ 24 w 33"/>
                  <a:gd name="T19" fmla="*/ 160 h 169"/>
                  <a:gd name="T20" fmla="*/ 24 w 33"/>
                  <a:gd name="T21" fmla="*/ 152 h 169"/>
                  <a:gd name="T22" fmla="*/ 8 w 33"/>
                  <a:gd name="T23" fmla="*/ 128 h 169"/>
                  <a:gd name="T24" fmla="*/ 16 w 33"/>
                  <a:gd name="T25" fmla="*/ 104 h 169"/>
                  <a:gd name="T26" fmla="*/ 24 w 33"/>
                  <a:gd name="T27" fmla="*/ 104 h 169"/>
                  <a:gd name="T28" fmla="*/ 32 w 33"/>
                  <a:gd name="T29" fmla="*/ 104 h 169"/>
                  <a:gd name="T30" fmla="*/ 16 w 33"/>
                  <a:gd name="T31" fmla="*/ 48 h 169"/>
                  <a:gd name="T32" fmla="*/ 16 w 33"/>
                  <a:gd name="T33" fmla="*/ 8 h 169"/>
                  <a:gd name="T34" fmla="*/ 16 w 33"/>
                  <a:gd name="T35" fmla="*/ 0 h 169"/>
                  <a:gd name="T36" fmla="*/ 8 w 33"/>
                  <a:gd name="T37" fmla="*/ 0 h 169"/>
                  <a:gd name="T38" fmla="*/ 8 w 33"/>
                  <a:gd name="T39" fmla="*/ 8 h 169"/>
                  <a:gd name="T40" fmla="*/ 0 w 33"/>
                  <a:gd name="T41"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69">
                    <a:moveTo>
                      <a:pt x="0" y="16"/>
                    </a:moveTo>
                    <a:lnTo>
                      <a:pt x="0" y="16"/>
                    </a:lnTo>
                    <a:lnTo>
                      <a:pt x="0" y="56"/>
                    </a:lnTo>
                    <a:lnTo>
                      <a:pt x="8" y="64"/>
                    </a:lnTo>
                    <a:lnTo>
                      <a:pt x="0" y="112"/>
                    </a:lnTo>
                    <a:lnTo>
                      <a:pt x="8" y="128"/>
                    </a:lnTo>
                    <a:lnTo>
                      <a:pt x="0" y="152"/>
                    </a:lnTo>
                    <a:lnTo>
                      <a:pt x="8" y="168"/>
                    </a:lnTo>
                    <a:lnTo>
                      <a:pt x="8" y="152"/>
                    </a:lnTo>
                    <a:lnTo>
                      <a:pt x="24" y="160"/>
                    </a:lnTo>
                    <a:lnTo>
                      <a:pt x="24" y="152"/>
                    </a:lnTo>
                    <a:lnTo>
                      <a:pt x="8" y="128"/>
                    </a:lnTo>
                    <a:lnTo>
                      <a:pt x="16" y="104"/>
                    </a:lnTo>
                    <a:lnTo>
                      <a:pt x="24" y="104"/>
                    </a:lnTo>
                    <a:lnTo>
                      <a:pt x="32" y="104"/>
                    </a:lnTo>
                    <a:lnTo>
                      <a:pt x="16" y="48"/>
                    </a:lnTo>
                    <a:lnTo>
                      <a:pt x="16" y="8"/>
                    </a:lnTo>
                    <a:lnTo>
                      <a:pt x="16" y="0"/>
                    </a:lnTo>
                    <a:lnTo>
                      <a:pt x="8" y="0"/>
                    </a:lnTo>
                    <a:lnTo>
                      <a:pt x="8" y="8"/>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45" name="Freeform 531">
                <a:extLst>
                  <a:ext uri="{FF2B5EF4-FFF2-40B4-BE49-F238E27FC236}">
                    <a16:creationId xmlns:a16="http://schemas.microsoft.com/office/drawing/2014/main" id="{1C1D19F5-40F9-48AF-9B94-3F42880B470E}"/>
                  </a:ext>
                </a:extLst>
              </p:cNvPr>
              <p:cNvSpPr>
                <a:spLocks/>
              </p:cNvSpPr>
              <p:nvPr/>
            </p:nvSpPr>
            <p:spPr bwMode="gray">
              <a:xfrm>
                <a:off x="7439563" y="998505"/>
                <a:ext cx="461335" cy="711127"/>
              </a:xfrm>
              <a:custGeom>
                <a:avLst/>
                <a:gdLst>
                  <a:gd name="T0" fmla="*/ 0 w 217"/>
                  <a:gd name="T1" fmla="*/ 256 h 297"/>
                  <a:gd name="T2" fmla="*/ 0 w 217"/>
                  <a:gd name="T3" fmla="*/ 256 h 297"/>
                  <a:gd name="T4" fmla="*/ 24 w 217"/>
                  <a:gd name="T5" fmla="*/ 288 h 297"/>
                  <a:gd name="T6" fmla="*/ 64 w 217"/>
                  <a:gd name="T7" fmla="*/ 296 h 297"/>
                  <a:gd name="T8" fmla="*/ 72 w 217"/>
                  <a:gd name="T9" fmla="*/ 288 h 297"/>
                  <a:gd name="T10" fmla="*/ 56 w 217"/>
                  <a:gd name="T11" fmla="*/ 272 h 297"/>
                  <a:gd name="T12" fmla="*/ 48 w 217"/>
                  <a:gd name="T13" fmla="*/ 256 h 297"/>
                  <a:gd name="T14" fmla="*/ 48 w 217"/>
                  <a:gd name="T15" fmla="*/ 216 h 297"/>
                  <a:gd name="T16" fmla="*/ 56 w 217"/>
                  <a:gd name="T17" fmla="*/ 200 h 297"/>
                  <a:gd name="T18" fmla="*/ 112 w 217"/>
                  <a:gd name="T19" fmla="*/ 104 h 297"/>
                  <a:gd name="T20" fmla="*/ 152 w 217"/>
                  <a:gd name="T21" fmla="*/ 72 h 297"/>
                  <a:gd name="T22" fmla="*/ 216 w 217"/>
                  <a:gd name="T23" fmla="*/ 40 h 297"/>
                  <a:gd name="T24" fmla="*/ 216 w 217"/>
                  <a:gd name="T25" fmla="*/ 8 h 297"/>
                  <a:gd name="T26" fmla="*/ 200 w 217"/>
                  <a:gd name="T27" fmla="*/ 0 h 297"/>
                  <a:gd name="T28" fmla="*/ 184 w 217"/>
                  <a:gd name="T29" fmla="*/ 16 h 297"/>
                  <a:gd name="T30" fmla="*/ 168 w 217"/>
                  <a:gd name="T31" fmla="*/ 32 h 297"/>
                  <a:gd name="T32" fmla="*/ 144 w 217"/>
                  <a:gd name="T33" fmla="*/ 40 h 297"/>
                  <a:gd name="T34" fmla="*/ 120 w 217"/>
                  <a:gd name="T35" fmla="*/ 40 h 297"/>
                  <a:gd name="T36" fmla="*/ 96 w 217"/>
                  <a:gd name="T37" fmla="*/ 56 h 297"/>
                  <a:gd name="T38" fmla="*/ 72 w 217"/>
                  <a:gd name="T39" fmla="*/ 88 h 297"/>
                  <a:gd name="T40" fmla="*/ 48 w 217"/>
                  <a:gd name="T41" fmla="*/ 104 h 297"/>
                  <a:gd name="T42" fmla="*/ 48 w 217"/>
                  <a:gd name="T43" fmla="*/ 120 h 297"/>
                  <a:gd name="T44" fmla="*/ 40 w 217"/>
                  <a:gd name="T45" fmla="*/ 144 h 297"/>
                  <a:gd name="T46" fmla="*/ 24 w 217"/>
                  <a:gd name="T47" fmla="*/ 160 h 297"/>
                  <a:gd name="T48" fmla="*/ 32 w 217"/>
                  <a:gd name="T49" fmla="*/ 176 h 297"/>
                  <a:gd name="T50" fmla="*/ 24 w 217"/>
                  <a:gd name="T51" fmla="*/ 192 h 297"/>
                  <a:gd name="T52" fmla="*/ 8 w 217"/>
                  <a:gd name="T53" fmla="*/ 208 h 297"/>
                  <a:gd name="T54" fmla="*/ 16 w 217"/>
                  <a:gd name="T55" fmla="*/ 224 h 297"/>
                  <a:gd name="T56" fmla="*/ 0 w 217"/>
                  <a:gd name="T57" fmla="*/ 232 h 297"/>
                  <a:gd name="T58" fmla="*/ 0 w 217"/>
                  <a:gd name="T59" fmla="*/ 25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7" h="297">
                    <a:moveTo>
                      <a:pt x="0" y="256"/>
                    </a:moveTo>
                    <a:lnTo>
                      <a:pt x="0" y="256"/>
                    </a:lnTo>
                    <a:lnTo>
                      <a:pt x="24" y="288"/>
                    </a:lnTo>
                    <a:lnTo>
                      <a:pt x="64" y="296"/>
                    </a:lnTo>
                    <a:lnTo>
                      <a:pt x="72" y="288"/>
                    </a:lnTo>
                    <a:lnTo>
                      <a:pt x="56" y="272"/>
                    </a:lnTo>
                    <a:lnTo>
                      <a:pt x="48" y="256"/>
                    </a:lnTo>
                    <a:lnTo>
                      <a:pt x="48" y="216"/>
                    </a:lnTo>
                    <a:lnTo>
                      <a:pt x="56" y="200"/>
                    </a:lnTo>
                    <a:lnTo>
                      <a:pt x="112" y="104"/>
                    </a:lnTo>
                    <a:lnTo>
                      <a:pt x="152" y="72"/>
                    </a:lnTo>
                    <a:lnTo>
                      <a:pt x="216" y="40"/>
                    </a:lnTo>
                    <a:lnTo>
                      <a:pt x="216" y="8"/>
                    </a:lnTo>
                    <a:lnTo>
                      <a:pt x="200" y="0"/>
                    </a:lnTo>
                    <a:lnTo>
                      <a:pt x="184" y="16"/>
                    </a:lnTo>
                    <a:lnTo>
                      <a:pt x="168" y="32"/>
                    </a:lnTo>
                    <a:lnTo>
                      <a:pt x="144" y="40"/>
                    </a:lnTo>
                    <a:lnTo>
                      <a:pt x="120" y="40"/>
                    </a:lnTo>
                    <a:lnTo>
                      <a:pt x="96" y="56"/>
                    </a:lnTo>
                    <a:lnTo>
                      <a:pt x="72" y="88"/>
                    </a:lnTo>
                    <a:lnTo>
                      <a:pt x="48" y="104"/>
                    </a:lnTo>
                    <a:lnTo>
                      <a:pt x="48" y="120"/>
                    </a:lnTo>
                    <a:lnTo>
                      <a:pt x="40" y="144"/>
                    </a:lnTo>
                    <a:lnTo>
                      <a:pt x="24" y="160"/>
                    </a:lnTo>
                    <a:lnTo>
                      <a:pt x="32" y="176"/>
                    </a:lnTo>
                    <a:lnTo>
                      <a:pt x="24" y="192"/>
                    </a:lnTo>
                    <a:lnTo>
                      <a:pt x="8" y="208"/>
                    </a:lnTo>
                    <a:lnTo>
                      <a:pt x="16" y="224"/>
                    </a:lnTo>
                    <a:lnTo>
                      <a:pt x="0" y="232"/>
                    </a:lnTo>
                    <a:lnTo>
                      <a:pt x="0" y="25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46" name="Freeform 532">
                <a:extLst>
                  <a:ext uri="{FF2B5EF4-FFF2-40B4-BE49-F238E27FC236}">
                    <a16:creationId xmlns:a16="http://schemas.microsoft.com/office/drawing/2014/main" id="{24EDA7A6-AE17-4035-B04F-581087A4B721}"/>
                  </a:ext>
                </a:extLst>
              </p:cNvPr>
              <p:cNvSpPr>
                <a:spLocks/>
              </p:cNvSpPr>
              <p:nvPr/>
            </p:nvSpPr>
            <p:spPr bwMode="gray">
              <a:xfrm>
                <a:off x="7353172" y="1785617"/>
                <a:ext cx="53564" cy="77932"/>
              </a:xfrm>
              <a:custGeom>
                <a:avLst/>
                <a:gdLst>
                  <a:gd name="T0" fmla="*/ 0 w 25"/>
                  <a:gd name="T1" fmla="*/ 32 h 33"/>
                  <a:gd name="T2" fmla="*/ 0 w 25"/>
                  <a:gd name="T3" fmla="*/ 32 h 33"/>
                  <a:gd name="T4" fmla="*/ 16 w 25"/>
                  <a:gd name="T5" fmla="*/ 24 h 33"/>
                  <a:gd name="T6" fmla="*/ 24 w 25"/>
                  <a:gd name="T7" fmla="*/ 16 h 33"/>
                  <a:gd name="T8" fmla="*/ 8 w 25"/>
                  <a:gd name="T9" fmla="*/ 0 h 33"/>
                  <a:gd name="T10" fmla="*/ 0 w 25"/>
                  <a:gd name="T11" fmla="*/ 16 h 33"/>
                  <a:gd name="T12" fmla="*/ 0 w 25"/>
                  <a:gd name="T13" fmla="*/ 32 h 33"/>
                </a:gdLst>
                <a:ahLst/>
                <a:cxnLst>
                  <a:cxn ang="0">
                    <a:pos x="T0" y="T1"/>
                  </a:cxn>
                  <a:cxn ang="0">
                    <a:pos x="T2" y="T3"/>
                  </a:cxn>
                  <a:cxn ang="0">
                    <a:pos x="T4" y="T5"/>
                  </a:cxn>
                  <a:cxn ang="0">
                    <a:pos x="T6" y="T7"/>
                  </a:cxn>
                  <a:cxn ang="0">
                    <a:pos x="T8" y="T9"/>
                  </a:cxn>
                  <a:cxn ang="0">
                    <a:pos x="T10" y="T11"/>
                  </a:cxn>
                  <a:cxn ang="0">
                    <a:pos x="T12" y="T13"/>
                  </a:cxn>
                </a:cxnLst>
                <a:rect l="0" t="0" r="r" b="b"/>
                <a:pathLst>
                  <a:path w="25" h="33">
                    <a:moveTo>
                      <a:pt x="0" y="32"/>
                    </a:moveTo>
                    <a:lnTo>
                      <a:pt x="0" y="32"/>
                    </a:lnTo>
                    <a:lnTo>
                      <a:pt x="16" y="24"/>
                    </a:lnTo>
                    <a:lnTo>
                      <a:pt x="24" y="16"/>
                    </a:lnTo>
                    <a:lnTo>
                      <a:pt x="8" y="0"/>
                    </a:lnTo>
                    <a:lnTo>
                      <a:pt x="0" y="16"/>
                    </a:lnTo>
                    <a:lnTo>
                      <a:pt x="0"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47" name="Freeform 533">
                <a:extLst>
                  <a:ext uri="{FF2B5EF4-FFF2-40B4-BE49-F238E27FC236}">
                    <a16:creationId xmlns:a16="http://schemas.microsoft.com/office/drawing/2014/main" id="{0B50307F-3ACC-4709-B809-B0758967A1AC}"/>
                  </a:ext>
                </a:extLst>
              </p:cNvPr>
              <p:cNvSpPr>
                <a:spLocks/>
              </p:cNvSpPr>
              <p:nvPr/>
            </p:nvSpPr>
            <p:spPr bwMode="gray">
              <a:xfrm>
                <a:off x="7353172" y="1785617"/>
                <a:ext cx="53564" cy="77932"/>
              </a:xfrm>
              <a:custGeom>
                <a:avLst/>
                <a:gdLst>
                  <a:gd name="T0" fmla="*/ 0 w 25"/>
                  <a:gd name="T1" fmla="*/ 32 h 33"/>
                  <a:gd name="T2" fmla="*/ 16 w 25"/>
                  <a:gd name="T3" fmla="*/ 24 h 33"/>
                  <a:gd name="T4" fmla="*/ 24 w 25"/>
                  <a:gd name="T5" fmla="*/ 16 h 33"/>
                  <a:gd name="T6" fmla="*/ 8 w 25"/>
                  <a:gd name="T7" fmla="*/ 0 h 33"/>
                  <a:gd name="T8" fmla="*/ 0 w 25"/>
                  <a:gd name="T9" fmla="*/ 16 h 33"/>
                  <a:gd name="T10" fmla="*/ 0 w 25"/>
                  <a:gd name="T11" fmla="*/ 32 h 33"/>
                </a:gdLst>
                <a:ahLst/>
                <a:cxnLst>
                  <a:cxn ang="0">
                    <a:pos x="T0" y="T1"/>
                  </a:cxn>
                  <a:cxn ang="0">
                    <a:pos x="T2" y="T3"/>
                  </a:cxn>
                  <a:cxn ang="0">
                    <a:pos x="T4" y="T5"/>
                  </a:cxn>
                  <a:cxn ang="0">
                    <a:pos x="T6" y="T7"/>
                  </a:cxn>
                  <a:cxn ang="0">
                    <a:pos x="T8" y="T9"/>
                  </a:cxn>
                  <a:cxn ang="0">
                    <a:pos x="T10" y="T11"/>
                  </a:cxn>
                </a:cxnLst>
                <a:rect l="0" t="0" r="r" b="b"/>
                <a:pathLst>
                  <a:path w="25" h="33">
                    <a:moveTo>
                      <a:pt x="0" y="32"/>
                    </a:moveTo>
                    <a:lnTo>
                      <a:pt x="16" y="24"/>
                    </a:lnTo>
                    <a:lnTo>
                      <a:pt x="24" y="16"/>
                    </a:lnTo>
                    <a:lnTo>
                      <a:pt x="8" y="0"/>
                    </a:lnTo>
                    <a:lnTo>
                      <a:pt x="0" y="16"/>
                    </a:lnTo>
                    <a:lnTo>
                      <a:pt x="0"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48" name="Freeform 534">
                <a:extLst>
                  <a:ext uri="{FF2B5EF4-FFF2-40B4-BE49-F238E27FC236}">
                    <a16:creationId xmlns:a16="http://schemas.microsoft.com/office/drawing/2014/main" id="{801E9C7E-08E5-4541-B2B8-511BD68881E5}"/>
                  </a:ext>
                </a:extLst>
              </p:cNvPr>
              <p:cNvSpPr>
                <a:spLocks/>
              </p:cNvSpPr>
              <p:nvPr/>
            </p:nvSpPr>
            <p:spPr bwMode="gray">
              <a:xfrm>
                <a:off x="5856857" y="2570779"/>
                <a:ext cx="36285" cy="60397"/>
              </a:xfrm>
              <a:custGeom>
                <a:avLst/>
                <a:gdLst>
                  <a:gd name="T0" fmla="*/ 0 w 17"/>
                  <a:gd name="T1" fmla="*/ 24 h 25"/>
                  <a:gd name="T2" fmla="*/ 0 w 17"/>
                  <a:gd name="T3" fmla="*/ 24 h 25"/>
                  <a:gd name="T4" fmla="*/ 8 w 17"/>
                  <a:gd name="T5" fmla="*/ 8 h 25"/>
                  <a:gd name="T6" fmla="*/ 16 w 17"/>
                  <a:gd name="T7" fmla="*/ 0 h 25"/>
                  <a:gd name="T8" fmla="*/ 0 w 17"/>
                  <a:gd name="T9" fmla="*/ 8 h 25"/>
                  <a:gd name="T10" fmla="*/ 0 w 17"/>
                  <a:gd name="T11" fmla="*/ 24 h 25"/>
                </a:gdLst>
                <a:ahLst/>
                <a:cxnLst>
                  <a:cxn ang="0">
                    <a:pos x="T0" y="T1"/>
                  </a:cxn>
                  <a:cxn ang="0">
                    <a:pos x="T2" y="T3"/>
                  </a:cxn>
                  <a:cxn ang="0">
                    <a:pos x="T4" y="T5"/>
                  </a:cxn>
                  <a:cxn ang="0">
                    <a:pos x="T6" y="T7"/>
                  </a:cxn>
                  <a:cxn ang="0">
                    <a:pos x="T8" y="T9"/>
                  </a:cxn>
                  <a:cxn ang="0">
                    <a:pos x="T10" y="T11"/>
                  </a:cxn>
                </a:cxnLst>
                <a:rect l="0" t="0" r="r" b="b"/>
                <a:pathLst>
                  <a:path w="17" h="25">
                    <a:moveTo>
                      <a:pt x="0" y="24"/>
                    </a:moveTo>
                    <a:lnTo>
                      <a:pt x="0" y="24"/>
                    </a:lnTo>
                    <a:lnTo>
                      <a:pt x="8" y="8"/>
                    </a:lnTo>
                    <a:lnTo>
                      <a:pt x="16" y="0"/>
                    </a:lnTo>
                    <a:lnTo>
                      <a:pt x="0" y="8"/>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49" name="Freeform 535">
                <a:extLst>
                  <a:ext uri="{FF2B5EF4-FFF2-40B4-BE49-F238E27FC236}">
                    <a16:creationId xmlns:a16="http://schemas.microsoft.com/office/drawing/2014/main" id="{0C2CB847-FBA0-4F0D-8D38-3889EE149147}"/>
                  </a:ext>
                </a:extLst>
              </p:cNvPr>
              <p:cNvSpPr>
                <a:spLocks/>
              </p:cNvSpPr>
              <p:nvPr/>
            </p:nvSpPr>
            <p:spPr bwMode="gray">
              <a:xfrm>
                <a:off x="6316465" y="2724696"/>
                <a:ext cx="19007" cy="40915"/>
              </a:xfrm>
              <a:custGeom>
                <a:avLst/>
                <a:gdLst>
                  <a:gd name="T0" fmla="*/ 0 w 9"/>
                  <a:gd name="T1" fmla="*/ 8 h 17"/>
                  <a:gd name="T2" fmla="*/ 0 w 9"/>
                  <a:gd name="T3" fmla="*/ 8 h 17"/>
                  <a:gd name="T4" fmla="*/ 0 w 9"/>
                  <a:gd name="T5" fmla="*/ 16 h 17"/>
                  <a:gd name="T6" fmla="*/ 8 w 9"/>
                  <a:gd name="T7" fmla="*/ 16 h 17"/>
                  <a:gd name="T8" fmla="*/ 8 w 9"/>
                  <a:gd name="T9" fmla="*/ 8 h 17"/>
                  <a:gd name="T10" fmla="*/ 8 w 9"/>
                  <a:gd name="T11" fmla="*/ 0 h 17"/>
                  <a:gd name="T12" fmla="*/ 0 w 9"/>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9" h="17">
                    <a:moveTo>
                      <a:pt x="0" y="8"/>
                    </a:moveTo>
                    <a:lnTo>
                      <a:pt x="0" y="8"/>
                    </a:lnTo>
                    <a:lnTo>
                      <a:pt x="0" y="16"/>
                    </a:lnTo>
                    <a:lnTo>
                      <a:pt x="8" y="16"/>
                    </a:lnTo>
                    <a:lnTo>
                      <a:pt x="8" y="8"/>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50" name="Freeform 536">
                <a:extLst>
                  <a:ext uri="{FF2B5EF4-FFF2-40B4-BE49-F238E27FC236}">
                    <a16:creationId xmlns:a16="http://schemas.microsoft.com/office/drawing/2014/main" id="{D111E3F8-D63A-4EEF-8617-8CA9C9A46BD7}"/>
                  </a:ext>
                </a:extLst>
              </p:cNvPr>
              <p:cNvSpPr>
                <a:spLocks/>
              </p:cNvSpPr>
              <p:nvPr/>
            </p:nvSpPr>
            <p:spPr bwMode="gray">
              <a:xfrm>
                <a:off x="6351021" y="2705212"/>
                <a:ext cx="36285" cy="40915"/>
              </a:xfrm>
              <a:custGeom>
                <a:avLst/>
                <a:gdLst>
                  <a:gd name="T0" fmla="*/ 0 w 17"/>
                  <a:gd name="T1" fmla="*/ 8 h 17"/>
                  <a:gd name="T2" fmla="*/ 0 w 17"/>
                  <a:gd name="T3" fmla="*/ 8 h 17"/>
                  <a:gd name="T4" fmla="*/ 0 w 17"/>
                  <a:gd name="T5" fmla="*/ 16 h 17"/>
                  <a:gd name="T6" fmla="*/ 16 w 17"/>
                  <a:gd name="T7" fmla="*/ 16 h 17"/>
                  <a:gd name="T8" fmla="*/ 16 w 17"/>
                  <a:gd name="T9" fmla="*/ 8 h 17"/>
                  <a:gd name="T10" fmla="*/ 16 w 17"/>
                  <a:gd name="T11" fmla="*/ 0 h 17"/>
                  <a:gd name="T12" fmla="*/ 0 w 17"/>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8"/>
                    </a:moveTo>
                    <a:lnTo>
                      <a:pt x="0" y="8"/>
                    </a:lnTo>
                    <a:lnTo>
                      <a:pt x="0" y="16"/>
                    </a:lnTo>
                    <a:lnTo>
                      <a:pt x="16" y="16"/>
                    </a:lnTo>
                    <a:lnTo>
                      <a:pt x="16" y="8"/>
                    </a:lnTo>
                    <a:lnTo>
                      <a:pt x="16"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51" name="Freeform 537">
                <a:extLst>
                  <a:ext uri="{FF2B5EF4-FFF2-40B4-BE49-F238E27FC236}">
                    <a16:creationId xmlns:a16="http://schemas.microsoft.com/office/drawing/2014/main" id="{B33D8AAC-C423-4BA3-BF24-59335AB4A35C}"/>
                  </a:ext>
                </a:extLst>
              </p:cNvPr>
              <p:cNvSpPr>
                <a:spLocks/>
              </p:cNvSpPr>
              <p:nvPr/>
            </p:nvSpPr>
            <p:spPr bwMode="gray">
              <a:xfrm>
                <a:off x="6351021" y="2761712"/>
                <a:ext cx="36285" cy="23380"/>
              </a:xfrm>
              <a:custGeom>
                <a:avLst/>
                <a:gdLst>
                  <a:gd name="T0" fmla="*/ 0 w 17"/>
                  <a:gd name="T1" fmla="*/ 0 h 9"/>
                  <a:gd name="T2" fmla="*/ 0 w 17"/>
                  <a:gd name="T3" fmla="*/ 0 h 9"/>
                  <a:gd name="T4" fmla="*/ 0 w 17"/>
                  <a:gd name="T5" fmla="*/ 8 h 9"/>
                  <a:gd name="T6" fmla="*/ 16 w 17"/>
                  <a:gd name="T7" fmla="*/ 0 h 9"/>
                  <a:gd name="T8" fmla="*/ 0 w 17"/>
                  <a:gd name="T9" fmla="*/ 0 h 9"/>
                </a:gdLst>
                <a:ahLst/>
                <a:cxnLst>
                  <a:cxn ang="0">
                    <a:pos x="T0" y="T1"/>
                  </a:cxn>
                  <a:cxn ang="0">
                    <a:pos x="T2" y="T3"/>
                  </a:cxn>
                  <a:cxn ang="0">
                    <a:pos x="T4" y="T5"/>
                  </a:cxn>
                  <a:cxn ang="0">
                    <a:pos x="T6" y="T7"/>
                  </a:cxn>
                  <a:cxn ang="0">
                    <a:pos x="T8" y="T9"/>
                  </a:cxn>
                </a:cxnLst>
                <a:rect l="0" t="0" r="r" b="b"/>
                <a:pathLst>
                  <a:path w="17" h="9">
                    <a:moveTo>
                      <a:pt x="0" y="0"/>
                    </a:moveTo>
                    <a:lnTo>
                      <a:pt x="0" y="0"/>
                    </a:lnTo>
                    <a:lnTo>
                      <a:pt x="0" y="8"/>
                    </a:lnTo>
                    <a:lnTo>
                      <a:pt x="16"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52" name="Freeform 538">
                <a:extLst>
                  <a:ext uri="{FF2B5EF4-FFF2-40B4-BE49-F238E27FC236}">
                    <a16:creationId xmlns:a16="http://schemas.microsoft.com/office/drawing/2014/main" id="{8977B887-223C-43A9-AA34-6B915BBA3A47}"/>
                  </a:ext>
                </a:extLst>
              </p:cNvPr>
              <p:cNvSpPr>
                <a:spLocks/>
              </p:cNvSpPr>
              <p:nvPr/>
            </p:nvSpPr>
            <p:spPr bwMode="gray">
              <a:xfrm>
                <a:off x="5874135" y="2570779"/>
                <a:ext cx="222892" cy="444213"/>
              </a:xfrm>
              <a:custGeom>
                <a:avLst/>
                <a:gdLst>
                  <a:gd name="T0" fmla="*/ 16 w 105"/>
                  <a:gd name="T1" fmla="*/ 184 h 185"/>
                  <a:gd name="T2" fmla="*/ 16 w 105"/>
                  <a:gd name="T3" fmla="*/ 184 h 185"/>
                  <a:gd name="T4" fmla="*/ 24 w 105"/>
                  <a:gd name="T5" fmla="*/ 176 h 185"/>
                  <a:gd name="T6" fmla="*/ 40 w 105"/>
                  <a:gd name="T7" fmla="*/ 184 h 185"/>
                  <a:gd name="T8" fmla="*/ 40 w 105"/>
                  <a:gd name="T9" fmla="*/ 176 h 185"/>
                  <a:gd name="T10" fmla="*/ 48 w 105"/>
                  <a:gd name="T11" fmla="*/ 168 h 185"/>
                  <a:gd name="T12" fmla="*/ 56 w 105"/>
                  <a:gd name="T13" fmla="*/ 176 h 185"/>
                  <a:gd name="T14" fmla="*/ 64 w 105"/>
                  <a:gd name="T15" fmla="*/ 168 h 185"/>
                  <a:gd name="T16" fmla="*/ 96 w 105"/>
                  <a:gd name="T17" fmla="*/ 168 h 185"/>
                  <a:gd name="T18" fmla="*/ 104 w 105"/>
                  <a:gd name="T19" fmla="*/ 160 h 185"/>
                  <a:gd name="T20" fmla="*/ 88 w 105"/>
                  <a:gd name="T21" fmla="*/ 160 h 185"/>
                  <a:gd name="T22" fmla="*/ 104 w 105"/>
                  <a:gd name="T23" fmla="*/ 136 h 185"/>
                  <a:gd name="T24" fmla="*/ 96 w 105"/>
                  <a:gd name="T25" fmla="*/ 128 h 185"/>
                  <a:gd name="T26" fmla="*/ 88 w 105"/>
                  <a:gd name="T27" fmla="*/ 128 h 185"/>
                  <a:gd name="T28" fmla="*/ 80 w 105"/>
                  <a:gd name="T29" fmla="*/ 128 h 185"/>
                  <a:gd name="T30" fmla="*/ 88 w 105"/>
                  <a:gd name="T31" fmla="*/ 120 h 185"/>
                  <a:gd name="T32" fmla="*/ 88 w 105"/>
                  <a:gd name="T33" fmla="*/ 112 h 185"/>
                  <a:gd name="T34" fmla="*/ 80 w 105"/>
                  <a:gd name="T35" fmla="*/ 96 h 185"/>
                  <a:gd name="T36" fmla="*/ 72 w 105"/>
                  <a:gd name="T37" fmla="*/ 88 h 185"/>
                  <a:gd name="T38" fmla="*/ 56 w 105"/>
                  <a:gd name="T39" fmla="*/ 64 h 185"/>
                  <a:gd name="T40" fmla="*/ 40 w 105"/>
                  <a:gd name="T41" fmla="*/ 56 h 185"/>
                  <a:gd name="T42" fmla="*/ 64 w 105"/>
                  <a:gd name="T43" fmla="*/ 24 h 185"/>
                  <a:gd name="T44" fmla="*/ 56 w 105"/>
                  <a:gd name="T45" fmla="*/ 16 h 185"/>
                  <a:gd name="T46" fmla="*/ 32 w 105"/>
                  <a:gd name="T47" fmla="*/ 24 h 185"/>
                  <a:gd name="T48" fmla="*/ 32 w 105"/>
                  <a:gd name="T49" fmla="*/ 8 h 185"/>
                  <a:gd name="T50" fmla="*/ 48 w 105"/>
                  <a:gd name="T51" fmla="*/ 0 h 185"/>
                  <a:gd name="T52" fmla="*/ 40 w 105"/>
                  <a:gd name="T53" fmla="*/ 0 h 185"/>
                  <a:gd name="T54" fmla="*/ 24 w 105"/>
                  <a:gd name="T55" fmla="*/ 0 h 185"/>
                  <a:gd name="T56" fmla="*/ 8 w 105"/>
                  <a:gd name="T57" fmla="*/ 24 h 185"/>
                  <a:gd name="T58" fmla="*/ 0 w 105"/>
                  <a:gd name="T59" fmla="*/ 24 h 185"/>
                  <a:gd name="T60" fmla="*/ 8 w 105"/>
                  <a:gd name="T61" fmla="*/ 32 h 185"/>
                  <a:gd name="T62" fmla="*/ 16 w 105"/>
                  <a:gd name="T63" fmla="*/ 32 h 185"/>
                  <a:gd name="T64" fmla="*/ 8 w 105"/>
                  <a:gd name="T65" fmla="*/ 48 h 185"/>
                  <a:gd name="T66" fmla="*/ 16 w 105"/>
                  <a:gd name="T67" fmla="*/ 48 h 185"/>
                  <a:gd name="T68" fmla="*/ 16 w 105"/>
                  <a:gd name="T69" fmla="*/ 56 h 185"/>
                  <a:gd name="T70" fmla="*/ 8 w 105"/>
                  <a:gd name="T71" fmla="*/ 64 h 185"/>
                  <a:gd name="T72" fmla="*/ 16 w 105"/>
                  <a:gd name="T73" fmla="*/ 64 h 185"/>
                  <a:gd name="T74" fmla="*/ 16 w 105"/>
                  <a:gd name="T75" fmla="*/ 72 h 185"/>
                  <a:gd name="T76" fmla="*/ 16 w 105"/>
                  <a:gd name="T77" fmla="*/ 64 h 185"/>
                  <a:gd name="T78" fmla="*/ 24 w 105"/>
                  <a:gd name="T79" fmla="*/ 72 h 185"/>
                  <a:gd name="T80" fmla="*/ 16 w 105"/>
                  <a:gd name="T81" fmla="*/ 80 h 185"/>
                  <a:gd name="T82" fmla="*/ 24 w 105"/>
                  <a:gd name="T83" fmla="*/ 88 h 185"/>
                  <a:gd name="T84" fmla="*/ 40 w 105"/>
                  <a:gd name="T85" fmla="*/ 80 h 185"/>
                  <a:gd name="T86" fmla="*/ 40 w 105"/>
                  <a:gd name="T87" fmla="*/ 88 h 185"/>
                  <a:gd name="T88" fmla="*/ 40 w 105"/>
                  <a:gd name="T89" fmla="*/ 96 h 185"/>
                  <a:gd name="T90" fmla="*/ 48 w 105"/>
                  <a:gd name="T91" fmla="*/ 96 h 185"/>
                  <a:gd name="T92" fmla="*/ 48 w 105"/>
                  <a:gd name="T93" fmla="*/ 112 h 185"/>
                  <a:gd name="T94" fmla="*/ 24 w 105"/>
                  <a:gd name="T95" fmla="*/ 112 h 185"/>
                  <a:gd name="T96" fmla="*/ 32 w 105"/>
                  <a:gd name="T97" fmla="*/ 120 h 185"/>
                  <a:gd name="T98" fmla="*/ 24 w 105"/>
                  <a:gd name="T99" fmla="*/ 128 h 185"/>
                  <a:gd name="T100" fmla="*/ 32 w 105"/>
                  <a:gd name="T101" fmla="*/ 128 h 185"/>
                  <a:gd name="T102" fmla="*/ 32 w 105"/>
                  <a:gd name="T103" fmla="*/ 136 h 185"/>
                  <a:gd name="T104" fmla="*/ 16 w 105"/>
                  <a:gd name="T105" fmla="*/ 144 h 185"/>
                  <a:gd name="T106" fmla="*/ 24 w 105"/>
                  <a:gd name="T107" fmla="*/ 152 h 185"/>
                  <a:gd name="T108" fmla="*/ 32 w 105"/>
                  <a:gd name="T109" fmla="*/ 152 h 185"/>
                  <a:gd name="T110" fmla="*/ 40 w 105"/>
                  <a:gd name="T111" fmla="*/ 160 h 185"/>
                  <a:gd name="T112" fmla="*/ 48 w 105"/>
                  <a:gd name="T113" fmla="*/ 152 h 185"/>
                  <a:gd name="T114" fmla="*/ 48 w 105"/>
                  <a:gd name="T115" fmla="*/ 160 h 185"/>
                  <a:gd name="T116" fmla="*/ 32 w 105"/>
                  <a:gd name="T117" fmla="*/ 160 h 185"/>
                  <a:gd name="T118" fmla="*/ 16 w 105"/>
                  <a:gd name="T119" fmla="*/ 1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85">
                    <a:moveTo>
                      <a:pt x="16" y="184"/>
                    </a:moveTo>
                    <a:lnTo>
                      <a:pt x="16" y="184"/>
                    </a:lnTo>
                    <a:lnTo>
                      <a:pt x="24" y="176"/>
                    </a:lnTo>
                    <a:lnTo>
                      <a:pt x="40" y="184"/>
                    </a:lnTo>
                    <a:lnTo>
                      <a:pt x="40" y="176"/>
                    </a:lnTo>
                    <a:lnTo>
                      <a:pt x="48" y="168"/>
                    </a:lnTo>
                    <a:lnTo>
                      <a:pt x="56" y="176"/>
                    </a:lnTo>
                    <a:lnTo>
                      <a:pt x="64" y="168"/>
                    </a:lnTo>
                    <a:lnTo>
                      <a:pt x="96" y="168"/>
                    </a:lnTo>
                    <a:lnTo>
                      <a:pt x="104" y="160"/>
                    </a:lnTo>
                    <a:lnTo>
                      <a:pt x="88" y="160"/>
                    </a:lnTo>
                    <a:lnTo>
                      <a:pt x="104" y="136"/>
                    </a:lnTo>
                    <a:lnTo>
                      <a:pt x="96" y="128"/>
                    </a:lnTo>
                    <a:lnTo>
                      <a:pt x="88" y="128"/>
                    </a:lnTo>
                    <a:lnTo>
                      <a:pt x="80" y="128"/>
                    </a:lnTo>
                    <a:lnTo>
                      <a:pt x="88" y="120"/>
                    </a:lnTo>
                    <a:lnTo>
                      <a:pt x="88" y="112"/>
                    </a:lnTo>
                    <a:lnTo>
                      <a:pt x="80" y="96"/>
                    </a:lnTo>
                    <a:lnTo>
                      <a:pt x="72" y="88"/>
                    </a:lnTo>
                    <a:lnTo>
                      <a:pt x="56" y="64"/>
                    </a:lnTo>
                    <a:lnTo>
                      <a:pt x="40" y="56"/>
                    </a:lnTo>
                    <a:lnTo>
                      <a:pt x="64" y="24"/>
                    </a:lnTo>
                    <a:lnTo>
                      <a:pt x="56" y="16"/>
                    </a:lnTo>
                    <a:lnTo>
                      <a:pt x="32" y="24"/>
                    </a:lnTo>
                    <a:lnTo>
                      <a:pt x="32" y="8"/>
                    </a:lnTo>
                    <a:lnTo>
                      <a:pt x="48" y="0"/>
                    </a:lnTo>
                    <a:lnTo>
                      <a:pt x="40" y="0"/>
                    </a:lnTo>
                    <a:lnTo>
                      <a:pt x="24" y="0"/>
                    </a:lnTo>
                    <a:lnTo>
                      <a:pt x="8" y="24"/>
                    </a:lnTo>
                    <a:lnTo>
                      <a:pt x="0" y="24"/>
                    </a:lnTo>
                    <a:lnTo>
                      <a:pt x="8" y="32"/>
                    </a:lnTo>
                    <a:lnTo>
                      <a:pt x="16" y="32"/>
                    </a:lnTo>
                    <a:lnTo>
                      <a:pt x="8" y="48"/>
                    </a:lnTo>
                    <a:lnTo>
                      <a:pt x="16" y="48"/>
                    </a:lnTo>
                    <a:lnTo>
                      <a:pt x="16" y="56"/>
                    </a:lnTo>
                    <a:lnTo>
                      <a:pt x="8" y="64"/>
                    </a:lnTo>
                    <a:lnTo>
                      <a:pt x="16" y="64"/>
                    </a:lnTo>
                    <a:lnTo>
                      <a:pt x="16" y="72"/>
                    </a:lnTo>
                    <a:lnTo>
                      <a:pt x="16" y="64"/>
                    </a:lnTo>
                    <a:lnTo>
                      <a:pt x="24" y="72"/>
                    </a:lnTo>
                    <a:lnTo>
                      <a:pt x="16" y="80"/>
                    </a:lnTo>
                    <a:lnTo>
                      <a:pt x="24" y="88"/>
                    </a:lnTo>
                    <a:lnTo>
                      <a:pt x="40" y="80"/>
                    </a:lnTo>
                    <a:lnTo>
                      <a:pt x="40" y="88"/>
                    </a:lnTo>
                    <a:lnTo>
                      <a:pt x="40" y="96"/>
                    </a:lnTo>
                    <a:lnTo>
                      <a:pt x="48" y="96"/>
                    </a:lnTo>
                    <a:lnTo>
                      <a:pt x="48" y="112"/>
                    </a:lnTo>
                    <a:lnTo>
                      <a:pt x="24" y="112"/>
                    </a:lnTo>
                    <a:lnTo>
                      <a:pt x="32" y="120"/>
                    </a:lnTo>
                    <a:lnTo>
                      <a:pt x="24" y="128"/>
                    </a:lnTo>
                    <a:lnTo>
                      <a:pt x="32" y="128"/>
                    </a:lnTo>
                    <a:lnTo>
                      <a:pt x="32" y="136"/>
                    </a:lnTo>
                    <a:lnTo>
                      <a:pt x="16" y="144"/>
                    </a:lnTo>
                    <a:lnTo>
                      <a:pt x="24" y="152"/>
                    </a:lnTo>
                    <a:lnTo>
                      <a:pt x="32" y="152"/>
                    </a:lnTo>
                    <a:lnTo>
                      <a:pt x="40" y="160"/>
                    </a:lnTo>
                    <a:lnTo>
                      <a:pt x="48" y="152"/>
                    </a:lnTo>
                    <a:lnTo>
                      <a:pt x="48" y="160"/>
                    </a:lnTo>
                    <a:lnTo>
                      <a:pt x="32" y="160"/>
                    </a:lnTo>
                    <a:lnTo>
                      <a:pt x="16" y="18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53" name="Freeform 539">
                <a:extLst>
                  <a:ext uri="{FF2B5EF4-FFF2-40B4-BE49-F238E27FC236}">
                    <a16:creationId xmlns:a16="http://schemas.microsoft.com/office/drawing/2014/main" id="{55AFD7D9-3532-4634-A41C-234C51A0CEB2}"/>
                  </a:ext>
                </a:extLst>
              </p:cNvPr>
              <p:cNvSpPr>
                <a:spLocks/>
              </p:cNvSpPr>
              <p:nvPr/>
            </p:nvSpPr>
            <p:spPr bwMode="gray">
              <a:xfrm>
                <a:off x="6281908" y="3318925"/>
                <a:ext cx="20734" cy="77932"/>
              </a:xfrm>
              <a:custGeom>
                <a:avLst/>
                <a:gdLst>
                  <a:gd name="T0" fmla="*/ 0 w 9"/>
                  <a:gd name="T1" fmla="*/ 8 h 33"/>
                  <a:gd name="T2" fmla="*/ 0 w 9"/>
                  <a:gd name="T3" fmla="*/ 8 h 33"/>
                  <a:gd name="T4" fmla="*/ 0 w 9"/>
                  <a:gd name="T5" fmla="*/ 24 h 33"/>
                  <a:gd name="T6" fmla="*/ 8 w 9"/>
                  <a:gd name="T7" fmla="*/ 32 h 33"/>
                  <a:gd name="T8" fmla="*/ 8 w 9"/>
                  <a:gd name="T9" fmla="*/ 0 h 33"/>
                  <a:gd name="T10" fmla="*/ 0 w 9"/>
                  <a:gd name="T11" fmla="*/ 8 h 33"/>
                </a:gdLst>
                <a:ahLst/>
                <a:cxnLst>
                  <a:cxn ang="0">
                    <a:pos x="T0" y="T1"/>
                  </a:cxn>
                  <a:cxn ang="0">
                    <a:pos x="T2" y="T3"/>
                  </a:cxn>
                  <a:cxn ang="0">
                    <a:pos x="T4" y="T5"/>
                  </a:cxn>
                  <a:cxn ang="0">
                    <a:pos x="T6" y="T7"/>
                  </a:cxn>
                  <a:cxn ang="0">
                    <a:pos x="T8" y="T9"/>
                  </a:cxn>
                  <a:cxn ang="0">
                    <a:pos x="T10" y="T11"/>
                  </a:cxn>
                </a:cxnLst>
                <a:rect l="0" t="0" r="r" b="b"/>
                <a:pathLst>
                  <a:path w="9" h="33">
                    <a:moveTo>
                      <a:pt x="0" y="8"/>
                    </a:moveTo>
                    <a:lnTo>
                      <a:pt x="0" y="8"/>
                    </a:lnTo>
                    <a:lnTo>
                      <a:pt x="0" y="24"/>
                    </a:lnTo>
                    <a:lnTo>
                      <a:pt x="8" y="32"/>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54" name="Freeform 540">
                <a:extLst>
                  <a:ext uri="{FF2B5EF4-FFF2-40B4-BE49-F238E27FC236}">
                    <a16:creationId xmlns:a16="http://schemas.microsoft.com/office/drawing/2014/main" id="{F7FC025D-53F9-4749-BE26-136013C562FC}"/>
                  </a:ext>
                </a:extLst>
              </p:cNvPr>
              <p:cNvSpPr>
                <a:spLocks/>
              </p:cNvSpPr>
              <p:nvPr/>
            </p:nvSpPr>
            <p:spPr bwMode="gray">
              <a:xfrm>
                <a:off x="6266357" y="3394908"/>
                <a:ext cx="51835" cy="99363"/>
              </a:xfrm>
              <a:custGeom>
                <a:avLst/>
                <a:gdLst>
                  <a:gd name="T0" fmla="*/ 0 w 25"/>
                  <a:gd name="T1" fmla="*/ 0 h 41"/>
                  <a:gd name="T2" fmla="*/ 0 w 25"/>
                  <a:gd name="T3" fmla="*/ 0 h 41"/>
                  <a:gd name="T4" fmla="*/ 8 w 25"/>
                  <a:gd name="T5" fmla="*/ 32 h 41"/>
                  <a:gd name="T6" fmla="*/ 8 w 25"/>
                  <a:gd name="T7" fmla="*/ 40 h 41"/>
                  <a:gd name="T8" fmla="*/ 16 w 25"/>
                  <a:gd name="T9" fmla="*/ 32 h 41"/>
                  <a:gd name="T10" fmla="*/ 24 w 25"/>
                  <a:gd name="T11" fmla="*/ 8 h 41"/>
                  <a:gd name="T12" fmla="*/ 16 w 25"/>
                  <a:gd name="T13" fmla="*/ 0 h 41"/>
                  <a:gd name="T14" fmla="*/ 0 w 25"/>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1">
                    <a:moveTo>
                      <a:pt x="0" y="0"/>
                    </a:moveTo>
                    <a:lnTo>
                      <a:pt x="0" y="0"/>
                    </a:lnTo>
                    <a:lnTo>
                      <a:pt x="8" y="32"/>
                    </a:lnTo>
                    <a:lnTo>
                      <a:pt x="8" y="40"/>
                    </a:lnTo>
                    <a:lnTo>
                      <a:pt x="16" y="32"/>
                    </a:lnTo>
                    <a:lnTo>
                      <a:pt x="24" y="8"/>
                    </a:lnTo>
                    <a:lnTo>
                      <a:pt x="16"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55" name="Freeform 541">
                <a:extLst>
                  <a:ext uri="{FF2B5EF4-FFF2-40B4-BE49-F238E27FC236}">
                    <a16:creationId xmlns:a16="http://schemas.microsoft.com/office/drawing/2014/main" id="{C19C0AF9-29C5-4D0A-B355-B4360326FB9A}"/>
                  </a:ext>
                </a:extLst>
              </p:cNvPr>
              <p:cNvSpPr>
                <a:spLocks/>
              </p:cNvSpPr>
              <p:nvPr/>
            </p:nvSpPr>
            <p:spPr bwMode="gray">
              <a:xfrm>
                <a:off x="6385578" y="3509858"/>
                <a:ext cx="86392" cy="60397"/>
              </a:xfrm>
              <a:custGeom>
                <a:avLst/>
                <a:gdLst>
                  <a:gd name="T0" fmla="*/ 0 w 41"/>
                  <a:gd name="T1" fmla="*/ 0 h 25"/>
                  <a:gd name="T2" fmla="*/ 0 w 41"/>
                  <a:gd name="T3" fmla="*/ 0 h 25"/>
                  <a:gd name="T4" fmla="*/ 0 w 41"/>
                  <a:gd name="T5" fmla="*/ 8 h 25"/>
                  <a:gd name="T6" fmla="*/ 32 w 41"/>
                  <a:gd name="T7" fmla="*/ 24 h 25"/>
                  <a:gd name="T8" fmla="*/ 40 w 41"/>
                  <a:gd name="T9" fmla="*/ 0 h 25"/>
                  <a:gd name="T10" fmla="*/ 24 w 41"/>
                  <a:gd name="T11" fmla="*/ 0 h 25"/>
                  <a:gd name="T12" fmla="*/ 8 w 41"/>
                  <a:gd name="T13" fmla="*/ 0 h 25"/>
                  <a:gd name="T14" fmla="*/ 0 w 41"/>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5">
                    <a:moveTo>
                      <a:pt x="0" y="0"/>
                    </a:moveTo>
                    <a:lnTo>
                      <a:pt x="0" y="0"/>
                    </a:lnTo>
                    <a:lnTo>
                      <a:pt x="0" y="8"/>
                    </a:lnTo>
                    <a:lnTo>
                      <a:pt x="32" y="24"/>
                    </a:lnTo>
                    <a:lnTo>
                      <a:pt x="40" y="0"/>
                    </a:lnTo>
                    <a:lnTo>
                      <a:pt x="24" y="0"/>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56" name="Freeform 542">
                <a:extLst>
                  <a:ext uri="{FF2B5EF4-FFF2-40B4-BE49-F238E27FC236}">
                    <a16:creationId xmlns:a16="http://schemas.microsoft.com/office/drawing/2014/main" id="{391BFCE4-0B51-493F-A8DC-D9DCCD4A942C}"/>
                  </a:ext>
                </a:extLst>
              </p:cNvPr>
              <p:cNvSpPr>
                <a:spLocks/>
              </p:cNvSpPr>
              <p:nvPr/>
            </p:nvSpPr>
            <p:spPr bwMode="gray">
              <a:xfrm>
                <a:off x="6622293" y="3509858"/>
                <a:ext cx="53564" cy="60397"/>
              </a:xfrm>
              <a:custGeom>
                <a:avLst/>
                <a:gdLst>
                  <a:gd name="T0" fmla="*/ 0 w 25"/>
                  <a:gd name="T1" fmla="*/ 8 h 25"/>
                  <a:gd name="T2" fmla="*/ 0 w 25"/>
                  <a:gd name="T3" fmla="*/ 8 h 25"/>
                  <a:gd name="T4" fmla="*/ 8 w 25"/>
                  <a:gd name="T5" fmla="*/ 8 h 25"/>
                  <a:gd name="T6" fmla="*/ 8 w 25"/>
                  <a:gd name="T7" fmla="*/ 24 h 25"/>
                  <a:gd name="T8" fmla="*/ 16 w 25"/>
                  <a:gd name="T9" fmla="*/ 24 h 25"/>
                  <a:gd name="T10" fmla="*/ 24 w 25"/>
                  <a:gd name="T11" fmla="*/ 24 h 25"/>
                  <a:gd name="T12" fmla="*/ 16 w 25"/>
                  <a:gd name="T13" fmla="*/ 8 h 25"/>
                  <a:gd name="T14" fmla="*/ 24 w 25"/>
                  <a:gd name="T15" fmla="*/ 16 h 25"/>
                  <a:gd name="T16" fmla="*/ 24 w 25"/>
                  <a:gd name="T17" fmla="*/ 8 h 25"/>
                  <a:gd name="T18" fmla="*/ 8 w 25"/>
                  <a:gd name="T19" fmla="*/ 0 h 25"/>
                  <a:gd name="T20" fmla="*/ 0 w 25"/>
                  <a:gd name="T2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0" y="8"/>
                    </a:moveTo>
                    <a:lnTo>
                      <a:pt x="0" y="8"/>
                    </a:lnTo>
                    <a:lnTo>
                      <a:pt x="8" y="8"/>
                    </a:lnTo>
                    <a:lnTo>
                      <a:pt x="8" y="24"/>
                    </a:lnTo>
                    <a:lnTo>
                      <a:pt x="16" y="24"/>
                    </a:lnTo>
                    <a:lnTo>
                      <a:pt x="24" y="24"/>
                    </a:lnTo>
                    <a:lnTo>
                      <a:pt x="16" y="8"/>
                    </a:lnTo>
                    <a:lnTo>
                      <a:pt x="24" y="16"/>
                    </a:lnTo>
                    <a:lnTo>
                      <a:pt x="24" y="8"/>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57" name="Freeform 543">
                <a:extLst>
                  <a:ext uri="{FF2B5EF4-FFF2-40B4-BE49-F238E27FC236}">
                    <a16:creationId xmlns:a16="http://schemas.microsoft.com/office/drawing/2014/main" id="{98368255-5DC4-46EB-B8AC-1D68E7DF85C0}"/>
                  </a:ext>
                </a:extLst>
              </p:cNvPr>
              <p:cNvSpPr>
                <a:spLocks/>
              </p:cNvSpPr>
              <p:nvPr/>
            </p:nvSpPr>
            <p:spPr bwMode="gray">
              <a:xfrm>
                <a:off x="6691407" y="3605325"/>
                <a:ext cx="69113" cy="21432"/>
              </a:xfrm>
              <a:custGeom>
                <a:avLst/>
                <a:gdLst>
                  <a:gd name="T0" fmla="*/ 0 w 33"/>
                  <a:gd name="T1" fmla="*/ 8 h 9"/>
                  <a:gd name="T2" fmla="*/ 0 w 33"/>
                  <a:gd name="T3" fmla="*/ 8 h 9"/>
                  <a:gd name="T4" fmla="*/ 16 w 33"/>
                  <a:gd name="T5" fmla="*/ 8 h 9"/>
                  <a:gd name="T6" fmla="*/ 32 w 33"/>
                  <a:gd name="T7" fmla="*/ 8 h 9"/>
                  <a:gd name="T8" fmla="*/ 24 w 33"/>
                  <a:gd name="T9" fmla="*/ 8 h 9"/>
                  <a:gd name="T10" fmla="*/ 0 w 33"/>
                  <a:gd name="T11" fmla="*/ 0 h 9"/>
                  <a:gd name="T12" fmla="*/ 0 w 33"/>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0" y="8"/>
                    </a:moveTo>
                    <a:lnTo>
                      <a:pt x="0" y="8"/>
                    </a:lnTo>
                    <a:lnTo>
                      <a:pt x="16" y="8"/>
                    </a:lnTo>
                    <a:lnTo>
                      <a:pt x="32" y="8"/>
                    </a:lnTo>
                    <a:lnTo>
                      <a:pt x="24" y="8"/>
                    </a:lnTo>
                    <a:lnTo>
                      <a:pt x="0"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58" name="Freeform 544">
                <a:extLst>
                  <a:ext uri="{FF2B5EF4-FFF2-40B4-BE49-F238E27FC236}">
                    <a16:creationId xmlns:a16="http://schemas.microsoft.com/office/drawing/2014/main" id="{A6822D9E-3C55-453F-807A-ED22282EED32}"/>
                  </a:ext>
                </a:extLst>
              </p:cNvPr>
              <p:cNvSpPr>
                <a:spLocks/>
              </p:cNvSpPr>
              <p:nvPr/>
            </p:nvSpPr>
            <p:spPr bwMode="gray">
              <a:xfrm>
                <a:off x="6912570" y="3605325"/>
                <a:ext cx="69113" cy="40915"/>
              </a:xfrm>
              <a:custGeom>
                <a:avLst/>
                <a:gdLst>
                  <a:gd name="T0" fmla="*/ 0 w 33"/>
                  <a:gd name="T1" fmla="*/ 8 h 17"/>
                  <a:gd name="T2" fmla="*/ 0 w 33"/>
                  <a:gd name="T3" fmla="*/ 8 h 17"/>
                  <a:gd name="T4" fmla="*/ 8 w 33"/>
                  <a:gd name="T5" fmla="*/ 16 h 17"/>
                  <a:gd name="T6" fmla="*/ 16 w 33"/>
                  <a:gd name="T7" fmla="*/ 16 h 17"/>
                  <a:gd name="T8" fmla="*/ 24 w 33"/>
                  <a:gd name="T9" fmla="*/ 8 h 17"/>
                  <a:gd name="T10" fmla="*/ 32 w 33"/>
                  <a:gd name="T11" fmla="*/ 0 h 17"/>
                  <a:gd name="T12" fmla="*/ 0 w 33"/>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33" h="17">
                    <a:moveTo>
                      <a:pt x="0" y="8"/>
                    </a:moveTo>
                    <a:lnTo>
                      <a:pt x="0" y="8"/>
                    </a:lnTo>
                    <a:lnTo>
                      <a:pt x="8" y="16"/>
                    </a:lnTo>
                    <a:lnTo>
                      <a:pt x="16" y="16"/>
                    </a:lnTo>
                    <a:lnTo>
                      <a:pt x="24" y="8"/>
                    </a:lnTo>
                    <a:lnTo>
                      <a:pt x="32"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59" name="Freeform 545">
                <a:extLst>
                  <a:ext uri="{FF2B5EF4-FFF2-40B4-BE49-F238E27FC236}">
                    <a16:creationId xmlns:a16="http://schemas.microsoft.com/office/drawing/2014/main" id="{F5DD7F6E-455F-4922-A78C-F4A29D75C9A4}"/>
                  </a:ext>
                </a:extLst>
              </p:cNvPr>
              <p:cNvSpPr>
                <a:spLocks/>
              </p:cNvSpPr>
              <p:nvPr/>
            </p:nvSpPr>
            <p:spPr bwMode="gray">
              <a:xfrm>
                <a:off x="6112579" y="3433876"/>
                <a:ext cx="36285" cy="40915"/>
              </a:xfrm>
              <a:custGeom>
                <a:avLst/>
                <a:gdLst>
                  <a:gd name="T0" fmla="*/ 0 w 17"/>
                  <a:gd name="T1" fmla="*/ 8 h 17"/>
                  <a:gd name="T2" fmla="*/ 0 w 17"/>
                  <a:gd name="T3" fmla="*/ 8 h 17"/>
                  <a:gd name="T4" fmla="*/ 8 w 17"/>
                  <a:gd name="T5" fmla="*/ 16 h 17"/>
                  <a:gd name="T6" fmla="*/ 16 w 17"/>
                  <a:gd name="T7" fmla="*/ 8 h 17"/>
                  <a:gd name="T8" fmla="*/ 8 w 17"/>
                  <a:gd name="T9" fmla="*/ 0 h 17"/>
                  <a:gd name="T10" fmla="*/ 0 w 17"/>
                  <a:gd name="T11" fmla="*/ 8 h 17"/>
                </a:gdLst>
                <a:ahLst/>
                <a:cxnLst>
                  <a:cxn ang="0">
                    <a:pos x="T0" y="T1"/>
                  </a:cxn>
                  <a:cxn ang="0">
                    <a:pos x="T2" y="T3"/>
                  </a:cxn>
                  <a:cxn ang="0">
                    <a:pos x="T4" y="T5"/>
                  </a:cxn>
                  <a:cxn ang="0">
                    <a:pos x="T6" y="T7"/>
                  </a:cxn>
                  <a:cxn ang="0">
                    <a:pos x="T8" y="T9"/>
                  </a:cxn>
                  <a:cxn ang="0">
                    <a:pos x="T10" y="T11"/>
                  </a:cxn>
                </a:cxnLst>
                <a:rect l="0" t="0" r="r" b="b"/>
                <a:pathLst>
                  <a:path w="17" h="17">
                    <a:moveTo>
                      <a:pt x="0" y="8"/>
                    </a:moveTo>
                    <a:lnTo>
                      <a:pt x="0" y="8"/>
                    </a:lnTo>
                    <a:lnTo>
                      <a:pt x="8" y="16"/>
                    </a:lnTo>
                    <a:lnTo>
                      <a:pt x="16" y="8"/>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60" name="Line 546">
                <a:extLst>
                  <a:ext uri="{FF2B5EF4-FFF2-40B4-BE49-F238E27FC236}">
                    <a16:creationId xmlns:a16="http://schemas.microsoft.com/office/drawing/2014/main" id="{EB18F1D0-3B87-47EB-A97D-C3BD3BAE9E77}"/>
                  </a:ext>
                </a:extLst>
              </p:cNvPr>
              <p:cNvSpPr>
                <a:spLocks noChangeShapeType="1"/>
              </p:cNvSpPr>
              <p:nvPr/>
            </p:nvSpPr>
            <p:spPr bwMode="gray">
              <a:xfrm flipV="1">
                <a:off x="6801988" y="3578049"/>
                <a:ext cx="15551" cy="56501"/>
              </a:xfrm>
              <a:prstGeom prst="line">
                <a:avLst/>
              </a:prstGeom>
              <a:solidFill>
                <a:srgbClr val="B2B2B2"/>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61" name="Freeform 547">
                <a:extLst>
                  <a:ext uri="{FF2B5EF4-FFF2-40B4-BE49-F238E27FC236}">
                    <a16:creationId xmlns:a16="http://schemas.microsoft.com/office/drawing/2014/main" id="{6912AA07-BB60-4891-856F-B1EAA7688BD6}"/>
                  </a:ext>
                </a:extLst>
              </p:cNvPr>
              <p:cNvSpPr>
                <a:spLocks/>
              </p:cNvSpPr>
              <p:nvPr/>
            </p:nvSpPr>
            <p:spPr bwMode="gray">
              <a:xfrm>
                <a:off x="5602864" y="3854707"/>
                <a:ext cx="19007" cy="21432"/>
              </a:xfrm>
              <a:custGeom>
                <a:avLst/>
                <a:gdLst>
                  <a:gd name="T0" fmla="*/ 0 w 9"/>
                  <a:gd name="T1" fmla="*/ 0 h 9"/>
                  <a:gd name="T2" fmla="*/ 0 w 9"/>
                  <a:gd name="T3" fmla="*/ 0 h 9"/>
                  <a:gd name="T4" fmla="*/ 0 w 9"/>
                  <a:gd name="T5" fmla="*/ 8 h 9"/>
                  <a:gd name="T6" fmla="*/ 8 w 9"/>
                  <a:gd name="T7" fmla="*/ 0 h 9"/>
                  <a:gd name="T8" fmla="*/ 0 w 9"/>
                  <a:gd name="T9" fmla="*/ 0 h 9"/>
                </a:gdLst>
                <a:ahLst/>
                <a:cxnLst>
                  <a:cxn ang="0">
                    <a:pos x="T0" y="T1"/>
                  </a:cxn>
                  <a:cxn ang="0">
                    <a:pos x="T2" y="T3"/>
                  </a:cxn>
                  <a:cxn ang="0">
                    <a:pos x="T4" y="T5"/>
                  </a:cxn>
                  <a:cxn ang="0">
                    <a:pos x="T6" y="T7"/>
                  </a:cxn>
                  <a:cxn ang="0">
                    <a:pos x="T8" y="T9"/>
                  </a:cxn>
                </a:cxnLst>
                <a:rect l="0" t="0" r="r" b="b"/>
                <a:pathLst>
                  <a:path w="9" h="9">
                    <a:moveTo>
                      <a:pt x="0" y="0"/>
                    </a:moveTo>
                    <a:lnTo>
                      <a:pt x="0" y="0"/>
                    </a:lnTo>
                    <a:lnTo>
                      <a:pt x="0" y="8"/>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62" name="Freeform 548">
                <a:extLst>
                  <a:ext uri="{FF2B5EF4-FFF2-40B4-BE49-F238E27FC236}">
                    <a16:creationId xmlns:a16="http://schemas.microsoft.com/office/drawing/2014/main" id="{08AB5242-9831-4C04-8A7A-6DC1DF4746E6}"/>
                  </a:ext>
                </a:extLst>
              </p:cNvPr>
              <p:cNvSpPr>
                <a:spLocks/>
              </p:cNvSpPr>
              <p:nvPr/>
            </p:nvSpPr>
            <p:spPr bwMode="gray">
              <a:xfrm>
                <a:off x="5602864" y="3854707"/>
                <a:ext cx="19007" cy="21432"/>
              </a:xfrm>
              <a:custGeom>
                <a:avLst/>
                <a:gdLst>
                  <a:gd name="T0" fmla="*/ 0 w 9"/>
                  <a:gd name="T1" fmla="*/ 0 h 9"/>
                  <a:gd name="T2" fmla="*/ 0 w 9"/>
                  <a:gd name="T3" fmla="*/ 8 h 9"/>
                  <a:gd name="T4" fmla="*/ 8 w 9"/>
                  <a:gd name="T5" fmla="*/ 0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63" name="Freeform 549">
                <a:extLst>
                  <a:ext uri="{FF2B5EF4-FFF2-40B4-BE49-F238E27FC236}">
                    <a16:creationId xmlns:a16="http://schemas.microsoft.com/office/drawing/2014/main" id="{AC2115D0-42F7-4E0E-ABD6-E25D6BA3F1E7}"/>
                  </a:ext>
                </a:extLst>
              </p:cNvPr>
              <p:cNvSpPr>
                <a:spLocks/>
              </p:cNvSpPr>
              <p:nvPr/>
            </p:nvSpPr>
            <p:spPr bwMode="gray">
              <a:xfrm>
                <a:off x="5670251" y="3854707"/>
                <a:ext cx="19007" cy="21432"/>
              </a:xfrm>
              <a:custGeom>
                <a:avLst/>
                <a:gdLst>
                  <a:gd name="T0" fmla="*/ 8 w 9"/>
                  <a:gd name="T1" fmla="*/ 0 h 9"/>
                  <a:gd name="T2" fmla="*/ 8 w 9"/>
                  <a:gd name="T3" fmla="*/ 0 h 9"/>
                  <a:gd name="T4" fmla="*/ 0 w 9"/>
                  <a:gd name="T5" fmla="*/ 8 h 9"/>
                  <a:gd name="T6" fmla="*/ 8 w 9"/>
                  <a:gd name="T7" fmla="*/ 8 h 9"/>
                  <a:gd name="T8" fmla="*/ 8 w 9"/>
                  <a:gd name="T9" fmla="*/ 0 h 9"/>
                </a:gdLst>
                <a:ahLst/>
                <a:cxnLst>
                  <a:cxn ang="0">
                    <a:pos x="T0" y="T1"/>
                  </a:cxn>
                  <a:cxn ang="0">
                    <a:pos x="T2" y="T3"/>
                  </a:cxn>
                  <a:cxn ang="0">
                    <a:pos x="T4" y="T5"/>
                  </a:cxn>
                  <a:cxn ang="0">
                    <a:pos x="T6" y="T7"/>
                  </a:cxn>
                  <a:cxn ang="0">
                    <a:pos x="T8" y="T9"/>
                  </a:cxn>
                </a:cxnLst>
                <a:rect l="0" t="0" r="r" b="b"/>
                <a:pathLst>
                  <a:path w="9" h="9">
                    <a:moveTo>
                      <a:pt x="8" y="0"/>
                    </a:moveTo>
                    <a:lnTo>
                      <a:pt x="8" y="0"/>
                    </a:lnTo>
                    <a:lnTo>
                      <a:pt x="0" y="8"/>
                    </a:lnTo>
                    <a:lnTo>
                      <a:pt x="8" y="8"/>
                    </a:lnTo>
                    <a:lnTo>
                      <a:pt x="8"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64" name="Freeform 550">
                <a:extLst>
                  <a:ext uri="{FF2B5EF4-FFF2-40B4-BE49-F238E27FC236}">
                    <a16:creationId xmlns:a16="http://schemas.microsoft.com/office/drawing/2014/main" id="{1029329B-5FF0-47F2-8B7E-9D711047F04A}"/>
                  </a:ext>
                </a:extLst>
              </p:cNvPr>
              <p:cNvSpPr>
                <a:spLocks/>
              </p:cNvSpPr>
              <p:nvPr/>
            </p:nvSpPr>
            <p:spPr bwMode="gray">
              <a:xfrm>
                <a:off x="5670251" y="3854707"/>
                <a:ext cx="19007" cy="21432"/>
              </a:xfrm>
              <a:custGeom>
                <a:avLst/>
                <a:gdLst>
                  <a:gd name="T0" fmla="*/ 8 w 9"/>
                  <a:gd name="T1" fmla="*/ 0 h 9"/>
                  <a:gd name="T2" fmla="*/ 0 w 9"/>
                  <a:gd name="T3" fmla="*/ 8 h 9"/>
                  <a:gd name="T4" fmla="*/ 8 w 9"/>
                  <a:gd name="T5" fmla="*/ 8 h 9"/>
                  <a:gd name="T6" fmla="*/ 8 w 9"/>
                  <a:gd name="T7" fmla="*/ 0 h 9"/>
                </a:gdLst>
                <a:ahLst/>
                <a:cxnLst>
                  <a:cxn ang="0">
                    <a:pos x="T0" y="T1"/>
                  </a:cxn>
                  <a:cxn ang="0">
                    <a:pos x="T2" y="T3"/>
                  </a:cxn>
                  <a:cxn ang="0">
                    <a:pos x="T4" y="T5"/>
                  </a:cxn>
                  <a:cxn ang="0">
                    <a:pos x="T6" y="T7"/>
                  </a:cxn>
                </a:cxnLst>
                <a:rect l="0" t="0" r="r" b="b"/>
                <a:pathLst>
                  <a:path w="9" h="9">
                    <a:moveTo>
                      <a:pt x="8" y="0"/>
                    </a:moveTo>
                    <a:lnTo>
                      <a:pt x="0" y="8"/>
                    </a:lnTo>
                    <a:lnTo>
                      <a:pt x="8" y="8"/>
                    </a:lnTo>
                    <a:lnTo>
                      <a:pt x="8"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65" name="Freeform 551">
                <a:extLst>
                  <a:ext uri="{FF2B5EF4-FFF2-40B4-BE49-F238E27FC236}">
                    <a16:creationId xmlns:a16="http://schemas.microsoft.com/office/drawing/2014/main" id="{638EC59A-9CD0-47B6-8806-8F9BC37D63BD}"/>
                  </a:ext>
                </a:extLst>
              </p:cNvPr>
              <p:cNvSpPr>
                <a:spLocks/>
              </p:cNvSpPr>
              <p:nvPr/>
            </p:nvSpPr>
            <p:spPr bwMode="gray">
              <a:xfrm>
                <a:off x="6281908" y="4641818"/>
                <a:ext cx="20734" cy="21432"/>
              </a:xfrm>
              <a:custGeom>
                <a:avLst/>
                <a:gdLst>
                  <a:gd name="T0" fmla="*/ 0 w 9"/>
                  <a:gd name="T1" fmla="*/ 8 h 9"/>
                  <a:gd name="T2" fmla="*/ 0 w 9"/>
                  <a:gd name="T3" fmla="*/ 8 h 9"/>
                  <a:gd name="T4" fmla="*/ 8 w 9"/>
                  <a:gd name="T5" fmla="*/ 0 h 9"/>
                  <a:gd name="T6" fmla="*/ 0 w 9"/>
                  <a:gd name="T7" fmla="*/ 0 h 9"/>
                  <a:gd name="T8" fmla="*/ 0 w 9"/>
                  <a:gd name="T9" fmla="*/ 8 h 9"/>
                </a:gdLst>
                <a:ahLst/>
                <a:cxnLst>
                  <a:cxn ang="0">
                    <a:pos x="T0" y="T1"/>
                  </a:cxn>
                  <a:cxn ang="0">
                    <a:pos x="T2" y="T3"/>
                  </a:cxn>
                  <a:cxn ang="0">
                    <a:pos x="T4" y="T5"/>
                  </a:cxn>
                  <a:cxn ang="0">
                    <a:pos x="T6" y="T7"/>
                  </a:cxn>
                  <a:cxn ang="0">
                    <a:pos x="T8" y="T9"/>
                  </a:cxn>
                </a:cxnLst>
                <a:rect l="0" t="0" r="r" b="b"/>
                <a:pathLst>
                  <a:path w="9" h="9">
                    <a:moveTo>
                      <a:pt x="0" y="8"/>
                    </a:moveTo>
                    <a:lnTo>
                      <a:pt x="0" y="8"/>
                    </a:lnTo>
                    <a:lnTo>
                      <a:pt x="8" y="0"/>
                    </a:lnTo>
                    <a:lnTo>
                      <a:pt x="0"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66" name="Freeform 552">
                <a:extLst>
                  <a:ext uri="{FF2B5EF4-FFF2-40B4-BE49-F238E27FC236}">
                    <a16:creationId xmlns:a16="http://schemas.microsoft.com/office/drawing/2014/main" id="{F80B7BA1-B702-4DA8-833A-892F4357B046}"/>
                  </a:ext>
                </a:extLst>
              </p:cNvPr>
              <p:cNvSpPr>
                <a:spLocks/>
              </p:cNvSpPr>
              <p:nvPr/>
            </p:nvSpPr>
            <p:spPr bwMode="gray">
              <a:xfrm>
                <a:off x="6281908" y="4641818"/>
                <a:ext cx="20734" cy="21432"/>
              </a:xfrm>
              <a:custGeom>
                <a:avLst/>
                <a:gdLst>
                  <a:gd name="T0" fmla="*/ 0 w 9"/>
                  <a:gd name="T1" fmla="*/ 8 h 9"/>
                  <a:gd name="T2" fmla="*/ 8 w 9"/>
                  <a:gd name="T3" fmla="*/ 0 h 9"/>
                  <a:gd name="T4" fmla="*/ 0 w 9"/>
                  <a:gd name="T5" fmla="*/ 0 h 9"/>
                  <a:gd name="T6" fmla="*/ 0 w 9"/>
                  <a:gd name="T7" fmla="*/ 8 h 9"/>
                </a:gdLst>
                <a:ahLst/>
                <a:cxnLst>
                  <a:cxn ang="0">
                    <a:pos x="T0" y="T1"/>
                  </a:cxn>
                  <a:cxn ang="0">
                    <a:pos x="T2" y="T3"/>
                  </a:cxn>
                  <a:cxn ang="0">
                    <a:pos x="T4" y="T5"/>
                  </a:cxn>
                  <a:cxn ang="0">
                    <a:pos x="T6" y="T7"/>
                  </a:cxn>
                </a:cxnLst>
                <a:rect l="0" t="0" r="r" b="b"/>
                <a:pathLst>
                  <a:path w="9" h="9">
                    <a:moveTo>
                      <a:pt x="0" y="8"/>
                    </a:moveTo>
                    <a:lnTo>
                      <a:pt x="8" y="0"/>
                    </a:lnTo>
                    <a:lnTo>
                      <a:pt x="0"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67" name="Freeform 553">
                <a:extLst>
                  <a:ext uri="{FF2B5EF4-FFF2-40B4-BE49-F238E27FC236}">
                    <a16:creationId xmlns:a16="http://schemas.microsoft.com/office/drawing/2014/main" id="{CBB80BB7-7119-4EE7-BB2C-4221E5F2A5C3}"/>
                  </a:ext>
                </a:extLst>
              </p:cNvPr>
              <p:cNvSpPr>
                <a:spLocks/>
              </p:cNvSpPr>
              <p:nvPr/>
            </p:nvSpPr>
            <p:spPr bwMode="gray">
              <a:xfrm>
                <a:off x="9087929" y="5082133"/>
                <a:ext cx="1090270" cy="960511"/>
              </a:xfrm>
              <a:custGeom>
                <a:avLst/>
                <a:gdLst>
                  <a:gd name="T0" fmla="*/ 24 w 513"/>
                  <a:gd name="T1" fmla="*/ 320 h 401"/>
                  <a:gd name="T2" fmla="*/ 64 w 513"/>
                  <a:gd name="T3" fmla="*/ 336 h 401"/>
                  <a:gd name="T4" fmla="*/ 128 w 513"/>
                  <a:gd name="T5" fmla="*/ 312 h 401"/>
                  <a:gd name="T6" fmla="*/ 168 w 513"/>
                  <a:gd name="T7" fmla="*/ 288 h 401"/>
                  <a:gd name="T8" fmla="*/ 264 w 513"/>
                  <a:gd name="T9" fmla="*/ 296 h 401"/>
                  <a:gd name="T10" fmla="*/ 272 w 513"/>
                  <a:gd name="T11" fmla="*/ 304 h 401"/>
                  <a:gd name="T12" fmla="*/ 312 w 513"/>
                  <a:gd name="T13" fmla="*/ 296 h 401"/>
                  <a:gd name="T14" fmla="*/ 304 w 513"/>
                  <a:gd name="T15" fmla="*/ 336 h 401"/>
                  <a:gd name="T16" fmla="*/ 312 w 513"/>
                  <a:gd name="T17" fmla="*/ 320 h 401"/>
                  <a:gd name="T18" fmla="*/ 312 w 513"/>
                  <a:gd name="T19" fmla="*/ 344 h 401"/>
                  <a:gd name="T20" fmla="*/ 336 w 513"/>
                  <a:gd name="T21" fmla="*/ 360 h 401"/>
                  <a:gd name="T22" fmla="*/ 344 w 513"/>
                  <a:gd name="T23" fmla="*/ 376 h 401"/>
                  <a:gd name="T24" fmla="*/ 376 w 513"/>
                  <a:gd name="T25" fmla="*/ 384 h 401"/>
                  <a:gd name="T26" fmla="*/ 400 w 513"/>
                  <a:gd name="T27" fmla="*/ 376 h 401"/>
                  <a:gd name="T28" fmla="*/ 408 w 513"/>
                  <a:gd name="T29" fmla="*/ 384 h 401"/>
                  <a:gd name="T30" fmla="*/ 424 w 513"/>
                  <a:gd name="T31" fmla="*/ 400 h 401"/>
                  <a:gd name="T32" fmla="*/ 464 w 513"/>
                  <a:gd name="T33" fmla="*/ 376 h 401"/>
                  <a:gd name="T34" fmla="*/ 504 w 513"/>
                  <a:gd name="T35" fmla="*/ 272 h 401"/>
                  <a:gd name="T36" fmla="*/ 504 w 513"/>
                  <a:gd name="T37" fmla="*/ 200 h 401"/>
                  <a:gd name="T38" fmla="*/ 480 w 513"/>
                  <a:gd name="T39" fmla="*/ 168 h 401"/>
                  <a:gd name="T40" fmla="*/ 464 w 513"/>
                  <a:gd name="T41" fmla="*/ 144 h 401"/>
                  <a:gd name="T42" fmla="*/ 448 w 513"/>
                  <a:gd name="T43" fmla="*/ 128 h 401"/>
                  <a:gd name="T44" fmla="*/ 416 w 513"/>
                  <a:gd name="T45" fmla="*/ 80 h 401"/>
                  <a:gd name="T46" fmla="*/ 408 w 513"/>
                  <a:gd name="T47" fmla="*/ 56 h 401"/>
                  <a:gd name="T48" fmla="*/ 384 w 513"/>
                  <a:gd name="T49" fmla="*/ 48 h 401"/>
                  <a:gd name="T50" fmla="*/ 368 w 513"/>
                  <a:gd name="T51" fmla="*/ 0 h 401"/>
                  <a:gd name="T52" fmla="*/ 360 w 513"/>
                  <a:gd name="T53" fmla="*/ 56 h 401"/>
                  <a:gd name="T54" fmla="*/ 336 w 513"/>
                  <a:gd name="T55" fmla="*/ 88 h 401"/>
                  <a:gd name="T56" fmla="*/ 296 w 513"/>
                  <a:gd name="T57" fmla="*/ 64 h 401"/>
                  <a:gd name="T58" fmla="*/ 280 w 513"/>
                  <a:gd name="T59" fmla="*/ 56 h 401"/>
                  <a:gd name="T60" fmla="*/ 296 w 513"/>
                  <a:gd name="T61" fmla="*/ 32 h 401"/>
                  <a:gd name="T62" fmla="*/ 296 w 513"/>
                  <a:gd name="T63" fmla="*/ 16 h 401"/>
                  <a:gd name="T64" fmla="*/ 288 w 513"/>
                  <a:gd name="T65" fmla="*/ 16 h 401"/>
                  <a:gd name="T66" fmla="*/ 240 w 513"/>
                  <a:gd name="T67" fmla="*/ 8 h 401"/>
                  <a:gd name="T68" fmla="*/ 240 w 513"/>
                  <a:gd name="T69" fmla="*/ 16 h 401"/>
                  <a:gd name="T70" fmla="*/ 216 w 513"/>
                  <a:gd name="T71" fmla="*/ 24 h 401"/>
                  <a:gd name="T72" fmla="*/ 208 w 513"/>
                  <a:gd name="T73" fmla="*/ 32 h 401"/>
                  <a:gd name="T74" fmla="*/ 208 w 513"/>
                  <a:gd name="T75" fmla="*/ 56 h 401"/>
                  <a:gd name="T76" fmla="*/ 192 w 513"/>
                  <a:gd name="T77" fmla="*/ 56 h 401"/>
                  <a:gd name="T78" fmla="*/ 184 w 513"/>
                  <a:gd name="T79" fmla="*/ 40 h 401"/>
                  <a:gd name="T80" fmla="*/ 160 w 513"/>
                  <a:gd name="T81" fmla="*/ 48 h 401"/>
                  <a:gd name="T82" fmla="*/ 144 w 513"/>
                  <a:gd name="T83" fmla="*/ 72 h 401"/>
                  <a:gd name="T84" fmla="*/ 128 w 513"/>
                  <a:gd name="T85" fmla="*/ 72 h 401"/>
                  <a:gd name="T86" fmla="*/ 128 w 513"/>
                  <a:gd name="T87" fmla="*/ 88 h 401"/>
                  <a:gd name="T88" fmla="*/ 112 w 513"/>
                  <a:gd name="T89" fmla="*/ 88 h 401"/>
                  <a:gd name="T90" fmla="*/ 96 w 513"/>
                  <a:gd name="T91" fmla="*/ 112 h 401"/>
                  <a:gd name="T92" fmla="*/ 16 w 513"/>
                  <a:gd name="T93" fmla="*/ 152 h 401"/>
                  <a:gd name="T94" fmla="*/ 8 w 513"/>
                  <a:gd name="T95" fmla="*/ 152 h 401"/>
                  <a:gd name="T96" fmla="*/ 0 w 513"/>
                  <a:gd name="T97" fmla="*/ 168 h 401"/>
                  <a:gd name="T98" fmla="*/ 8 w 513"/>
                  <a:gd name="T99" fmla="*/ 192 h 401"/>
                  <a:gd name="T100" fmla="*/ 0 w 513"/>
                  <a:gd name="T101" fmla="*/ 200 h 401"/>
                  <a:gd name="T102" fmla="*/ 32 w 513"/>
                  <a:gd name="T103" fmla="*/ 280 h 401"/>
                  <a:gd name="T104" fmla="*/ 24 w 513"/>
                  <a:gd name="T105" fmla="*/ 31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3" h="401">
                    <a:moveTo>
                      <a:pt x="24" y="320"/>
                    </a:moveTo>
                    <a:lnTo>
                      <a:pt x="24" y="320"/>
                    </a:lnTo>
                    <a:lnTo>
                      <a:pt x="48" y="336"/>
                    </a:lnTo>
                    <a:lnTo>
                      <a:pt x="64" y="336"/>
                    </a:lnTo>
                    <a:lnTo>
                      <a:pt x="88" y="312"/>
                    </a:lnTo>
                    <a:lnTo>
                      <a:pt x="128" y="312"/>
                    </a:lnTo>
                    <a:lnTo>
                      <a:pt x="136" y="304"/>
                    </a:lnTo>
                    <a:lnTo>
                      <a:pt x="168" y="288"/>
                    </a:lnTo>
                    <a:lnTo>
                      <a:pt x="232" y="280"/>
                    </a:lnTo>
                    <a:lnTo>
                      <a:pt x="264" y="296"/>
                    </a:lnTo>
                    <a:lnTo>
                      <a:pt x="264" y="304"/>
                    </a:lnTo>
                    <a:lnTo>
                      <a:pt x="272" y="304"/>
                    </a:lnTo>
                    <a:lnTo>
                      <a:pt x="288" y="336"/>
                    </a:lnTo>
                    <a:lnTo>
                      <a:pt x="312" y="296"/>
                    </a:lnTo>
                    <a:lnTo>
                      <a:pt x="312" y="312"/>
                    </a:lnTo>
                    <a:lnTo>
                      <a:pt x="304" y="336"/>
                    </a:lnTo>
                    <a:lnTo>
                      <a:pt x="312" y="336"/>
                    </a:lnTo>
                    <a:lnTo>
                      <a:pt x="312" y="320"/>
                    </a:lnTo>
                    <a:lnTo>
                      <a:pt x="320" y="336"/>
                    </a:lnTo>
                    <a:lnTo>
                      <a:pt x="312" y="344"/>
                    </a:lnTo>
                    <a:lnTo>
                      <a:pt x="328" y="344"/>
                    </a:lnTo>
                    <a:lnTo>
                      <a:pt x="336" y="360"/>
                    </a:lnTo>
                    <a:lnTo>
                      <a:pt x="336" y="368"/>
                    </a:lnTo>
                    <a:lnTo>
                      <a:pt x="344" y="376"/>
                    </a:lnTo>
                    <a:lnTo>
                      <a:pt x="360" y="384"/>
                    </a:lnTo>
                    <a:lnTo>
                      <a:pt x="376" y="384"/>
                    </a:lnTo>
                    <a:lnTo>
                      <a:pt x="384" y="392"/>
                    </a:lnTo>
                    <a:lnTo>
                      <a:pt x="400" y="376"/>
                    </a:lnTo>
                    <a:lnTo>
                      <a:pt x="400" y="384"/>
                    </a:lnTo>
                    <a:lnTo>
                      <a:pt x="408" y="384"/>
                    </a:lnTo>
                    <a:lnTo>
                      <a:pt x="408" y="392"/>
                    </a:lnTo>
                    <a:lnTo>
                      <a:pt x="424" y="400"/>
                    </a:lnTo>
                    <a:lnTo>
                      <a:pt x="440" y="376"/>
                    </a:lnTo>
                    <a:lnTo>
                      <a:pt x="464" y="376"/>
                    </a:lnTo>
                    <a:lnTo>
                      <a:pt x="472" y="344"/>
                    </a:lnTo>
                    <a:lnTo>
                      <a:pt x="504" y="272"/>
                    </a:lnTo>
                    <a:lnTo>
                      <a:pt x="512" y="240"/>
                    </a:lnTo>
                    <a:lnTo>
                      <a:pt x="504" y="200"/>
                    </a:lnTo>
                    <a:lnTo>
                      <a:pt x="488" y="176"/>
                    </a:lnTo>
                    <a:lnTo>
                      <a:pt x="480" y="168"/>
                    </a:lnTo>
                    <a:lnTo>
                      <a:pt x="472" y="152"/>
                    </a:lnTo>
                    <a:lnTo>
                      <a:pt x="464" y="144"/>
                    </a:lnTo>
                    <a:lnTo>
                      <a:pt x="464" y="152"/>
                    </a:lnTo>
                    <a:lnTo>
                      <a:pt x="448" y="128"/>
                    </a:lnTo>
                    <a:lnTo>
                      <a:pt x="424" y="104"/>
                    </a:lnTo>
                    <a:lnTo>
                      <a:pt x="416" y="80"/>
                    </a:lnTo>
                    <a:lnTo>
                      <a:pt x="408" y="72"/>
                    </a:lnTo>
                    <a:lnTo>
                      <a:pt x="408" y="56"/>
                    </a:lnTo>
                    <a:lnTo>
                      <a:pt x="400" y="48"/>
                    </a:lnTo>
                    <a:lnTo>
                      <a:pt x="384" y="48"/>
                    </a:lnTo>
                    <a:lnTo>
                      <a:pt x="376" y="0"/>
                    </a:lnTo>
                    <a:lnTo>
                      <a:pt x="368" y="0"/>
                    </a:lnTo>
                    <a:lnTo>
                      <a:pt x="360" y="16"/>
                    </a:lnTo>
                    <a:lnTo>
                      <a:pt x="360" y="56"/>
                    </a:lnTo>
                    <a:lnTo>
                      <a:pt x="352" y="88"/>
                    </a:lnTo>
                    <a:lnTo>
                      <a:pt x="336" y="88"/>
                    </a:lnTo>
                    <a:lnTo>
                      <a:pt x="304" y="64"/>
                    </a:lnTo>
                    <a:lnTo>
                      <a:pt x="296" y="64"/>
                    </a:lnTo>
                    <a:lnTo>
                      <a:pt x="296" y="56"/>
                    </a:lnTo>
                    <a:lnTo>
                      <a:pt x="280" y="56"/>
                    </a:lnTo>
                    <a:lnTo>
                      <a:pt x="288" y="32"/>
                    </a:lnTo>
                    <a:lnTo>
                      <a:pt x="296" y="32"/>
                    </a:lnTo>
                    <a:lnTo>
                      <a:pt x="304" y="16"/>
                    </a:lnTo>
                    <a:lnTo>
                      <a:pt x="296" y="16"/>
                    </a:lnTo>
                    <a:lnTo>
                      <a:pt x="288" y="24"/>
                    </a:lnTo>
                    <a:lnTo>
                      <a:pt x="288" y="16"/>
                    </a:lnTo>
                    <a:lnTo>
                      <a:pt x="280" y="16"/>
                    </a:lnTo>
                    <a:lnTo>
                      <a:pt x="240" y="8"/>
                    </a:lnTo>
                    <a:lnTo>
                      <a:pt x="248" y="16"/>
                    </a:lnTo>
                    <a:lnTo>
                      <a:pt x="240" y="16"/>
                    </a:lnTo>
                    <a:lnTo>
                      <a:pt x="224" y="16"/>
                    </a:lnTo>
                    <a:lnTo>
                      <a:pt x="216" y="24"/>
                    </a:lnTo>
                    <a:lnTo>
                      <a:pt x="216" y="32"/>
                    </a:lnTo>
                    <a:lnTo>
                      <a:pt x="208" y="32"/>
                    </a:lnTo>
                    <a:lnTo>
                      <a:pt x="208" y="48"/>
                    </a:lnTo>
                    <a:lnTo>
                      <a:pt x="208" y="56"/>
                    </a:lnTo>
                    <a:lnTo>
                      <a:pt x="192" y="48"/>
                    </a:lnTo>
                    <a:lnTo>
                      <a:pt x="192" y="56"/>
                    </a:lnTo>
                    <a:lnTo>
                      <a:pt x="192" y="48"/>
                    </a:lnTo>
                    <a:lnTo>
                      <a:pt x="184" y="40"/>
                    </a:lnTo>
                    <a:lnTo>
                      <a:pt x="176" y="40"/>
                    </a:lnTo>
                    <a:lnTo>
                      <a:pt x="160" y="48"/>
                    </a:lnTo>
                    <a:lnTo>
                      <a:pt x="152" y="48"/>
                    </a:lnTo>
                    <a:lnTo>
                      <a:pt x="144" y="72"/>
                    </a:lnTo>
                    <a:lnTo>
                      <a:pt x="136" y="72"/>
                    </a:lnTo>
                    <a:lnTo>
                      <a:pt x="128" y="72"/>
                    </a:lnTo>
                    <a:lnTo>
                      <a:pt x="136" y="80"/>
                    </a:lnTo>
                    <a:lnTo>
                      <a:pt x="128" y="88"/>
                    </a:lnTo>
                    <a:lnTo>
                      <a:pt x="128" y="72"/>
                    </a:lnTo>
                    <a:lnTo>
                      <a:pt x="112" y="88"/>
                    </a:lnTo>
                    <a:lnTo>
                      <a:pt x="120" y="96"/>
                    </a:lnTo>
                    <a:lnTo>
                      <a:pt x="96" y="112"/>
                    </a:lnTo>
                    <a:lnTo>
                      <a:pt x="40" y="128"/>
                    </a:lnTo>
                    <a:lnTo>
                      <a:pt x="16" y="152"/>
                    </a:lnTo>
                    <a:lnTo>
                      <a:pt x="8" y="144"/>
                    </a:lnTo>
                    <a:lnTo>
                      <a:pt x="8" y="152"/>
                    </a:lnTo>
                    <a:lnTo>
                      <a:pt x="8" y="168"/>
                    </a:lnTo>
                    <a:lnTo>
                      <a:pt x="0" y="168"/>
                    </a:lnTo>
                    <a:lnTo>
                      <a:pt x="16" y="208"/>
                    </a:lnTo>
                    <a:lnTo>
                      <a:pt x="8" y="192"/>
                    </a:lnTo>
                    <a:lnTo>
                      <a:pt x="8" y="208"/>
                    </a:lnTo>
                    <a:lnTo>
                      <a:pt x="0" y="200"/>
                    </a:lnTo>
                    <a:lnTo>
                      <a:pt x="24" y="248"/>
                    </a:lnTo>
                    <a:lnTo>
                      <a:pt x="32" y="280"/>
                    </a:lnTo>
                    <a:lnTo>
                      <a:pt x="32" y="304"/>
                    </a:lnTo>
                    <a:lnTo>
                      <a:pt x="24" y="312"/>
                    </a:lnTo>
                    <a:lnTo>
                      <a:pt x="24" y="32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Narrow"/>
                </a:endParaRPr>
              </a:p>
            </p:txBody>
          </p:sp>
          <p:sp>
            <p:nvSpPr>
              <p:cNvPr id="268" name="Freeform 554">
                <a:extLst>
                  <a:ext uri="{FF2B5EF4-FFF2-40B4-BE49-F238E27FC236}">
                    <a16:creationId xmlns:a16="http://schemas.microsoft.com/office/drawing/2014/main" id="{89A91877-3A02-4447-9CC5-3966700A2AB6}"/>
                  </a:ext>
                </a:extLst>
              </p:cNvPr>
              <p:cNvSpPr>
                <a:spLocks/>
              </p:cNvSpPr>
              <p:nvPr/>
            </p:nvSpPr>
            <p:spPr bwMode="gray">
              <a:xfrm>
                <a:off x="9547534" y="5101615"/>
                <a:ext cx="36285" cy="21432"/>
              </a:xfrm>
              <a:custGeom>
                <a:avLst/>
                <a:gdLst>
                  <a:gd name="T0" fmla="*/ 0 w 17"/>
                  <a:gd name="T1" fmla="*/ 8 h 9"/>
                  <a:gd name="T2" fmla="*/ 0 w 17"/>
                  <a:gd name="T3" fmla="*/ 8 h 9"/>
                  <a:gd name="T4" fmla="*/ 8 w 17"/>
                  <a:gd name="T5" fmla="*/ 8 h 9"/>
                  <a:gd name="T6" fmla="*/ 16 w 17"/>
                  <a:gd name="T7" fmla="*/ 0 h 9"/>
                  <a:gd name="T8" fmla="*/ 0 w 17"/>
                  <a:gd name="T9" fmla="*/ 0 h 9"/>
                  <a:gd name="T10" fmla="*/ 0 w 17"/>
                  <a:gd name="T11" fmla="*/ 8 h 9"/>
                </a:gdLst>
                <a:ahLst/>
                <a:cxnLst>
                  <a:cxn ang="0">
                    <a:pos x="T0" y="T1"/>
                  </a:cxn>
                  <a:cxn ang="0">
                    <a:pos x="T2" y="T3"/>
                  </a:cxn>
                  <a:cxn ang="0">
                    <a:pos x="T4" y="T5"/>
                  </a:cxn>
                  <a:cxn ang="0">
                    <a:pos x="T6" y="T7"/>
                  </a:cxn>
                  <a:cxn ang="0">
                    <a:pos x="T8" y="T9"/>
                  </a:cxn>
                  <a:cxn ang="0">
                    <a:pos x="T10" y="T11"/>
                  </a:cxn>
                </a:cxnLst>
                <a:rect l="0" t="0" r="r" b="b"/>
                <a:pathLst>
                  <a:path w="17" h="9">
                    <a:moveTo>
                      <a:pt x="0" y="8"/>
                    </a:moveTo>
                    <a:lnTo>
                      <a:pt x="0" y="8"/>
                    </a:lnTo>
                    <a:lnTo>
                      <a:pt x="8" y="8"/>
                    </a:lnTo>
                    <a:lnTo>
                      <a:pt x="16" y="0"/>
                    </a:lnTo>
                    <a:lnTo>
                      <a:pt x="0"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69" name="Freeform 555">
                <a:extLst>
                  <a:ext uri="{FF2B5EF4-FFF2-40B4-BE49-F238E27FC236}">
                    <a16:creationId xmlns:a16="http://schemas.microsoft.com/office/drawing/2014/main" id="{9B0A2082-7B24-4D27-BB1F-D41E9E85A62D}"/>
                  </a:ext>
                </a:extLst>
              </p:cNvPr>
              <p:cNvSpPr>
                <a:spLocks/>
              </p:cNvSpPr>
              <p:nvPr/>
            </p:nvSpPr>
            <p:spPr bwMode="gray">
              <a:xfrm>
                <a:off x="9547534" y="5101615"/>
                <a:ext cx="36285" cy="21432"/>
              </a:xfrm>
              <a:custGeom>
                <a:avLst/>
                <a:gdLst>
                  <a:gd name="T0" fmla="*/ 0 w 17"/>
                  <a:gd name="T1" fmla="*/ 8 h 9"/>
                  <a:gd name="T2" fmla="*/ 8 w 17"/>
                  <a:gd name="T3" fmla="*/ 8 h 9"/>
                  <a:gd name="T4" fmla="*/ 16 w 17"/>
                  <a:gd name="T5" fmla="*/ 0 h 9"/>
                  <a:gd name="T6" fmla="*/ 0 w 17"/>
                  <a:gd name="T7" fmla="*/ 0 h 9"/>
                  <a:gd name="T8" fmla="*/ 0 w 17"/>
                  <a:gd name="T9" fmla="*/ 8 h 9"/>
                </a:gdLst>
                <a:ahLst/>
                <a:cxnLst>
                  <a:cxn ang="0">
                    <a:pos x="T0" y="T1"/>
                  </a:cxn>
                  <a:cxn ang="0">
                    <a:pos x="T2" y="T3"/>
                  </a:cxn>
                  <a:cxn ang="0">
                    <a:pos x="T4" y="T5"/>
                  </a:cxn>
                  <a:cxn ang="0">
                    <a:pos x="T6" y="T7"/>
                  </a:cxn>
                  <a:cxn ang="0">
                    <a:pos x="T8" y="T9"/>
                  </a:cxn>
                </a:cxnLst>
                <a:rect l="0" t="0" r="r" b="b"/>
                <a:pathLst>
                  <a:path w="17" h="9">
                    <a:moveTo>
                      <a:pt x="0" y="8"/>
                    </a:moveTo>
                    <a:lnTo>
                      <a:pt x="8" y="8"/>
                    </a:lnTo>
                    <a:lnTo>
                      <a:pt x="16" y="0"/>
                    </a:lnTo>
                    <a:lnTo>
                      <a:pt x="0"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70" name="Freeform 556">
                <a:extLst>
                  <a:ext uri="{FF2B5EF4-FFF2-40B4-BE49-F238E27FC236}">
                    <a16:creationId xmlns:a16="http://schemas.microsoft.com/office/drawing/2014/main" id="{7AFE8461-F4A9-4B37-B15D-CFF16B38A7A8}"/>
                  </a:ext>
                </a:extLst>
              </p:cNvPr>
              <p:cNvSpPr>
                <a:spLocks/>
              </p:cNvSpPr>
              <p:nvPr/>
            </p:nvSpPr>
            <p:spPr bwMode="gray">
              <a:xfrm>
                <a:off x="9716865" y="5906263"/>
                <a:ext cx="36285" cy="21432"/>
              </a:xfrm>
              <a:custGeom>
                <a:avLst/>
                <a:gdLst>
                  <a:gd name="T0" fmla="*/ 0 w 17"/>
                  <a:gd name="T1" fmla="*/ 0 h 9"/>
                  <a:gd name="T2" fmla="*/ 0 w 17"/>
                  <a:gd name="T3" fmla="*/ 0 h 9"/>
                  <a:gd name="T4" fmla="*/ 16 w 17"/>
                  <a:gd name="T5" fmla="*/ 8 h 9"/>
                  <a:gd name="T6" fmla="*/ 16 w 17"/>
                  <a:gd name="T7" fmla="*/ 0 h 9"/>
                  <a:gd name="T8" fmla="*/ 8 w 17"/>
                  <a:gd name="T9" fmla="*/ 0 h 9"/>
                  <a:gd name="T10" fmla="*/ 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0" y="0"/>
                    </a:moveTo>
                    <a:lnTo>
                      <a:pt x="0" y="0"/>
                    </a:lnTo>
                    <a:lnTo>
                      <a:pt x="16" y="8"/>
                    </a:lnTo>
                    <a:lnTo>
                      <a:pt x="16" y="0"/>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71" name="Freeform 557">
                <a:extLst>
                  <a:ext uri="{FF2B5EF4-FFF2-40B4-BE49-F238E27FC236}">
                    <a16:creationId xmlns:a16="http://schemas.microsoft.com/office/drawing/2014/main" id="{18CA1ADD-B0F3-4C91-A93E-46EF368AE2C4}"/>
                  </a:ext>
                </a:extLst>
              </p:cNvPr>
              <p:cNvSpPr>
                <a:spLocks/>
              </p:cNvSpPr>
              <p:nvPr/>
            </p:nvSpPr>
            <p:spPr bwMode="gray">
              <a:xfrm>
                <a:off x="9716865" y="5906263"/>
                <a:ext cx="36285" cy="21432"/>
              </a:xfrm>
              <a:custGeom>
                <a:avLst/>
                <a:gdLst>
                  <a:gd name="T0" fmla="*/ 0 w 17"/>
                  <a:gd name="T1" fmla="*/ 0 h 9"/>
                  <a:gd name="T2" fmla="*/ 16 w 17"/>
                  <a:gd name="T3" fmla="*/ 8 h 9"/>
                  <a:gd name="T4" fmla="*/ 16 w 17"/>
                  <a:gd name="T5" fmla="*/ 0 h 9"/>
                  <a:gd name="T6" fmla="*/ 8 w 17"/>
                  <a:gd name="T7" fmla="*/ 0 h 9"/>
                  <a:gd name="T8" fmla="*/ 0 w 17"/>
                  <a:gd name="T9" fmla="*/ 0 h 9"/>
                </a:gdLst>
                <a:ahLst/>
                <a:cxnLst>
                  <a:cxn ang="0">
                    <a:pos x="T0" y="T1"/>
                  </a:cxn>
                  <a:cxn ang="0">
                    <a:pos x="T2" y="T3"/>
                  </a:cxn>
                  <a:cxn ang="0">
                    <a:pos x="T4" y="T5"/>
                  </a:cxn>
                  <a:cxn ang="0">
                    <a:pos x="T6" y="T7"/>
                  </a:cxn>
                  <a:cxn ang="0">
                    <a:pos x="T8" y="T9"/>
                  </a:cxn>
                </a:cxnLst>
                <a:rect l="0" t="0" r="r" b="b"/>
                <a:pathLst>
                  <a:path w="17" h="9">
                    <a:moveTo>
                      <a:pt x="0" y="0"/>
                    </a:moveTo>
                    <a:lnTo>
                      <a:pt x="16" y="8"/>
                    </a:lnTo>
                    <a:lnTo>
                      <a:pt x="16" y="0"/>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72" name="Freeform 558">
                <a:extLst>
                  <a:ext uri="{FF2B5EF4-FFF2-40B4-BE49-F238E27FC236}">
                    <a16:creationId xmlns:a16="http://schemas.microsoft.com/office/drawing/2014/main" id="{94028808-A5FA-4DA2-A136-E0C2A794C192}"/>
                  </a:ext>
                </a:extLst>
              </p:cNvPr>
              <p:cNvSpPr>
                <a:spLocks/>
              </p:cNvSpPr>
              <p:nvPr/>
            </p:nvSpPr>
            <p:spPr bwMode="gray">
              <a:xfrm>
                <a:off x="9938028" y="6099144"/>
                <a:ext cx="105399" cy="116898"/>
              </a:xfrm>
              <a:custGeom>
                <a:avLst/>
                <a:gdLst>
                  <a:gd name="T0" fmla="*/ 0 w 49"/>
                  <a:gd name="T1" fmla="*/ 0 h 49"/>
                  <a:gd name="T2" fmla="*/ 0 w 49"/>
                  <a:gd name="T3" fmla="*/ 0 h 49"/>
                  <a:gd name="T4" fmla="*/ 8 w 49"/>
                  <a:gd name="T5" fmla="*/ 40 h 49"/>
                  <a:gd name="T6" fmla="*/ 24 w 49"/>
                  <a:gd name="T7" fmla="*/ 48 h 49"/>
                  <a:gd name="T8" fmla="*/ 32 w 49"/>
                  <a:gd name="T9" fmla="*/ 32 h 49"/>
                  <a:gd name="T10" fmla="*/ 40 w 49"/>
                  <a:gd name="T11" fmla="*/ 40 h 49"/>
                  <a:gd name="T12" fmla="*/ 48 w 49"/>
                  <a:gd name="T13" fmla="*/ 0 h 49"/>
                  <a:gd name="T14" fmla="*/ 40 w 49"/>
                  <a:gd name="T15" fmla="*/ 0 h 49"/>
                  <a:gd name="T16" fmla="*/ 16 w 49"/>
                  <a:gd name="T17" fmla="*/ 8 h 49"/>
                  <a:gd name="T18" fmla="*/ 0 w 49"/>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0" y="0"/>
                    </a:moveTo>
                    <a:lnTo>
                      <a:pt x="0" y="0"/>
                    </a:lnTo>
                    <a:lnTo>
                      <a:pt x="8" y="40"/>
                    </a:lnTo>
                    <a:lnTo>
                      <a:pt x="24" y="48"/>
                    </a:lnTo>
                    <a:lnTo>
                      <a:pt x="32" y="32"/>
                    </a:lnTo>
                    <a:lnTo>
                      <a:pt x="40" y="40"/>
                    </a:lnTo>
                    <a:lnTo>
                      <a:pt x="48" y="0"/>
                    </a:lnTo>
                    <a:lnTo>
                      <a:pt x="40" y="0"/>
                    </a:lnTo>
                    <a:lnTo>
                      <a:pt x="16"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73" name="Freeform 559">
                <a:extLst>
                  <a:ext uri="{FF2B5EF4-FFF2-40B4-BE49-F238E27FC236}">
                    <a16:creationId xmlns:a16="http://schemas.microsoft.com/office/drawing/2014/main" id="{3968FAED-7504-413B-AA11-D42E67F5EE91}"/>
                  </a:ext>
                </a:extLst>
              </p:cNvPr>
              <p:cNvSpPr>
                <a:spLocks/>
              </p:cNvSpPr>
              <p:nvPr/>
            </p:nvSpPr>
            <p:spPr bwMode="gray">
              <a:xfrm>
                <a:off x="10686186" y="5867297"/>
                <a:ext cx="155505" cy="270814"/>
              </a:xfrm>
              <a:custGeom>
                <a:avLst/>
                <a:gdLst>
                  <a:gd name="T0" fmla="*/ 16 w 73"/>
                  <a:gd name="T1" fmla="*/ 72 h 113"/>
                  <a:gd name="T2" fmla="*/ 16 w 73"/>
                  <a:gd name="T3" fmla="*/ 72 h 113"/>
                  <a:gd name="T4" fmla="*/ 32 w 73"/>
                  <a:gd name="T5" fmla="*/ 80 h 113"/>
                  <a:gd name="T6" fmla="*/ 24 w 73"/>
                  <a:gd name="T7" fmla="*/ 104 h 113"/>
                  <a:gd name="T8" fmla="*/ 32 w 73"/>
                  <a:gd name="T9" fmla="*/ 112 h 113"/>
                  <a:gd name="T10" fmla="*/ 40 w 73"/>
                  <a:gd name="T11" fmla="*/ 104 h 113"/>
                  <a:gd name="T12" fmla="*/ 56 w 73"/>
                  <a:gd name="T13" fmla="*/ 72 h 113"/>
                  <a:gd name="T14" fmla="*/ 64 w 73"/>
                  <a:gd name="T15" fmla="*/ 72 h 113"/>
                  <a:gd name="T16" fmla="*/ 72 w 73"/>
                  <a:gd name="T17" fmla="*/ 64 h 113"/>
                  <a:gd name="T18" fmla="*/ 72 w 73"/>
                  <a:gd name="T19" fmla="*/ 48 h 113"/>
                  <a:gd name="T20" fmla="*/ 64 w 73"/>
                  <a:gd name="T21" fmla="*/ 40 h 113"/>
                  <a:gd name="T22" fmla="*/ 56 w 73"/>
                  <a:gd name="T23" fmla="*/ 48 h 113"/>
                  <a:gd name="T24" fmla="*/ 40 w 73"/>
                  <a:gd name="T25" fmla="*/ 48 h 113"/>
                  <a:gd name="T26" fmla="*/ 40 w 73"/>
                  <a:gd name="T27" fmla="*/ 32 h 113"/>
                  <a:gd name="T28" fmla="*/ 32 w 73"/>
                  <a:gd name="T29" fmla="*/ 32 h 113"/>
                  <a:gd name="T30" fmla="*/ 32 w 73"/>
                  <a:gd name="T31" fmla="*/ 40 h 113"/>
                  <a:gd name="T32" fmla="*/ 24 w 73"/>
                  <a:gd name="T33" fmla="*/ 32 h 113"/>
                  <a:gd name="T34" fmla="*/ 24 w 73"/>
                  <a:gd name="T35" fmla="*/ 8 h 113"/>
                  <a:gd name="T36" fmla="*/ 0 w 73"/>
                  <a:gd name="T37" fmla="*/ 0 h 113"/>
                  <a:gd name="T38" fmla="*/ 24 w 73"/>
                  <a:gd name="T39" fmla="*/ 32 h 113"/>
                  <a:gd name="T40" fmla="*/ 24 w 73"/>
                  <a:gd name="T41" fmla="*/ 64 h 113"/>
                  <a:gd name="T42" fmla="*/ 16 w 73"/>
                  <a:gd name="T43" fmla="*/ 7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13">
                    <a:moveTo>
                      <a:pt x="16" y="72"/>
                    </a:moveTo>
                    <a:lnTo>
                      <a:pt x="16" y="72"/>
                    </a:lnTo>
                    <a:lnTo>
                      <a:pt x="32" y="80"/>
                    </a:lnTo>
                    <a:lnTo>
                      <a:pt x="24" y="104"/>
                    </a:lnTo>
                    <a:lnTo>
                      <a:pt x="32" y="112"/>
                    </a:lnTo>
                    <a:lnTo>
                      <a:pt x="40" y="104"/>
                    </a:lnTo>
                    <a:lnTo>
                      <a:pt x="56" y="72"/>
                    </a:lnTo>
                    <a:lnTo>
                      <a:pt x="64" y="72"/>
                    </a:lnTo>
                    <a:lnTo>
                      <a:pt x="72" y="64"/>
                    </a:lnTo>
                    <a:lnTo>
                      <a:pt x="72" y="48"/>
                    </a:lnTo>
                    <a:lnTo>
                      <a:pt x="64" y="40"/>
                    </a:lnTo>
                    <a:lnTo>
                      <a:pt x="56" y="48"/>
                    </a:lnTo>
                    <a:lnTo>
                      <a:pt x="40" y="48"/>
                    </a:lnTo>
                    <a:lnTo>
                      <a:pt x="40" y="32"/>
                    </a:lnTo>
                    <a:lnTo>
                      <a:pt x="32" y="32"/>
                    </a:lnTo>
                    <a:lnTo>
                      <a:pt x="32" y="40"/>
                    </a:lnTo>
                    <a:lnTo>
                      <a:pt x="24" y="32"/>
                    </a:lnTo>
                    <a:lnTo>
                      <a:pt x="24" y="8"/>
                    </a:lnTo>
                    <a:lnTo>
                      <a:pt x="0" y="0"/>
                    </a:lnTo>
                    <a:lnTo>
                      <a:pt x="24" y="32"/>
                    </a:lnTo>
                    <a:lnTo>
                      <a:pt x="24" y="64"/>
                    </a:lnTo>
                    <a:lnTo>
                      <a:pt x="16" y="7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74" name="Freeform 560">
                <a:extLst>
                  <a:ext uri="{FF2B5EF4-FFF2-40B4-BE49-F238E27FC236}">
                    <a16:creationId xmlns:a16="http://schemas.microsoft.com/office/drawing/2014/main" id="{2A114AF0-0292-4F9B-911A-E6D2ABC6B20E}"/>
                  </a:ext>
                </a:extLst>
              </p:cNvPr>
              <p:cNvSpPr>
                <a:spLocks/>
              </p:cNvSpPr>
              <p:nvPr/>
            </p:nvSpPr>
            <p:spPr bwMode="gray">
              <a:xfrm>
                <a:off x="10516855" y="6099144"/>
                <a:ext cx="222892" cy="251330"/>
              </a:xfrm>
              <a:custGeom>
                <a:avLst/>
                <a:gdLst>
                  <a:gd name="T0" fmla="*/ 0 w 105"/>
                  <a:gd name="T1" fmla="*/ 88 h 105"/>
                  <a:gd name="T2" fmla="*/ 0 w 105"/>
                  <a:gd name="T3" fmla="*/ 88 h 105"/>
                  <a:gd name="T4" fmla="*/ 8 w 105"/>
                  <a:gd name="T5" fmla="*/ 96 h 105"/>
                  <a:gd name="T6" fmla="*/ 16 w 105"/>
                  <a:gd name="T7" fmla="*/ 96 h 105"/>
                  <a:gd name="T8" fmla="*/ 32 w 105"/>
                  <a:gd name="T9" fmla="*/ 104 h 105"/>
                  <a:gd name="T10" fmla="*/ 48 w 105"/>
                  <a:gd name="T11" fmla="*/ 96 h 105"/>
                  <a:gd name="T12" fmla="*/ 56 w 105"/>
                  <a:gd name="T13" fmla="*/ 80 h 105"/>
                  <a:gd name="T14" fmla="*/ 64 w 105"/>
                  <a:gd name="T15" fmla="*/ 64 h 105"/>
                  <a:gd name="T16" fmla="*/ 80 w 105"/>
                  <a:gd name="T17" fmla="*/ 48 h 105"/>
                  <a:gd name="T18" fmla="*/ 88 w 105"/>
                  <a:gd name="T19" fmla="*/ 48 h 105"/>
                  <a:gd name="T20" fmla="*/ 80 w 105"/>
                  <a:gd name="T21" fmla="*/ 40 h 105"/>
                  <a:gd name="T22" fmla="*/ 104 w 105"/>
                  <a:gd name="T23" fmla="*/ 16 h 105"/>
                  <a:gd name="T24" fmla="*/ 104 w 105"/>
                  <a:gd name="T25" fmla="*/ 8 h 105"/>
                  <a:gd name="T26" fmla="*/ 96 w 105"/>
                  <a:gd name="T27" fmla="*/ 8 h 105"/>
                  <a:gd name="T28" fmla="*/ 96 w 105"/>
                  <a:gd name="T29" fmla="*/ 0 h 105"/>
                  <a:gd name="T30" fmla="*/ 88 w 105"/>
                  <a:gd name="T31" fmla="*/ 8 h 105"/>
                  <a:gd name="T32" fmla="*/ 88 w 105"/>
                  <a:gd name="T33" fmla="*/ 0 h 105"/>
                  <a:gd name="T34" fmla="*/ 80 w 105"/>
                  <a:gd name="T35" fmla="*/ 0 h 105"/>
                  <a:gd name="T36" fmla="*/ 72 w 105"/>
                  <a:gd name="T37" fmla="*/ 0 h 105"/>
                  <a:gd name="T38" fmla="*/ 72 w 105"/>
                  <a:gd name="T39" fmla="*/ 16 h 105"/>
                  <a:gd name="T40" fmla="*/ 64 w 105"/>
                  <a:gd name="T41" fmla="*/ 16 h 105"/>
                  <a:gd name="T42" fmla="*/ 56 w 105"/>
                  <a:gd name="T43" fmla="*/ 32 h 105"/>
                  <a:gd name="T44" fmla="*/ 24 w 105"/>
                  <a:gd name="T45" fmla="*/ 56 h 105"/>
                  <a:gd name="T46" fmla="*/ 0 w 105"/>
                  <a:gd name="T47" fmla="*/ 8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 h="105">
                    <a:moveTo>
                      <a:pt x="0" y="88"/>
                    </a:moveTo>
                    <a:lnTo>
                      <a:pt x="0" y="88"/>
                    </a:lnTo>
                    <a:lnTo>
                      <a:pt x="8" y="96"/>
                    </a:lnTo>
                    <a:lnTo>
                      <a:pt x="16" y="96"/>
                    </a:lnTo>
                    <a:lnTo>
                      <a:pt x="32" y="104"/>
                    </a:lnTo>
                    <a:lnTo>
                      <a:pt x="48" y="96"/>
                    </a:lnTo>
                    <a:lnTo>
                      <a:pt x="56" y="80"/>
                    </a:lnTo>
                    <a:lnTo>
                      <a:pt x="64" y="64"/>
                    </a:lnTo>
                    <a:lnTo>
                      <a:pt x="80" y="48"/>
                    </a:lnTo>
                    <a:lnTo>
                      <a:pt x="88" y="48"/>
                    </a:lnTo>
                    <a:lnTo>
                      <a:pt x="80" y="40"/>
                    </a:lnTo>
                    <a:lnTo>
                      <a:pt x="104" y="16"/>
                    </a:lnTo>
                    <a:lnTo>
                      <a:pt x="104" y="8"/>
                    </a:lnTo>
                    <a:lnTo>
                      <a:pt x="96" y="8"/>
                    </a:lnTo>
                    <a:lnTo>
                      <a:pt x="96" y="0"/>
                    </a:lnTo>
                    <a:lnTo>
                      <a:pt x="88" y="8"/>
                    </a:lnTo>
                    <a:lnTo>
                      <a:pt x="88" y="0"/>
                    </a:lnTo>
                    <a:lnTo>
                      <a:pt x="80" y="0"/>
                    </a:lnTo>
                    <a:lnTo>
                      <a:pt x="72" y="0"/>
                    </a:lnTo>
                    <a:lnTo>
                      <a:pt x="72" y="16"/>
                    </a:lnTo>
                    <a:lnTo>
                      <a:pt x="64" y="16"/>
                    </a:lnTo>
                    <a:lnTo>
                      <a:pt x="56" y="32"/>
                    </a:lnTo>
                    <a:lnTo>
                      <a:pt x="24" y="56"/>
                    </a:lnTo>
                    <a:lnTo>
                      <a:pt x="0" y="8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75" name="Freeform 561">
                <a:extLst>
                  <a:ext uri="{FF2B5EF4-FFF2-40B4-BE49-F238E27FC236}">
                    <a16:creationId xmlns:a16="http://schemas.microsoft.com/office/drawing/2014/main" id="{117A792E-09E9-4540-9BA5-8DF48CBB0DAF}"/>
                  </a:ext>
                </a:extLst>
              </p:cNvPr>
              <p:cNvSpPr>
                <a:spLocks/>
              </p:cNvSpPr>
              <p:nvPr/>
            </p:nvSpPr>
            <p:spPr bwMode="gray">
              <a:xfrm>
                <a:off x="10551412" y="6346576"/>
                <a:ext cx="19007" cy="23380"/>
              </a:xfrm>
              <a:custGeom>
                <a:avLst/>
                <a:gdLst>
                  <a:gd name="T0" fmla="*/ 0 w 9"/>
                  <a:gd name="T1" fmla="*/ 8 h 9"/>
                  <a:gd name="T2" fmla="*/ 0 w 9"/>
                  <a:gd name="T3" fmla="*/ 8 h 9"/>
                  <a:gd name="T4" fmla="*/ 8 w 9"/>
                  <a:gd name="T5" fmla="*/ 8 h 9"/>
                  <a:gd name="T6" fmla="*/ 8 w 9"/>
                  <a:gd name="T7" fmla="*/ 0 h 9"/>
                  <a:gd name="T8" fmla="*/ 0 w 9"/>
                  <a:gd name="T9" fmla="*/ 8 h 9"/>
                </a:gdLst>
                <a:ahLst/>
                <a:cxnLst>
                  <a:cxn ang="0">
                    <a:pos x="T0" y="T1"/>
                  </a:cxn>
                  <a:cxn ang="0">
                    <a:pos x="T2" y="T3"/>
                  </a:cxn>
                  <a:cxn ang="0">
                    <a:pos x="T4" y="T5"/>
                  </a:cxn>
                  <a:cxn ang="0">
                    <a:pos x="T6" y="T7"/>
                  </a:cxn>
                  <a:cxn ang="0">
                    <a:pos x="T8" y="T9"/>
                  </a:cxn>
                </a:cxnLst>
                <a:rect l="0" t="0" r="r" b="b"/>
                <a:pathLst>
                  <a:path w="9" h="9">
                    <a:moveTo>
                      <a:pt x="0" y="8"/>
                    </a:moveTo>
                    <a:lnTo>
                      <a:pt x="0" y="8"/>
                    </a:lnTo>
                    <a:lnTo>
                      <a:pt x="8" y="8"/>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76" name="Freeform 562">
                <a:extLst>
                  <a:ext uri="{FF2B5EF4-FFF2-40B4-BE49-F238E27FC236}">
                    <a16:creationId xmlns:a16="http://schemas.microsoft.com/office/drawing/2014/main" id="{E3CEF7A5-63DE-4A1B-8F8C-BC88F2479153}"/>
                  </a:ext>
                </a:extLst>
              </p:cNvPr>
              <p:cNvSpPr>
                <a:spLocks/>
              </p:cNvSpPr>
              <p:nvPr/>
            </p:nvSpPr>
            <p:spPr bwMode="gray">
              <a:xfrm>
                <a:off x="10551412" y="6346576"/>
                <a:ext cx="19007" cy="23380"/>
              </a:xfrm>
              <a:custGeom>
                <a:avLst/>
                <a:gdLst>
                  <a:gd name="T0" fmla="*/ 0 w 9"/>
                  <a:gd name="T1" fmla="*/ 8 h 9"/>
                  <a:gd name="T2" fmla="*/ 8 w 9"/>
                  <a:gd name="T3" fmla="*/ 8 h 9"/>
                  <a:gd name="T4" fmla="*/ 8 w 9"/>
                  <a:gd name="T5" fmla="*/ 0 h 9"/>
                  <a:gd name="T6" fmla="*/ 0 w 9"/>
                  <a:gd name="T7" fmla="*/ 8 h 9"/>
                </a:gdLst>
                <a:ahLst/>
                <a:cxnLst>
                  <a:cxn ang="0">
                    <a:pos x="T0" y="T1"/>
                  </a:cxn>
                  <a:cxn ang="0">
                    <a:pos x="T2" y="T3"/>
                  </a:cxn>
                  <a:cxn ang="0">
                    <a:pos x="T4" y="T5"/>
                  </a:cxn>
                  <a:cxn ang="0">
                    <a:pos x="T6" y="T7"/>
                  </a:cxn>
                </a:cxnLst>
                <a:rect l="0" t="0" r="r" b="b"/>
                <a:pathLst>
                  <a:path w="9" h="9">
                    <a:moveTo>
                      <a:pt x="0" y="8"/>
                    </a:moveTo>
                    <a:lnTo>
                      <a:pt x="8" y="8"/>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77" name="Freeform 563">
                <a:extLst>
                  <a:ext uri="{FF2B5EF4-FFF2-40B4-BE49-F238E27FC236}">
                    <a16:creationId xmlns:a16="http://schemas.microsoft.com/office/drawing/2014/main" id="{1B58B1C4-E0CF-441C-AEAD-92099DBD888F}"/>
                  </a:ext>
                </a:extLst>
              </p:cNvPr>
              <p:cNvSpPr>
                <a:spLocks/>
              </p:cNvSpPr>
              <p:nvPr/>
            </p:nvSpPr>
            <p:spPr bwMode="gray">
              <a:xfrm>
                <a:off x="8612770" y="4583370"/>
                <a:ext cx="290278" cy="348746"/>
              </a:xfrm>
              <a:custGeom>
                <a:avLst/>
                <a:gdLst>
                  <a:gd name="T0" fmla="*/ 0 w 137"/>
                  <a:gd name="T1" fmla="*/ 0 h 145"/>
                  <a:gd name="T2" fmla="*/ 0 w 137"/>
                  <a:gd name="T3" fmla="*/ 0 h 145"/>
                  <a:gd name="T4" fmla="*/ 0 w 137"/>
                  <a:gd name="T5" fmla="*/ 8 h 145"/>
                  <a:gd name="T6" fmla="*/ 16 w 137"/>
                  <a:gd name="T7" fmla="*/ 24 h 145"/>
                  <a:gd name="T8" fmla="*/ 32 w 137"/>
                  <a:gd name="T9" fmla="*/ 40 h 145"/>
                  <a:gd name="T10" fmla="*/ 40 w 137"/>
                  <a:gd name="T11" fmla="*/ 48 h 145"/>
                  <a:gd name="T12" fmla="*/ 48 w 137"/>
                  <a:gd name="T13" fmla="*/ 64 h 145"/>
                  <a:gd name="T14" fmla="*/ 64 w 137"/>
                  <a:gd name="T15" fmla="*/ 80 h 145"/>
                  <a:gd name="T16" fmla="*/ 80 w 137"/>
                  <a:gd name="T17" fmla="*/ 112 h 145"/>
                  <a:gd name="T18" fmla="*/ 112 w 137"/>
                  <a:gd name="T19" fmla="*/ 144 h 145"/>
                  <a:gd name="T20" fmla="*/ 128 w 137"/>
                  <a:gd name="T21" fmla="*/ 144 h 145"/>
                  <a:gd name="T22" fmla="*/ 136 w 137"/>
                  <a:gd name="T23" fmla="*/ 112 h 145"/>
                  <a:gd name="T24" fmla="*/ 128 w 137"/>
                  <a:gd name="T25" fmla="*/ 96 h 145"/>
                  <a:gd name="T26" fmla="*/ 120 w 137"/>
                  <a:gd name="T27" fmla="*/ 96 h 145"/>
                  <a:gd name="T28" fmla="*/ 112 w 137"/>
                  <a:gd name="T29" fmla="*/ 80 h 145"/>
                  <a:gd name="T30" fmla="*/ 104 w 137"/>
                  <a:gd name="T31" fmla="*/ 80 h 145"/>
                  <a:gd name="T32" fmla="*/ 104 w 137"/>
                  <a:gd name="T33" fmla="*/ 72 h 145"/>
                  <a:gd name="T34" fmla="*/ 96 w 137"/>
                  <a:gd name="T35" fmla="*/ 64 h 145"/>
                  <a:gd name="T36" fmla="*/ 96 w 137"/>
                  <a:gd name="T37" fmla="*/ 56 h 145"/>
                  <a:gd name="T38" fmla="*/ 72 w 137"/>
                  <a:gd name="T39" fmla="*/ 40 h 145"/>
                  <a:gd name="T40" fmla="*/ 64 w 137"/>
                  <a:gd name="T41" fmla="*/ 40 h 145"/>
                  <a:gd name="T42" fmla="*/ 24 w 137"/>
                  <a:gd name="T43" fmla="*/ 8 h 145"/>
                  <a:gd name="T44" fmla="*/ 0 w 137"/>
                  <a:gd name="T4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145">
                    <a:moveTo>
                      <a:pt x="0" y="0"/>
                    </a:moveTo>
                    <a:lnTo>
                      <a:pt x="0" y="0"/>
                    </a:lnTo>
                    <a:lnTo>
                      <a:pt x="0" y="8"/>
                    </a:lnTo>
                    <a:lnTo>
                      <a:pt x="16" y="24"/>
                    </a:lnTo>
                    <a:lnTo>
                      <a:pt x="32" y="40"/>
                    </a:lnTo>
                    <a:lnTo>
                      <a:pt x="40" y="48"/>
                    </a:lnTo>
                    <a:lnTo>
                      <a:pt x="48" y="64"/>
                    </a:lnTo>
                    <a:lnTo>
                      <a:pt x="64" y="80"/>
                    </a:lnTo>
                    <a:lnTo>
                      <a:pt x="80" y="112"/>
                    </a:lnTo>
                    <a:lnTo>
                      <a:pt x="112" y="144"/>
                    </a:lnTo>
                    <a:lnTo>
                      <a:pt x="128" y="144"/>
                    </a:lnTo>
                    <a:lnTo>
                      <a:pt x="136" y="112"/>
                    </a:lnTo>
                    <a:lnTo>
                      <a:pt x="128" y="96"/>
                    </a:lnTo>
                    <a:lnTo>
                      <a:pt x="120" y="96"/>
                    </a:lnTo>
                    <a:lnTo>
                      <a:pt x="112" y="80"/>
                    </a:lnTo>
                    <a:lnTo>
                      <a:pt x="104" y="80"/>
                    </a:lnTo>
                    <a:lnTo>
                      <a:pt x="104" y="72"/>
                    </a:lnTo>
                    <a:lnTo>
                      <a:pt x="96" y="64"/>
                    </a:lnTo>
                    <a:lnTo>
                      <a:pt x="96" y="56"/>
                    </a:lnTo>
                    <a:lnTo>
                      <a:pt x="72" y="40"/>
                    </a:lnTo>
                    <a:lnTo>
                      <a:pt x="64" y="40"/>
                    </a:lnTo>
                    <a:lnTo>
                      <a:pt x="24"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78" name="Freeform 564">
                <a:extLst>
                  <a:ext uri="{FF2B5EF4-FFF2-40B4-BE49-F238E27FC236}">
                    <a16:creationId xmlns:a16="http://schemas.microsoft.com/office/drawing/2014/main" id="{12632F4F-8E6A-409B-8DFC-7371DD8ED79A}"/>
                  </a:ext>
                </a:extLst>
              </p:cNvPr>
              <p:cNvSpPr>
                <a:spLocks/>
              </p:cNvSpPr>
              <p:nvPr/>
            </p:nvSpPr>
            <p:spPr bwMode="gray">
              <a:xfrm>
                <a:off x="8884042" y="4928218"/>
                <a:ext cx="240171" cy="79881"/>
              </a:xfrm>
              <a:custGeom>
                <a:avLst/>
                <a:gdLst>
                  <a:gd name="T0" fmla="*/ 0 w 113"/>
                  <a:gd name="T1" fmla="*/ 8 h 33"/>
                  <a:gd name="T2" fmla="*/ 0 w 113"/>
                  <a:gd name="T3" fmla="*/ 8 h 33"/>
                  <a:gd name="T4" fmla="*/ 32 w 113"/>
                  <a:gd name="T5" fmla="*/ 24 h 33"/>
                  <a:gd name="T6" fmla="*/ 112 w 113"/>
                  <a:gd name="T7" fmla="*/ 32 h 33"/>
                  <a:gd name="T8" fmla="*/ 112 w 113"/>
                  <a:gd name="T9" fmla="*/ 24 h 33"/>
                  <a:gd name="T10" fmla="*/ 96 w 113"/>
                  <a:gd name="T11" fmla="*/ 24 h 33"/>
                  <a:gd name="T12" fmla="*/ 88 w 113"/>
                  <a:gd name="T13" fmla="*/ 16 h 33"/>
                  <a:gd name="T14" fmla="*/ 64 w 113"/>
                  <a:gd name="T15" fmla="*/ 8 h 33"/>
                  <a:gd name="T16" fmla="*/ 64 w 113"/>
                  <a:gd name="T17" fmla="*/ 16 h 33"/>
                  <a:gd name="T18" fmla="*/ 48 w 113"/>
                  <a:gd name="T19" fmla="*/ 8 h 33"/>
                  <a:gd name="T20" fmla="*/ 24 w 113"/>
                  <a:gd name="T21" fmla="*/ 0 h 33"/>
                  <a:gd name="T22" fmla="*/ 8 w 113"/>
                  <a:gd name="T23" fmla="*/ 0 h 33"/>
                  <a:gd name="T24" fmla="*/ 0 w 113"/>
                  <a:gd name="T25"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33">
                    <a:moveTo>
                      <a:pt x="0" y="8"/>
                    </a:moveTo>
                    <a:lnTo>
                      <a:pt x="0" y="8"/>
                    </a:lnTo>
                    <a:lnTo>
                      <a:pt x="32" y="24"/>
                    </a:lnTo>
                    <a:lnTo>
                      <a:pt x="112" y="32"/>
                    </a:lnTo>
                    <a:lnTo>
                      <a:pt x="112" y="24"/>
                    </a:lnTo>
                    <a:lnTo>
                      <a:pt x="96" y="24"/>
                    </a:lnTo>
                    <a:lnTo>
                      <a:pt x="88" y="16"/>
                    </a:lnTo>
                    <a:lnTo>
                      <a:pt x="64" y="8"/>
                    </a:lnTo>
                    <a:lnTo>
                      <a:pt x="64" y="16"/>
                    </a:lnTo>
                    <a:lnTo>
                      <a:pt x="48" y="8"/>
                    </a:lnTo>
                    <a:lnTo>
                      <a:pt x="24" y="0"/>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79" name="Freeform 565">
                <a:extLst>
                  <a:ext uri="{FF2B5EF4-FFF2-40B4-BE49-F238E27FC236}">
                    <a16:creationId xmlns:a16="http://schemas.microsoft.com/office/drawing/2014/main" id="{9B4C4DEF-649D-4F01-BB79-1D766CFA63C2}"/>
                  </a:ext>
                </a:extLst>
              </p:cNvPr>
              <p:cNvSpPr>
                <a:spLocks/>
              </p:cNvSpPr>
              <p:nvPr/>
            </p:nvSpPr>
            <p:spPr bwMode="gray">
              <a:xfrm>
                <a:off x="9172592" y="5006150"/>
                <a:ext cx="207341" cy="21432"/>
              </a:xfrm>
              <a:custGeom>
                <a:avLst/>
                <a:gdLst>
                  <a:gd name="T0" fmla="*/ 0 w 97"/>
                  <a:gd name="T1" fmla="*/ 8 h 9"/>
                  <a:gd name="T2" fmla="*/ 0 w 97"/>
                  <a:gd name="T3" fmla="*/ 8 h 9"/>
                  <a:gd name="T4" fmla="*/ 8 w 97"/>
                  <a:gd name="T5" fmla="*/ 8 h 9"/>
                  <a:gd name="T6" fmla="*/ 40 w 97"/>
                  <a:gd name="T7" fmla="*/ 0 h 9"/>
                  <a:gd name="T8" fmla="*/ 72 w 97"/>
                  <a:gd name="T9" fmla="*/ 8 h 9"/>
                  <a:gd name="T10" fmla="*/ 96 w 97"/>
                  <a:gd name="T11" fmla="*/ 0 h 9"/>
                  <a:gd name="T12" fmla="*/ 80 w 97"/>
                  <a:gd name="T13" fmla="*/ 0 h 9"/>
                  <a:gd name="T14" fmla="*/ 56 w 97"/>
                  <a:gd name="T15" fmla="*/ 0 h 9"/>
                  <a:gd name="T16" fmla="*/ 40 w 97"/>
                  <a:gd name="T17" fmla="*/ 0 h 9"/>
                  <a:gd name="T18" fmla="*/ 16 w 97"/>
                  <a:gd name="T19" fmla="*/ 0 h 9"/>
                  <a:gd name="T20" fmla="*/ 24 w 97"/>
                  <a:gd name="T21" fmla="*/ 0 h 9"/>
                  <a:gd name="T22" fmla="*/ 0 w 97"/>
                  <a:gd name="T23" fmla="*/ 0 h 9"/>
                  <a:gd name="T24" fmla="*/ 0 w 97"/>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
                    <a:moveTo>
                      <a:pt x="0" y="8"/>
                    </a:moveTo>
                    <a:lnTo>
                      <a:pt x="0" y="8"/>
                    </a:lnTo>
                    <a:lnTo>
                      <a:pt x="8" y="8"/>
                    </a:lnTo>
                    <a:lnTo>
                      <a:pt x="40" y="0"/>
                    </a:lnTo>
                    <a:lnTo>
                      <a:pt x="72" y="8"/>
                    </a:lnTo>
                    <a:lnTo>
                      <a:pt x="96" y="0"/>
                    </a:lnTo>
                    <a:lnTo>
                      <a:pt x="80" y="0"/>
                    </a:lnTo>
                    <a:lnTo>
                      <a:pt x="56" y="0"/>
                    </a:lnTo>
                    <a:lnTo>
                      <a:pt x="40" y="0"/>
                    </a:lnTo>
                    <a:lnTo>
                      <a:pt x="16" y="0"/>
                    </a:lnTo>
                    <a:lnTo>
                      <a:pt x="24" y="0"/>
                    </a:lnTo>
                    <a:lnTo>
                      <a:pt x="0"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80" name="Freeform 566">
                <a:extLst>
                  <a:ext uri="{FF2B5EF4-FFF2-40B4-BE49-F238E27FC236}">
                    <a16:creationId xmlns:a16="http://schemas.microsoft.com/office/drawing/2014/main" id="{A67CB444-60B5-49AF-B195-3B1B9BA42601}"/>
                  </a:ext>
                </a:extLst>
              </p:cNvPr>
              <p:cNvSpPr>
                <a:spLocks/>
              </p:cNvSpPr>
              <p:nvPr/>
            </p:nvSpPr>
            <p:spPr bwMode="gray">
              <a:xfrm>
                <a:off x="9241706" y="5043167"/>
                <a:ext cx="53564" cy="21432"/>
              </a:xfrm>
              <a:custGeom>
                <a:avLst/>
                <a:gdLst>
                  <a:gd name="T0" fmla="*/ 0 w 25"/>
                  <a:gd name="T1" fmla="*/ 0 h 9"/>
                  <a:gd name="T2" fmla="*/ 0 w 25"/>
                  <a:gd name="T3" fmla="*/ 0 h 9"/>
                  <a:gd name="T4" fmla="*/ 16 w 25"/>
                  <a:gd name="T5" fmla="*/ 8 h 9"/>
                  <a:gd name="T6" fmla="*/ 24 w 25"/>
                  <a:gd name="T7" fmla="*/ 8 h 9"/>
                  <a:gd name="T8" fmla="*/ 16 w 25"/>
                  <a:gd name="T9" fmla="*/ 0 h 9"/>
                  <a:gd name="T10" fmla="*/ 0 w 25"/>
                  <a:gd name="T11" fmla="*/ 0 h 9"/>
                </a:gdLst>
                <a:ahLst/>
                <a:cxnLst>
                  <a:cxn ang="0">
                    <a:pos x="T0" y="T1"/>
                  </a:cxn>
                  <a:cxn ang="0">
                    <a:pos x="T2" y="T3"/>
                  </a:cxn>
                  <a:cxn ang="0">
                    <a:pos x="T4" y="T5"/>
                  </a:cxn>
                  <a:cxn ang="0">
                    <a:pos x="T6" y="T7"/>
                  </a:cxn>
                  <a:cxn ang="0">
                    <a:pos x="T8" y="T9"/>
                  </a:cxn>
                  <a:cxn ang="0">
                    <a:pos x="T10" y="T11"/>
                  </a:cxn>
                </a:cxnLst>
                <a:rect l="0" t="0" r="r" b="b"/>
                <a:pathLst>
                  <a:path w="25" h="9">
                    <a:moveTo>
                      <a:pt x="0" y="0"/>
                    </a:moveTo>
                    <a:lnTo>
                      <a:pt x="0" y="0"/>
                    </a:lnTo>
                    <a:lnTo>
                      <a:pt x="16" y="8"/>
                    </a:lnTo>
                    <a:lnTo>
                      <a:pt x="24" y="8"/>
                    </a:lnTo>
                    <a:lnTo>
                      <a:pt x="16"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81" name="Freeform 567">
                <a:extLst>
                  <a:ext uri="{FF2B5EF4-FFF2-40B4-BE49-F238E27FC236}">
                    <a16:creationId xmlns:a16="http://schemas.microsoft.com/office/drawing/2014/main" id="{E266D618-146A-4353-B906-516C32FD81B5}"/>
                  </a:ext>
                </a:extLst>
              </p:cNvPr>
              <p:cNvSpPr>
                <a:spLocks/>
              </p:cNvSpPr>
              <p:nvPr/>
            </p:nvSpPr>
            <p:spPr bwMode="gray">
              <a:xfrm>
                <a:off x="9360927" y="5006150"/>
                <a:ext cx="103671" cy="58448"/>
              </a:xfrm>
              <a:custGeom>
                <a:avLst/>
                <a:gdLst>
                  <a:gd name="T0" fmla="*/ 0 w 49"/>
                  <a:gd name="T1" fmla="*/ 24 h 25"/>
                  <a:gd name="T2" fmla="*/ 0 w 49"/>
                  <a:gd name="T3" fmla="*/ 24 h 25"/>
                  <a:gd name="T4" fmla="*/ 16 w 49"/>
                  <a:gd name="T5" fmla="*/ 24 h 25"/>
                  <a:gd name="T6" fmla="*/ 48 w 49"/>
                  <a:gd name="T7" fmla="*/ 0 h 25"/>
                  <a:gd name="T8" fmla="*/ 24 w 49"/>
                  <a:gd name="T9" fmla="*/ 0 h 25"/>
                  <a:gd name="T10" fmla="*/ 8 w 49"/>
                  <a:gd name="T11" fmla="*/ 16 h 25"/>
                  <a:gd name="T12" fmla="*/ 0 w 49"/>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49" h="25">
                    <a:moveTo>
                      <a:pt x="0" y="24"/>
                    </a:moveTo>
                    <a:lnTo>
                      <a:pt x="0" y="24"/>
                    </a:lnTo>
                    <a:lnTo>
                      <a:pt x="16" y="24"/>
                    </a:lnTo>
                    <a:lnTo>
                      <a:pt x="48" y="0"/>
                    </a:lnTo>
                    <a:lnTo>
                      <a:pt x="24" y="0"/>
                    </a:lnTo>
                    <a:lnTo>
                      <a:pt x="8" y="16"/>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82" name="Freeform 568">
                <a:extLst>
                  <a:ext uri="{FF2B5EF4-FFF2-40B4-BE49-F238E27FC236}">
                    <a16:creationId xmlns:a16="http://schemas.microsoft.com/office/drawing/2014/main" id="{4E7153B8-7C04-4D6D-8142-7D2D070B3A80}"/>
                  </a:ext>
                </a:extLst>
              </p:cNvPr>
              <p:cNvSpPr>
                <a:spLocks/>
              </p:cNvSpPr>
              <p:nvPr/>
            </p:nvSpPr>
            <p:spPr bwMode="gray">
              <a:xfrm>
                <a:off x="9649478" y="4908735"/>
                <a:ext cx="19007" cy="60397"/>
              </a:xfrm>
              <a:custGeom>
                <a:avLst/>
                <a:gdLst>
                  <a:gd name="T0" fmla="*/ 0 w 9"/>
                  <a:gd name="T1" fmla="*/ 24 h 25"/>
                  <a:gd name="T2" fmla="*/ 0 w 9"/>
                  <a:gd name="T3" fmla="*/ 24 h 25"/>
                  <a:gd name="T4" fmla="*/ 8 w 9"/>
                  <a:gd name="T5" fmla="*/ 8 h 25"/>
                  <a:gd name="T6" fmla="*/ 8 w 9"/>
                  <a:gd name="T7" fmla="*/ 0 h 25"/>
                  <a:gd name="T8" fmla="*/ 0 w 9"/>
                  <a:gd name="T9" fmla="*/ 24 h 25"/>
                </a:gdLst>
                <a:ahLst/>
                <a:cxnLst>
                  <a:cxn ang="0">
                    <a:pos x="T0" y="T1"/>
                  </a:cxn>
                  <a:cxn ang="0">
                    <a:pos x="T2" y="T3"/>
                  </a:cxn>
                  <a:cxn ang="0">
                    <a:pos x="T4" y="T5"/>
                  </a:cxn>
                  <a:cxn ang="0">
                    <a:pos x="T6" y="T7"/>
                  </a:cxn>
                  <a:cxn ang="0">
                    <a:pos x="T8" y="T9"/>
                  </a:cxn>
                </a:cxnLst>
                <a:rect l="0" t="0" r="r" b="b"/>
                <a:pathLst>
                  <a:path w="9" h="25">
                    <a:moveTo>
                      <a:pt x="0" y="24"/>
                    </a:moveTo>
                    <a:lnTo>
                      <a:pt x="0" y="24"/>
                    </a:lnTo>
                    <a:lnTo>
                      <a:pt x="8" y="8"/>
                    </a:lnTo>
                    <a:lnTo>
                      <a:pt x="8" y="0"/>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83" name="Freeform 569">
                <a:extLst>
                  <a:ext uri="{FF2B5EF4-FFF2-40B4-BE49-F238E27FC236}">
                    <a16:creationId xmlns:a16="http://schemas.microsoft.com/office/drawing/2014/main" id="{1C36F479-ACC4-468A-9919-562710A24802}"/>
                  </a:ext>
                </a:extLst>
              </p:cNvPr>
              <p:cNvSpPr>
                <a:spLocks/>
              </p:cNvSpPr>
              <p:nvPr/>
            </p:nvSpPr>
            <p:spPr bwMode="gray">
              <a:xfrm>
                <a:off x="9649478" y="4908735"/>
                <a:ext cx="19007" cy="60397"/>
              </a:xfrm>
              <a:custGeom>
                <a:avLst/>
                <a:gdLst>
                  <a:gd name="T0" fmla="*/ 0 w 9"/>
                  <a:gd name="T1" fmla="*/ 24 h 25"/>
                  <a:gd name="T2" fmla="*/ 8 w 9"/>
                  <a:gd name="T3" fmla="*/ 8 h 25"/>
                  <a:gd name="T4" fmla="*/ 8 w 9"/>
                  <a:gd name="T5" fmla="*/ 0 h 25"/>
                  <a:gd name="T6" fmla="*/ 0 w 9"/>
                  <a:gd name="T7" fmla="*/ 24 h 25"/>
                </a:gdLst>
                <a:ahLst/>
                <a:cxnLst>
                  <a:cxn ang="0">
                    <a:pos x="T0" y="T1"/>
                  </a:cxn>
                  <a:cxn ang="0">
                    <a:pos x="T2" y="T3"/>
                  </a:cxn>
                  <a:cxn ang="0">
                    <a:pos x="T4" y="T5"/>
                  </a:cxn>
                  <a:cxn ang="0">
                    <a:pos x="T6" y="T7"/>
                  </a:cxn>
                </a:cxnLst>
                <a:rect l="0" t="0" r="r" b="b"/>
                <a:pathLst>
                  <a:path w="9" h="25">
                    <a:moveTo>
                      <a:pt x="0" y="24"/>
                    </a:moveTo>
                    <a:lnTo>
                      <a:pt x="8" y="8"/>
                    </a:lnTo>
                    <a:lnTo>
                      <a:pt x="8" y="0"/>
                    </a:lnTo>
                    <a:lnTo>
                      <a:pt x="0"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84" name="Freeform 570">
                <a:extLst>
                  <a:ext uri="{FF2B5EF4-FFF2-40B4-BE49-F238E27FC236}">
                    <a16:creationId xmlns:a16="http://schemas.microsoft.com/office/drawing/2014/main" id="{166B79DD-6C4C-45D6-BCBF-8CE7069531E2}"/>
                  </a:ext>
                </a:extLst>
              </p:cNvPr>
              <p:cNvSpPr>
                <a:spLocks/>
              </p:cNvSpPr>
              <p:nvPr/>
            </p:nvSpPr>
            <p:spPr bwMode="gray">
              <a:xfrm>
                <a:off x="8884042" y="4793785"/>
                <a:ext cx="36285" cy="60397"/>
              </a:xfrm>
              <a:custGeom>
                <a:avLst/>
                <a:gdLst>
                  <a:gd name="T0" fmla="*/ 0 w 17"/>
                  <a:gd name="T1" fmla="*/ 8 h 25"/>
                  <a:gd name="T2" fmla="*/ 0 w 17"/>
                  <a:gd name="T3" fmla="*/ 8 h 25"/>
                  <a:gd name="T4" fmla="*/ 8 w 17"/>
                  <a:gd name="T5" fmla="*/ 16 h 25"/>
                  <a:gd name="T6" fmla="*/ 16 w 17"/>
                  <a:gd name="T7" fmla="*/ 24 h 25"/>
                  <a:gd name="T8" fmla="*/ 16 w 17"/>
                  <a:gd name="T9" fmla="*/ 16 h 25"/>
                  <a:gd name="T10" fmla="*/ 8 w 17"/>
                  <a:gd name="T11" fmla="*/ 0 h 25"/>
                  <a:gd name="T12" fmla="*/ 0 w 17"/>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8"/>
                    </a:moveTo>
                    <a:lnTo>
                      <a:pt x="0" y="8"/>
                    </a:lnTo>
                    <a:lnTo>
                      <a:pt x="8" y="16"/>
                    </a:lnTo>
                    <a:lnTo>
                      <a:pt x="16" y="24"/>
                    </a:lnTo>
                    <a:lnTo>
                      <a:pt x="16" y="16"/>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85" name="Freeform 571">
                <a:extLst>
                  <a:ext uri="{FF2B5EF4-FFF2-40B4-BE49-F238E27FC236}">
                    <a16:creationId xmlns:a16="http://schemas.microsoft.com/office/drawing/2014/main" id="{C4AA4022-1A8F-44DC-89E2-B574AD7162EF}"/>
                  </a:ext>
                </a:extLst>
              </p:cNvPr>
              <p:cNvSpPr>
                <a:spLocks/>
              </p:cNvSpPr>
              <p:nvPr/>
            </p:nvSpPr>
            <p:spPr bwMode="gray">
              <a:xfrm>
                <a:off x="8935877" y="4832751"/>
                <a:ext cx="19007" cy="21432"/>
              </a:xfrm>
              <a:custGeom>
                <a:avLst/>
                <a:gdLst>
                  <a:gd name="T0" fmla="*/ 0 w 9"/>
                  <a:gd name="T1" fmla="*/ 8 h 9"/>
                  <a:gd name="T2" fmla="*/ 0 w 9"/>
                  <a:gd name="T3" fmla="*/ 8 h 9"/>
                  <a:gd name="T4" fmla="*/ 8 w 9"/>
                  <a:gd name="T5" fmla="*/ 8 h 9"/>
                  <a:gd name="T6" fmla="*/ 8 w 9"/>
                  <a:gd name="T7" fmla="*/ 0 h 9"/>
                  <a:gd name="T8" fmla="*/ 0 w 9"/>
                  <a:gd name="T9" fmla="*/ 0 h 9"/>
                  <a:gd name="T10" fmla="*/ 0 w 9"/>
                  <a:gd name="T11" fmla="*/ 8 h 9"/>
                </a:gdLst>
                <a:ahLst/>
                <a:cxnLst>
                  <a:cxn ang="0">
                    <a:pos x="T0" y="T1"/>
                  </a:cxn>
                  <a:cxn ang="0">
                    <a:pos x="T2" y="T3"/>
                  </a:cxn>
                  <a:cxn ang="0">
                    <a:pos x="T4" y="T5"/>
                  </a:cxn>
                  <a:cxn ang="0">
                    <a:pos x="T6" y="T7"/>
                  </a:cxn>
                  <a:cxn ang="0">
                    <a:pos x="T8" y="T9"/>
                  </a:cxn>
                  <a:cxn ang="0">
                    <a:pos x="T10" y="T11"/>
                  </a:cxn>
                </a:cxnLst>
                <a:rect l="0" t="0" r="r" b="b"/>
                <a:pathLst>
                  <a:path w="9" h="9">
                    <a:moveTo>
                      <a:pt x="0" y="8"/>
                    </a:moveTo>
                    <a:lnTo>
                      <a:pt x="0" y="8"/>
                    </a:lnTo>
                    <a:lnTo>
                      <a:pt x="8" y="8"/>
                    </a:lnTo>
                    <a:lnTo>
                      <a:pt x="8" y="0"/>
                    </a:lnTo>
                    <a:lnTo>
                      <a:pt x="0"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86" name="Freeform 572">
                <a:extLst>
                  <a:ext uri="{FF2B5EF4-FFF2-40B4-BE49-F238E27FC236}">
                    <a16:creationId xmlns:a16="http://schemas.microsoft.com/office/drawing/2014/main" id="{141A97A4-90ED-4EE1-B22C-014E2595C294}"/>
                  </a:ext>
                </a:extLst>
              </p:cNvPr>
              <p:cNvSpPr>
                <a:spLocks/>
              </p:cNvSpPr>
              <p:nvPr/>
            </p:nvSpPr>
            <p:spPr bwMode="gray">
              <a:xfrm>
                <a:off x="9241706" y="4698320"/>
                <a:ext cx="171057" cy="233795"/>
              </a:xfrm>
              <a:custGeom>
                <a:avLst/>
                <a:gdLst>
                  <a:gd name="T0" fmla="*/ 0 w 81"/>
                  <a:gd name="T1" fmla="*/ 56 h 97"/>
                  <a:gd name="T2" fmla="*/ 0 w 81"/>
                  <a:gd name="T3" fmla="*/ 56 h 97"/>
                  <a:gd name="T4" fmla="*/ 0 w 81"/>
                  <a:gd name="T5" fmla="*/ 64 h 97"/>
                  <a:gd name="T6" fmla="*/ 8 w 81"/>
                  <a:gd name="T7" fmla="*/ 64 h 97"/>
                  <a:gd name="T8" fmla="*/ 8 w 81"/>
                  <a:gd name="T9" fmla="*/ 72 h 97"/>
                  <a:gd name="T10" fmla="*/ 8 w 81"/>
                  <a:gd name="T11" fmla="*/ 96 h 97"/>
                  <a:gd name="T12" fmla="*/ 16 w 81"/>
                  <a:gd name="T13" fmla="*/ 88 h 97"/>
                  <a:gd name="T14" fmla="*/ 16 w 81"/>
                  <a:gd name="T15" fmla="*/ 64 h 97"/>
                  <a:gd name="T16" fmla="*/ 24 w 81"/>
                  <a:gd name="T17" fmla="*/ 56 h 97"/>
                  <a:gd name="T18" fmla="*/ 32 w 81"/>
                  <a:gd name="T19" fmla="*/ 56 h 97"/>
                  <a:gd name="T20" fmla="*/ 24 w 81"/>
                  <a:gd name="T21" fmla="*/ 64 h 97"/>
                  <a:gd name="T22" fmla="*/ 32 w 81"/>
                  <a:gd name="T23" fmla="*/ 72 h 97"/>
                  <a:gd name="T24" fmla="*/ 32 w 81"/>
                  <a:gd name="T25" fmla="*/ 80 h 97"/>
                  <a:gd name="T26" fmla="*/ 48 w 81"/>
                  <a:gd name="T27" fmla="*/ 80 h 97"/>
                  <a:gd name="T28" fmla="*/ 48 w 81"/>
                  <a:gd name="T29" fmla="*/ 96 h 97"/>
                  <a:gd name="T30" fmla="*/ 56 w 81"/>
                  <a:gd name="T31" fmla="*/ 88 h 97"/>
                  <a:gd name="T32" fmla="*/ 56 w 81"/>
                  <a:gd name="T33" fmla="*/ 80 h 97"/>
                  <a:gd name="T34" fmla="*/ 40 w 81"/>
                  <a:gd name="T35" fmla="*/ 64 h 97"/>
                  <a:gd name="T36" fmla="*/ 48 w 81"/>
                  <a:gd name="T37" fmla="*/ 64 h 97"/>
                  <a:gd name="T38" fmla="*/ 32 w 81"/>
                  <a:gd name="T39" fmla="*/ 48 h 97"/>
                  <a:gd name="T40" fmla="*/ 48 w 81"/>
                  <a:gd name="T41" fmla="*/ 32 h 97"/>
                  <a:gd name="T42" fmla="*/ 56 w 81"/>
                  <a:gd name="T43" fmla="*/ 32 h 97"/>
                  <a:gd name="T44" fmla="*/ 24 w 81"/>
                  <a:gd name="T45" fmla="*/ 40 h 97"/>
                  <a:gd name="T46" fmla="*/ 16 w 81"/>
                  <a:gd name="T47" fmla="*/ 32 h 97"/>
                  <a:gd name="T48" fmla="*/ 16 w 81"/>
                  <a:gd name="T49" fmla="*/ 24 h 97"/>
                  <a:gd name="T50" fmla="*/ 24 w 81"/>
                  <a:gd name="T51" fmla="*/ 16 h 97"/>
                  <a:gd name="T52" fmla="*/ 72 w 81"/>
                  <a:gd name="T53" fmla="*/ 16 h 97"/>
                  <a:gd name="T54" fmla="*/ 80 w 81"/>
                  <a:gd name="T55" fmla="*/ 0 h 97"/>
                  <a:gd name="T56" fmla="*/ 64 w 81"/>
                  <a:gd name="T57" fmla="*/ 8 h 97"/>
                  <a:gd name="T58" fmla="*/ 48 w 81"/>
                  <a:gd name="T59" fmla="*/ 16 h 97"/>
                  <a:gd name="T60" fmla="*/ 24 w 81"/>
                  <a:gd name="T61" fmla="*/ 8 h 97"/>
                  <a:gd name="T62" fmla="*/ 24 w 81"/>
                  <a:gd name="T63" fmla="*/ 16 h 97"/>
                  <a:gd name="T64" fmla="*/ 16 w 81"/>
                  <a:gd name="T65" fmla="*/ 16 h 97"/>
                  <a:gd name="T66" fmla="*/ 16 w 81"/>
                  <a:gd name="T67" fmla="*/ 32 h 97"/>
                  <a:gd name="T68" fmla="*/ 0 w 81"/>
                  <a:gd name="T69" fmla="*/ 5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97">
                    <a:moveTo>
                      <a:pt x="0" y="56"/>
                    </a:moveTo>
                    <a:lnTo>
                      <a:pt x="0" y="56"/>
                    </a:lnTo>
                    <a:lnTo>
                      <a:pt x="0" y="64"/>
                    </a:lnTo>
                    <a:lnTo>
                      <a:pt x="8" y="64"/>
                    </a:lnTo>
                    <a:lnTo>
                      <a:pt x="8" y="72"/>
                    </a:lnTo>
                    <a:lnTo>
                      <a:pt x="8" y="96"/>
                    </a:lnTo>
                    <a:lnTo>
                      <a:pt x="16" y="88"/>
                    </a:lnTo>
                    <a:lnTo>
                      <a:pt x="16" y="64"/>
                    </a:lnTo>
                    <a:lnTo>
                      <a:pt x="24" y="56"/>
                    </a:lnTo>
                    <a:lnTo>
                      <a:pt x="32" y="56"/>
                    </a:lnTo>
                    <a:lnTo>
                      <a:pt x="24" y="64"/>
                    </a:lnTo>
                    <a:lnTo>
                      <a:pt x="32" y="72"/>
                    </a:lnTo>
                    <a:lnTo>
                      <a:pt x="32" y="80"/>
                    </a:lnTo>
                    <a:lnTo>
                      <a:pt x="48" y="80"/>
                    </a:lnTo>
                    <a:lnTo>
                      <a:pt x="48" y="96"/>
                    </a:lnTo>
                    <a:lnTo>
                      <a:pt x="56" y="88"/>
                    </a:lnTo>
                    <a:lnTo>
                      <a:pt x="56" y="80"/>
                    </a:lnTo>
                    <a:lnTo>
                      <a:pt x="40" y="64"/>
                    </a:lnTo>
                    <a:lnTo>
                      <a:pt x="48" y="64"/>
                    </a:lnTo>
                    <a:lnTo>
                      <a:pt x="32" y="48"/>
                    </a:lnTo>
                    <a:lnTo>
                      <a:pt x="48" y="32"/>
                    </a:lnTo>
                    <a:lnTo>
                      <a:pt x="56" y="32"/>
                    </a:lnTo>
                    <a:lnTo>
                      <a:pt x="24" y="40"/>
                    </a:lnTo>
                    <a:lnTo>
                      <a:pt x="16" y="32"/>
                    </a:lnTo>
                    <a:lnTo>
                      <a:pt x="16" y="24"/>
                    </a:lnTo>
                    <a:lnTo>
                      <a:pt x="24" y="16"/>
                    </a:lnTo>
                    <a:lnTo>
                      <a:pt x="72" y="16"/>
                    </a:lnTo>
                    <a:lnTo>
                      <a:pt x="80" y="0"/>
                    </a:lnTo>
                    <a:lnTo>
                      <a:pt x="64" y="8"/>
                    </a:lnTo>
                    <a:lnTo>
                      <a:pt x="48" y="16"/>
                    </a:lnTo>
                    <a:lnTo>
                      <a:pt x="24" y="8"/>
                    </a:lnTo>
                    <a:lnTo>
                      <a:pt x="24" y="16"/>
                    </a:lnTo>
                    <a:lnTo>
                      <a:pt x="16" y="16"/>
                    </a:lnTo>
                    <a:lnTo>
                      <a:pt x="16" y="32"/>
                    </a:lnTo>
                    <a:lnTo>
                      <a:pt x="0" y="5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87" name="Freeform 573">
                <a:extLst>
                  <a:ext uri="{FF2B5EF4-FFF2-40B4-BE49-F238E27FC236}">
                    <a16:creationId xmlns:a16="http://schemas.microsoft.com/office/drawing/2014/main" id="{B3A94857-A66F-490E-BD24-34CEBE215EFE}"/>
                  </a:ext>
                </a:extLst>
              </p:cNvPr>
              <p:cNvSpPr>
                <a:spLocks/>
              </p:cNvSpPr>
              <p:nvPr/>
            </p:nvSpPr>
            <p:spPr bwMode="gray">
              <a:xfrm>
                <a:off x="9462871" y="4678835"/>
                <a:ext cx="36285" cy="99363"/>
              </a:xfrm>
              <a:custGeom>
                <a:avLst/>
                <a:gdLst>
                  <a:gd name="T0" fmla="*/ 0 w 17"/>
                  <a:gd name="T1" fmla="*/ 16 h 41"/>
                  <a:gd name="T2" fmla="*/ 0 w 17"/>
                  <a:gd name="T3" fmla="*/ 16 h 41"/>
                  <a:gd name="T4" fmla="*/ 8 w 17"/>
                  <a:gd name="T5" fmla="*/ 32 h 41"/>
                  <a:gd name="T6" fmla="*/ 16 w 17"/>
                  <a:gd name="T7" fmla="*/ 40 h 41"/>
                  <a:gd name="T8" fmla="*/ 8 w 17"/>
                  <a:gd name="T9" fmla="*/ 32 h 41"/>
                  <a:gd name="T10" fmla="*/ 8 w 17"/>
                  <a:gd name="T11" fmla="*/ 24 h 41"/>
                  <a:gd name="T12" fmla="*/ 16 w 17"/>
                  <a:gd name="T13" fmla="*/ 24 h 41"/>
                  <a:gd name="T14" fmla="*/ 16 w 17"/>
                  <a:gd name="T15" fmla="*/ 16 h 41"/>
                  <a:gd name="T16" fmla="*/ 16 w 17"/>
                  <a:gd name="T17" fmla="*/ 8 h 41"/>
                  <a:gd name="T18" fmla="*/ 16 w 17"/>
                  <a:gd name="T19" fmla="*/ 16 h 41"/>
                  <a:gd name="T20" fmla="*/ 8 w 17"/>
                  <a:gd name="T21" fmla="*/ 0 h 41"/>
                  <a:gd name="T22" fmla="*/ 0 w 17"/>
                  <a:gd name="T23"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41">
                    <a:moveTo>
                      <a:pt x="0" y="16"/>
                    </a:moveTo>
                    <a:lnTo>
                      <a:pt x="0" y="16"/>
                    </a:lnTo>
                    <a:lnTo>
                      <a:pt x="8" y="32"/>
                    </a:lnTo>
                    <a:lnTo>
                      <a:pt x="16" y="40"/>
                    </a:lnTo>
                    <a:lnTo>
                      <a:pt x="8" y="32"/>
                    </a:lnTo>
                    <a:lnTo>
                      <a:pt x="8" y="24"/>
                    </a:lnTo>
                    <a:lnTo>
                      <a:pt x="16" y="24"/>
                    </a:lnTo>
                    <a:lnTo>
                      <a:pt x="16" y="16"/>
                    </a:lnTo>
                    <a:lnTo>
                      <a:pt x="16" y="8"/>
                    </a:lnTo>
                    <a:lnTo>
                      <a:pt x="16" y="16"/>
                    </a:lnTo>
                    <a:lnTo>
                      <a:pt x="8" y="0"/>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88" name="Freeform 574">
                <a:extLst>
                  <a:ext uri="{FF2B5EF4-FFF2-40B4-BE49-F238E27FC236}">
                    <a16:creationId xmlns:a16="http://schemas.microsoft.com/office/drawing/2014/main" id="{89BADB0A-860A-4D72-ADE4-5EBA163ABF4C}"/>
                  </a:ext>
                </a:extLst>
              </p:cNvPr>
              <p:cNvSpPr>
                <a:spLocks/>
              </p:cNvSpPr>
              <p:nvPr/>
            </p:nvSpPr>
            <p:spPr bwMode="gray">
              <a:xfrm>
                <a:off x="9428314" y="4852234"/>
                <a:ext cx="36285" cy="21432"/>
              </a:xfrm>
              <a:custGeom>
                <a:avLst/>
                <a:gdLst>
                  <a:gd name="T0" fmla="*/ 0 w 17"/>
                  <a:gd name="T1" fmla="*/ 0 h 9"/>
                  <a:gd name="T2" fmla="*/ 0 w 17"/>
                  <a:gd name="T3" fmla="*/ 0 h 9"/>
                  <a:gd name="T4" fmla="*/ 16 w 17"/>
                  <a:gd name="T5" fmla="*/ 8 h 9"/>
                  <a:gd name="T6" fmla="*/ 16 w 17"/>
                  <a:gd name="T7" fmla="*/ 0 h 9"/>
                  <a:gd name="T8" fmla="*/ 0 w 17"/>
                  <a:gd name="T9" fmla="*/ 0 h 9"/>
                </a:gdLst>
                <a:ahLst/>
                <a:cxnLst>
                  <a:cxn ang="0">
                    <a:pos x="T0" y="T1"/>
                  </a:cxn>
                  <a:cxn ang="0">
                    <a:pos x="T2" y="T3"/>
                  </a:cxn>
                  <a:cxn ang="0">
                    <a:pos x="T4" y="T5"/>
                  </a:cxn>
                  <a:cxn ang="0">
                    <a:pos x="T6" y="T7"/>
                  </a:cxn>
                  <a:cxn ang="0">
                    <a:pos x="T8" y="T9"/>
                  </a:cxn>
                </a:cxnLst>
                <a:rect l="0" t="0" r="r" b="b"/>
                <a:pathLst>
                  <a:path w="17" h="9">
                    <a:moveTo>
                      <a:pt x="0" y="0"/>
                    </a:moveTo>
                    <a:lnTo>
                      <a:pt x="0" y="0"/>
                    </a:lnTo>
                    <a:lnTo>
                      <a:pt x="16" y="8"/>
                    </a:lnTo>
                    <a:lnTo>
                      <a:pt x="16"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89" name="Freeform 575">
                <a:extLst>
                  <a:ext uri="{FF2B5EF4-FFF2-40B4-BE49-F238E27FC236}">
                    <a16:creationId xmlns:a16="http://schemas.microsoft.com/office/drawing/2014/main" id="{5F6CE674-715B-4F73-9E1C-339C68D11BB3}"/>
                  </a:ext>
                </a:extLst>
              </p:cNvPr>
              <p:cNvSpPr>
                <a:spLocks/>
              </p:cNvSpPr>
              <p:nvPr/>
            </p:nvSpPr>
            <p:spPr bwMode="gray">
              <a:xfrm>
                <a:off x="9480150" y="4832751"/>
                <a:ext cx="86392" cy="40915"/>
              </a:xfrm>
              <a:custGeom>
                <a:avLst/>
                <a:gdLst>
                  <a:gd name="T0" fmla="*/ 0 w 41"/>
                  <a:gd name="T1" fmla="*/ 8 h 17"/>
                  <a:gd name="T2" fmla="*/ 0 w 41"/>
                  <a:gd name="T3" fmla="*/ 8 h 17"/>
                  <a:gd name="T4" fmla="*/ 40 w 41"/>
                  <a:gd name="T5" fmla="*/ 16 h 17"/>
                  <a:gd name="T6" fmla="*/ 32 w 41"/>
                  <a:gd name="T7" fmla="*/ 8 h 17"/>
                  <a:gd name="T8" fmla="*/ 24 w 41"/>
                  <a:gd name="T9" fmla="*/ 0 h 17"/>
                  <a:gd name="T10" fmla="*/ 8 w 41"/>
                  <a:gd name="T11" fmla="*/ 0 h 17"/>
                  <a:gd name="T12" fmla="*/ 0 w 41"/>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41" h="17">
                    <a:moveTo>
                      <a:pt x="0" y="8"/>
                    </a:moveTo>
                    <a:lnTo>
                      <a:pt x="0" y="8"/>
                    </a:lnTo>
                    <a:lnTo>
                      <a:pt x="40" y="16"/>
                    </a:lnTo>
                    <a:lnTo>
                      <a:pt x="32" y="8"/>
                    </a:lnTo>
                    <a:lnTo>
                      <a:pt x="24" y="0"/>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90" name="Freeform 576">
                <a:extLst>
                  <a:ext uri="{FF2B5EF4-FFF2-40B4-BE49-F238E27FC236}">
                    <a16:creationId xmlns:a16="http://schemas.microsoft.com/office/drawing/2014/main" id="{2EA8496F-5266-41EC-85EA-E5B5BB0DE679}"/>
                  </a:ext>
                </a:extLst>
              </p:cNvPr>
              <p:cNvSpPr>
                <a:spLocks/>
              </p:cNvSpPr>
              <p:nvPr/>
            </p:nvSpPr>
            <p:spPr bwMode="gray">
              <a:xfrm>
                <a:off x="9462871" y="4793785"/>
                <a:ext cx="36285" cy="3896"/>
              </a:xfrm>
              <a:custGeom>
                <a:avLst/>
                <a:gdLst>
                  <a:gd name="T0" fmla="*/ 0 w 17"/>
                  <a:gd name="T1" fmla="*/ 0 h 1"/>
                  <a:gd name="T2" fmla="*/ 0 w 17"/>
                  <a:gd name="T3" fmla="*/ 0 h 1"/>
                  <a:gd name="T4" fmla="*/ 16 w 17"/>
                  <a:gd name="T5" fmla="*/ 0 h 1"/>
                  <a:gd name="T6" fmla="*/ 8 w 17"/>
                  <a:gd name="T7" fmla="*/ 0 h 1"/>
                  <a:gd name="T8" fmla="*/ 0 w 17"/>
                  <a:gd name="T9" fmla="*/ 0 h 1"/>
                </a:gdLst>
                <a:ahLst/>
                <a:cxnLst>
                  <a:cxn ang="0">
                    <a:pos x="T0" y="T1"/>
                  </a:cxn>
                  <a:cxn ang="0">
                    <a:pos x="T2" y="T3"/>
                  </a:cxn>
                  <a:cxn ang="0">
                    <a:pos x="T4" y="T5"/>
                  </a:cxn>
                  <a:cxn ang="0">
                    <a:pos x="T6" y="T7"/>
                  </a:cxn>
                  <a:cxn ang="0">
                    <a:pos x="T8" y="T9"/>
                  </a:cxn>
                </a:cxnLst>
                <a:rect l="0" t="0" r="r" b="b"/>
                <a:pathLst>
                  <a:path w="17" h="1">
                    <a:moveTo>
                      <a:pt x="0" y="0"/>
                    </a:moveTo>
                    <a:lnTo>
                      <a:pt x="0" y="0"/>
                    </a:lnTo>
                    <a:lnTo>
                      <a:pt x="16" y="0"/>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91" name="Freeform 577">
                <a:extLst>
                  <a:ext uri="{FF2B5EF4-FFF2-40B4-BE49-F238E27FC236}">
                    <a16:creationId xmlns:a16="http://schemas.microsoft.com/office/drawing/2014/main" id="{2AA7A9CA-8A76-4983-9340-67A57EF5D0B5}"/>
                  </a:ext>
                </a:extLst>
              </p:cNvPr>
              <p:cNvSpPr>
                <a:spLocks/>
              </p:cNvSpPr>
              <p:nvPr/>
            </p:nvSpPr>
            <p:spPr bwMode="gray">
              <a:xfrm>
                <a:off x="9462871" y="4793785"/>
                <a:ext cx="36285" cy="3896"/>
              </a:xfrm>
              <a:custGeom>
                <a:avLst/>
                <a:gdLst>
                  <a:gd name="T0" fmla="*/ 0 w 17"/>
                  <a:gd name="T1" fmla="*/ 0 h 1"/>
                  <a:gd name="T2" fmla="*/ 16 w 17"/>
                  <a:gd name="T3" fmla="*/ 0 h 1"/>
                  <a:gd name="T4" fmla="*/ 8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92" name="Freeform 578">
                <a:extLst>
                  <a:ext uri="{FF2B5EF4-FFF2-40B4-BE49-F238E27FC236}">
                    <a16:creationId xmlns:a16="http://schemas.microsoft.com/office/drawing/2014/main" id="{62DC1C8C-A3CA-4FC7-86FE-55FAC2897152}"/>
                  </a:ext>
                </a:extLst>
              </p:cNvPr>
              <p:cNvSpPr>
                <a:spLocks/>
              </p:cNvSpPr>
              <p:nvPr/>
            </p:nvSpPr>
            <p:spPr bwMode="gray">
              <a:xfrm>
                <a:off x="9684034" y="4776251"/>
                <a:ext cx="19007" cy="21432"/>
              </a:xfrm>
              <a:custGeom>
                <a:avLst/>
                <a:gdLst>
                  <a:gd name="T0" fmla="*/ 0 w 9"/>
                  <a:gd name="T1" fmla="*/ 0 h 9"/>
                  <a:gd name="T2" fmla="*/ 0 w 9"/>
                  <a:gd name="T3" fmla="*/ 0 h 9"/>
                  <a:gd name="T4" fmla="*/ 8 w 9"/>
                  <a:gd name="T5" fmla="*/ 8 h 9"/>
                  <a:gd name="T6" fmla="*/ 8 w 9"/>
                  <a:gd name="T7" fmla="*/ 0 h 9"/>
                  <a:gd name="T8" fmla="*/ 0 w 9"/>
                  <a:gd name="T9" fmla="*/ 0 h 9"/>
                </a:gdLst>
                <a:ahLst/>
                <a:cxnLst>
                  <a:cxn ang="0">
                    <a:pos x="T0" y="T1"/>
                  </a:cxn>
                  <a:cxn ang="0">
                    <a:pos x="T2" y="T3"/>
                  </a:cxn>
                  <a:cxn ang="0">
                    <a:pos x="T4" y="T5"/>
                  </a:cxn>
                  <a:cxn ang="0">
                    <a:pos x="T6" y="T7"/>
                  </a:cxn>
                  <a:cxn ang="0">
                    <a:pos x="T8" y="T9"/>
                  </a:cxn>
                </a:cxnLst>
                <a:rect l="0" t="0" r="r" b="b"/>
                <a:pathLst>
                  <a:path w="9" h="9">
                    <a:moveTo>
                      <a:pt x="0" y="0"/>
                    </a:moveTo>
                    <a:lnTo>
                      <a:pt x="0" y="0"/>
                    </a:lnTo>
                    <a:lnTo>
                      <a:pt x="8" y="8"/>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93" name="Freeform 579">
                <a:extLst>
                  <a:ext uri="{FF2B5EF4-FFF2-40B4-BE49-F238E27FC236}">
                    <a16:creationId xmlns:a16="http://schemas.microsoft.com/office/drawing/2014/main" id="{064F47E5-E4DC-4137-B6CE-246FF9754B7B}"/>
                  </a:ext>
                </a:extLst>
              </p:cNvPr>
              <p:cNvSpPr>
                <a:spLocks/>
              </p:cNvSpPr>
              <p:nvPr/>
            </p:nvSpPr>
            <p:spPr bwMode="gray">
              <a:xfrm>
                <a:off x="9684034" y="4776251"/>
                <a:ext cx="19007" cy="21432"/>
              </a:xfrm>
              <a:custGeom>
                <a:avLst/>
                <a:gdLst>
                  <a:gd name="T0" fmla="*/ 0 w 9"/>
                  <a:gd name="T1" fmla="*/ 0 h 9"/>
                  <a:gd name="T2" fmla="*/ 8 w 9"/>
                  <a:gd name="T3" fmla="*/ 8 h 9"/>
                  <a:gd name="T4" fmla="*/ 8 w 9"/>
                  <a:gd name="T5" fmla="*/ 0 h 9"/>
                  <a:gd name="T6" fmla="*/ 0 w 9"/>
                  <a:gd name="T7" fmla="*/ 0 h 9"/>
                </a:gdLst>
                <a:ahLst/>
                <a:cxnLst>
                  <a:cxn ang="0">
                    <a:pos x="T0" y="T1"/>
                  </a:cxn>
                  <a:cxn ang="0">
                    <a:pos x="T2" y="T3"/>
                  </a:cxn>
                  <a:cxn ang="0">
                    <a:pos x="T4" y="T5"/>
                  </a:cxn>
                  <a:cxn ang="0">
                    <a:pos x="T6" y="T7"/>
                  </a:cxn>
                </a:cxnLst>
                <a:rect l="0" t="0" r="r" b="b"/>
                <a:pathLst>
                  <a:path w="9" h="9">
                    <a:moveTo>
                      <a:pt x="0" y="0"/>
                    </a:moveTo>
                    <a:lnTo>
                      <a:pt x="8" y="8"/>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94" name="Freeform 580">
                <a:extLst>
                  <a:ext uri="{FF2B5EF4-FFF2-40B4-BE49-F238E27FC236}">
                    <a16:creationId xmlns:a16="http://schemas.microsoft.com/office/drawing/2014/main" id="{071A50EC-8EEE-4F63-B227-67DF6F572CD0}"/>
                  </a:ext>
                </a:extLst>
              </p:cNvPr>
              <p:cNvSpPr>
                <a:spLocks/>
              </p:cNvSpPr>
              <p:nvPr/>
            </p:nvSpPr>
            <p:spPr bwMode="gray">
              <a:xfrm>
                <a:off x="9274535" y="4182020"/>
                <a:ext cx="105399" cy="173399"/>
              </a:xfrm>
              <a:custGeom>
                <a:avLst/>
                <a:gdLst>
                  <a:gd name="T0" fmla="*/ 0 w 49"/>
                  <a:gd name="T1" fmla="*/ 32 h 73"/>
                  <a:gd name="T2" fmla="*/ 0 w 49"/>
                  <a:gd name="T3" fmla="*/ 32 h 73"/>
                  <a:gd name="T4" fmla="*/ 0 w 49"/>
                  <a:gd name="T5" fmla="*/ 48 h 73"/>
                  <a:gd name="T6" fmla="*/ 8 w 49"/>
                  <a:gd name="T7" fmla="*/ 56 h 73"/>
                  <a:gd name="T8" fmla="*/ 8 w 49"/>
                  <a:gd name="T9" fmla="*/ 64 h 73"/>
                  <a:gd name="T10" fmla="*/ 16 w 49"/>
                  <a:gd name="T11" fmla="*/ 64 h 73"/>
                  <a:gd name="T12" fmla="*/ 24 w 49"/>
                  <a:gd name="T13" fmla="*/ 64 h 73"/>
                  <a:gd name="T14" fmla="*/ 32 w 49"/>
                  <a:gd name="T15" fmla="*/ 72 h 73"/>
                  <a:gd name="T16" fmla="*/ 32 w 49"/>
                  <a:gd name="T17" fmla="*/ 64 h 73"/>
                  <a:gd name="T18" fmla="*/ 40 w 49"/>
                  <a:gd name="T19" fmla="*/ 72 h 73"/>
                  <a:gd name="T20" fmla="*/ 48 w 49"/>
                  <a:gd name="T21" fmla="*/ 72 h 73"/>
                  <a:gd name="T22" fmla="*/ 40 w 49"/>
                  <a:gd name="T23" fmla="*/ 64 h 73"/>
                  <a:gd name="T24" fmla="*/ 48 w 49"/>
                  <a:gd name="T25" fmla="*/ 64 h 73"/>
                  <a:gd name="T26" fmla="*/ 32 w 49"/>
                  <a:gd name="T27" fmla="*/ 56 h 73"/>
                  <a:gd name="T28" fmla="*/ 24 w 49"/>
                  <a:gd name="T29" fmla="*/ 64 h 73"/>
                  <a:gd name="T30" fmla="*/ 16 w 49"/>
                  <a:gd name="T31" fmla="*/ 48 h 73"/>
                  <a:gd name="T32" fmla="*/ 32 w 49"/>
                  <a:gd name="T33" fmla="*/ 24 h 73"/>
                  <a:gd name="T34" fmla="*/ 24 w 49"/>
                  <a:gd name="T35" fmla="*/ 16 h 73"/>
                  <a:gd name="T36" fmla="*/ 32 w 49"/>
                  <a:gd name="T37" fmla="*/ 0 h 73"/>
                  <a:gd name="T38" fmla="*/ 24 w 49"/>
                  <a:gd name="T39" fmla="*/ 8 h 73"/>
                  <a:gd name="T40" fmla="*/ 8 w 49"/>
                  <a:gd name="T41" fmla="*/ 0 h 73"/>
                  <a:gd name="T42" fmla="*/ 0 w 49"/>
                  <a:gd name="T43" fmla="*/ 3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73">
                    <a:moveTo>
                      <a:pt x="0" y="32"/>
                    </a:moveTo>
                    <a:lnTo>
                      <a:pt x="0" y="32"/>
                    </a:lnTo>
                    <a:lnTo>
                      <a:pt x="0" y="48"/>
                    </a:lnTo>
                    <a:lnTo>
                      <a:pt x="8" y="56"/>
                    </a:lnTo>
                    <a:lnTo>
                      <a:pt x="8" y="64"/>
                    </a:lnTo>
                    <a:lnTo>
                      <a:pt x="16" y="64"/>
                    </a:lnTo>
                    <a:lnTo>
                      <a:pt x="24" y="64"/>
                    </a:lnTo>
                    <a:lnTo>
                      <a:pt x="32" y="72"/>
                    </a:lnTo>
                    <a:lnTo>
                      <a:pt x="32" y="64"/>
                    </a:lnTo>
                    <a:lnTo>
                      <a:pt x="40" y="72"/>
                    </a:lnTo>
                    <a:lnTo>
                      <a:pt x="48" y="72"/>
                    </a:lnTo>
                    <a:lnTo>
                      <a:pt x="40" y="64"/>
                    </a:lnTo>
                    <a:lnTo>
                      <a:pt x="48" y="64"/>
                    </a:lnTo>
                    <a:lnTo>
                      <a:pt x="32" y="56"/>
                    </a:lnTo>
                    <a:lnTo>
                      <a:pt x="24" y="64"/>
                    </a:lnTo>
                    <a:lnTo>
                      <a:pt x="16" y="48"/>
                    </a:lnTo>
                    <a:lnTo>
                      <a:pt x="32" y="24"/>
                    </a:lnTo>
                    <a:lnTo>
                      <a:pt x="24" y="16"/>
                    </a:lnTo>
                    <a:lnTo>
                      <a:pt x="32" y="0"/>
                    </a:lnTo>
                    <a:lnTo>
                      <a:pt x="24" y="8"/>
                    </a:lnTo>
                    <a:lnTo>
                      <a:pt x="8" y="0"/>
                    </a:lnTo>
                    <a:lnTo>
                      <a:pt x="0"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95" name="Freeform 581">
                <a:extLst>
                  <a:ext uri="{FF2B5EF4-FFF2-40B4-BE49-F238E27FC236}">
                    <a16:creationId xmlns:a16="http://schemas.microsoft.com/office/drawing/2014/main" id="{E5B9E2B2-F00A-45D6-9E57-5F5432FE1418}"/>
                  </a:ext>
                </a:extLst>
              </p:cNvPr>
              <p:cNvSpPr>
                <a:spLocks/>
              </p:cNvSpPr>
              <p:nvPr/>
            </p:nvSpPr>
            <p:spPr bwMode="gray">
              <a:xfrm>
                <a:off x="9189871" y="4411919"/>
                <a:ext cx="70842" cy="97414"/>
              </a:xfrm>
              <a:custGeom>
                <a:avLst/>
                <a:gdLst>
                  <a:gd name="T0" fmla="*/ 0 w 33"/>
                  <a:gd name="T1" fmla="*/ 40 h 41"/>
                  <a:gd name="T2" fmla="*/ 0 w 33"/>
                  <a:gd name="T3" fmla="*/ 40 h 41"/>
                  <a:gd name="T4" fmla="*/ 32 w 33"/>
                  <a:gd name="T5" fmla="*/ 8 h 41"/>
                  <a:gd name="T6" fmla="*/ 32 w 33"/>
                  <a:gd name="T7" fmla="*/ 0 h 41"/>
                  <a:gd name="T8" fmla="*/ 0 w 33"/>
                  <a:gd name="T9" fmla="*/ 40 h 41"/>
                </a:gdLst>
                <a:ahLst/>
                <a:cxnLst>
                  <a:cxn ang="0">
                    <a:pos x="T0" y="T1"/>
                  </a:cxn>
                  <a:cxn ang="0">
                    <a:pos x="T2" y="T3"/>
                  </a:cxn>
                  <a:cxn ang="0">
                    <a:pos x="T4" y="T5"/>
                  </a:cxn>
                  <a:cxn ang="0">
                    <a:pos x="T6" y="T7"/>
                  </a:cxn>
                  <a:cxn ang="0">
                    <a:pos x="T8" y="T9"/>
                  </a:cxn>
                </a:cxnLst>
                <a:rect l="0" t="0" r="r" b="b"/>
                <a:pathLst>
                  <a:path w="33" h="41">
                    <a:moveTo>
                      <a:pt x="0" y="40"/>
                    </a:moveTo>
                    <a:lnTo>
                      <a:pt x="0" y="40"/>
                    </a:lnTo>
                    <a:lnTo>
                      <a:pt x="32" y="8"/>
                    </a:lnTo>
                    <a:lnTo>
                      <a:pt x="32" y="0"/>
                    </a:lnTo>
                    <a:lnTo>
                      <a:pt x="0" y="4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96" name="Freeform 582">
                <a:extLst>
                  <a:ext uri="{FF2B5EF4-FFF2-40B4-BE49-F238E27FC236}">
                    <a16:creationId xmlns:a16="http://schemas.microsoft.com/office/drawing/2014/main" id="{B9F65CD4-A50B-49DD-87D0-333A7A011527}"/>
                  </a:ext>
                </a:extLst>
              </p:cNvPr>
              <p:cNvSpPr>
                <a:spLocks/>
              </p:cNvSpPr>
              <p:nvPr/>
            </p:nvSpPr>
            <p:spPr bwMode="gray">
              <a:xfrm>
                <a:off x="9274535" y="4353471"/>
                <a:ext cx="36285" cy="40915"/>
              </a:xfrm>
              <a:custGeom>
                <a:avLst/>
                <a:gdLst>
                  <a:gd name="T0" fmla="*/ 0 w 17"/>
                  <a:gd name="T1" fmla="*/ 0 h 17"/>
                  <a:gd name="T2" fmla="*/ 0 w 17"/>
                  <a:gd name="T3" fmla="*/ 0 h 17"/>
                  <a:gd name="T4" fmla="*/ 16 w 17"/>
                  <a:gd name="T5" fmla="*/ 16 h 17"/>
                  <a:gd name="T6" fmla="*/ 16 w 17"/>
                  <a:gd name="T7" fmla="*/ 8 h 17"/>
                  <a:gd name="T8" fmla="*/ 16 w 17"/>
                  <a:gd name="T9" fmla="*/ 0 h 17"/>
                  <a:gd name="T10" fmla="*/ 0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0" y="0"/>
                    </a:moveTo>
                    <a:lnTo>
                      <a:pt x="0" y="0"/>
                    </a:lnTo>
                    <a:lnTo>
                      <a:pt x="16" y="16"/>
                    </a:lnTo>
                    <a:lnTo>
                      <a:pt x="16" y="8"/>
                    </a:lnTo>
                    <a:lnTo>
                      <a:pt x="16"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97" name="Freeform 583">
                <a:extLst>
                  <a:ext uri="{FF2B5EF4-FFF2-40B4-BE49-F238E27FC236}">
                    <a16:creationId xmlns:a16="http://schemas.microsoft.com/office/drawing/2014/main" id="{77D4941C-1C91-4961-93E7-EC6275C3585D}"/>
                  </a:ext>
                </a:extLst>
              </p:cNvPr>
              <p:cNvSpPr>
                <a:spLocks/>
              </p:cNvSpPr>
              <p:nvPr/>
            </p:nvSpPr>
            <p:spPr bwMode="gray">
              <a:xfrm>
                <a:off x="9393758" y="4372954"/>
                <a:ext cx="36285" cy="79881"/>
              </a:xfrm>
              <a:custGeom>
                <a:avLst/>
                <a:gdLst>
                  <a:gd name="T0" fmla="*/ 0 w 17"/>
                  <a:gd name="T1" fmla="*/ 0 h 33"/>
                  <a:gd name="T2" fmla="*/ 0 w 17"/>
                  <a:gd name="T3" fmla="*/ 0 h 33"/>
                  <a:gd name="T4" fmla="*/ 8 w 17"/>
                  <a:gd name="T5" fmla="*/ 8 h 33"/>
                  <a:gd name="T6" fmla="*/ 0 w 17"/>
                  <a:gd name="T7" fmla="*/ 16 h 33"/>
                  <a:gd name="T8" fmla="*/ 0 w 17"/>
                  <a:gd name="T9" fmla="*/ 24 h 33"/>
                  <a:gd name="T10" fmla="*/ 0 w 17"/>
                  <a:gd name="T11" fmla="*/ 32 h 33"/>
                  <a:gd name="T12" fmla="*/ 8 w 17"/>
                  <a:gd name="T13" fmla="*/ 32 h 33"/>
                  <a:gd name="T14" fmla="*/ 8 w 17"/>
                  <a:gd name="T15" fmla="*/ 16 h 33"/>
                  <a:gd name="T16" fmla="*/ 16 w 17"/>
                  <a:gd name="T17" fmla="*/ 16 h 33"/>
                  <a:gd name="T18" fmla="*/ 8 w 17"/>
                  <a:gd name="T19" fmla="*/ 8 h 33"/>
                  <a:gd name="T20" fmla="*/ 8 w 17"/>
                  <a:gd name="T21" fmla="*/ 0 h 33"/>
                  <a:gd name="T22" fmla="*/ 0 w 17"/>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33">
                    <a:moveTo>
                      <a:pt x="0" y="0"/>
                    </a:moveTo>
                    <a:lnTo>
                      <a:pt x="0" y="0"/>
                    </a:lnTo>
                    <a:lnTo>
                      <a:pt x="8" y="8"/>
                    </a:lnTo>
                    <a:lnTo>
                      <a:pt x="0" y="16"/>
                    </a:lnTo>
                    <a:lnTo>
                      <a:pt x="0" y="24"/>
                    </a:lnTo>
                    <a:lnTo>
                      <a:pt x="0" y="32"/>
                    </a:lnTo>
                    <a:lnTo>
                      <a:pt x="8" y="32"/>
                    </a:lnTo>
                    <a:lnTo>
                      <a:pt x="8" y="16"/>
                    </a:lnTo>
                    <a:lnTo>
                      <a:pt x="16" y="16"/>
                    </a:lnTo>
                    <a:lnTo>
                      <a:pt x="8" y="8"/>
                    </a:lnTo>
                    <a:lnTo>
                      <a:pt x="8"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98" name="Freeform 584">
                <a:extLst>
                  <a:ext uri="{FF2B5EF4-FFF2-40B4-BE49-F238E27FC236}">
                    <a16:creationId xmlns:a16="http://schemas.microsoft.com/office/drawing/2014/main" id="{28A27C9C-A3AC-4E84-9480-20CFC5E3AF95}"/>
                  </a:ext>
                </a:extLst>
              </p:cNvPr>
              <p:cNvSpPr>
                <a:spLocks/>
              </p:cNvSpPr>
              <p:nvPr/>
            </p:nvSpPr>
            <p:spPr bwMode="gray">
              <a:xfrm>
                <a:off x="9326371" y="4392437"/>
                <a:ext cx="70842" cy="97414"/>
              </a:xfrm>
              <a:custGeom>
                <a:avLst/>
                <a:gdLst>
                  <a:gd name="T0" fmla="*/ 0 w 33"/>
                  <a:gd name="T1" fmla="*/ 16 h 41"/>
                  <a:gd name="T2" fmla="*/ 0 w 33"/>
                  <a:gd name="T3" fmla="*/ 16 h 41"/>
                  <a:gd name="T4" fmla="*/ 8 w 33"/>
                  <a:gd name="T5" fmla="*/ 16 h 41"/>
                  <a:gd name="T6" fmla="*/ 8 w 33"/>
                  <a:gd name="T7" fmla="*/ 24 h 41"/>
                  <a:gd name="T8" fmla="*/ 16 w 33"/>
                  <a:gd name="T9" fmla="*/ 40 h 41"/>
                  <a:gd name="T10" fmla="*/ 16 w 33"/>
                  <a:gd name="T11" fmla="*/ 32 h 41"/>
                  <a:gd name="T12" fmla="*/ 16 w 33"/>
                  <a:gd name="T13" fmla="*/ 24 h 41"/>
                  <a:gd name="T14" fmla="*/ 32 w 33"/>
                  <a:gd name="T15" fmla="*/ 32 h 41"/>
                  <a:gd name="T16" fmla="*/ 32 w 33"/>
                  <a:gd name="T17" fmla="*/ 24 h 41"/>
                  <a:gd name="T18" fmla="*/ 24 w 33"/>
                  <a:gd name="T19" fmla="*/ 24 h 41"/>
                  <a:gd name="T20" fmla="*/ 24 w 33"/>
                  <a:gd name="T21" fmla="*/ 8 h 41"/>
                  <a:gd name="T22" fmla="*/ 16 w 33"/>
                  <a:gd name="T23" fmla="*/ 16 h 41"/>
                  <a:gd name="T24" fmla="*/ 16 w 33"/>
                  <a:gd name="T25" fmla="*/ 8 h 41"/>
                  <a:gd name="T26" fmla="*/ 8 w 33"/>
                  <a:gd name="T27" fmla="*/ 0 h 41"/>
                  <a:gd name="T28" fmla="*/ 0 w 33"/>
                  <a:gd name="T29" fmla="*/ 0 h 41"/>
                  <a:gd name="T30" fmla="*/ 0 w 33"/>
                  <a:gd name="T31"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41">
                    <a:moveTo>
                      <a:pt x="0" y="16"/>
                    </a:moveTo>
                    <a:lnTo>
                      <a:pt x="0" y="16"/>
                    </a:lnTo>
                    <a:lnTo>
                      <a:pt x="8" y="16"/>
                    </a:lnTo>
                    <a:lnTo>
                      <a:pt x="8" y="24"/>
                    </a:lnTo>
                    <a:lnTo>
                      <a:pt x="16" y="40"/>
                    </a:lnTo>
                    <a:lnTo>
                      <a:pt x="16" y="32"/>
                    </a:lnTo>
                    <a:lnTo>
                      <a:pt x="16" y="24"/>
                    </a:lnTo>
                    <a:lnTo>
                      <a:pt x="32" y="32"/>
                    </a:lnTo>
                    <a:lnTo>
                      <a:pt x="32" y="24"/>
                    </a:lnTo>
                    <a:lnTo>
                      <a:pt x="24" y="24"/>
                    </a:lnTo>
                    <a:lnTo>
                      <a:pt x="24" y="8"/>
                    </a:lnTo>
                    <a:lnTo>
                      <a:pt x="16" y="16"/>
                    </a:lnTo>
                    <a:lnTo>
                      <a:pt x="16" y="8"/>
                    </a:lnTo>
                    <a:lnTo>
                      <a:pt x="8" y="0"/>
                    </a:lnTo>
                    <a:lnTo>
                      <a:pt x="0" y="0"/>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299" name="Freeform 585">
                <a:extLst>
                  <a:ext uri="{FF2B5EF4-FFF2-40B4-BE49-F238E27FC236}">
                    <a16:creationId xmlns:a16="http://schemas.microsoft.com/office/drawing/2014/main" id="{AD27190A-5A33-4F76-BAEC-ED667DF388EC}"/>
                  </a:ext>
                </a:extLst>
              </p:cNvPr>
              <p:cNvSpPr>
                <a:spLocks/>
              </p:cNvSpPr>
              <p:nvPr/>
            </p:nvSpPr>
            <p:spPr bwMode="gray">
              <a:xfrm>
                <a:off x="9326371" y="4448937"/>
                <a:ext cx="120949" cy="136380"/>
              </a:xfrm>
              <a:custGeom>
                <a:avLst/>
                <a:gdLst>
                  <a:gd name="T0" fmla="*/ 0 w 57"/>
                  <a:gd name="T1" fmla="*/ 40 h 57"/>
                  <a:gd name="T2" fmla="*/ 0 w 57"/>
                  <a:gd name="T3" fmla="*/ 40 h 57"/>
                  <a:gd name="T4" fmla="*/ 8 w 57"/>
                  <a:gd name="T5" fmla="*/ 32 h 57"/>
                  <a:gd name="T6" fmla="*/ 16 w 57"/>
                  <a:gd name="T7" fmla="*/ 32 h 57"/>
                  <a:gd name="T8" fmla="*/ 24 w 57"/>
                  <a:gd name="T9" fmla="*/ 32 h 57"/>
                  <a:gd name="T10" fmla="*/ 32 w 57"/>
                  <a:gd name="T11" fmla="*/ 32 h 57"/>
                  <a:gd name="T12" fmla="*/ 24 w 57"/>
                  <a:gd name="T13" fmla="*/ 48 h 57"/>
                  <a:gd name="T14" fmla="*/ 40 w 57"/>
                  <a:gd name="T15" fmla="*/ 56 h 57"/>
                  <a:gd name="T16" fmla="*/ 48 w 57"/>
                  <a:gd name="T17" fmla="*/ 48 h 57"/>
                  <a:gd name="T18" fmla="*/ 40 w 57"/>
                  <a:gd name="T19" fmla="*/ 40 h 57"/>
                  <a:gd name="T20" fmla="*/ 48 w 57"/>
                  <a:gd name="T21" fmla="*/ 32 h 57"/>
                  <a:gd name="T22" fmla="*/ 56 w 57"/>
                  <a:gd name="T23" fmla="*/ 48 h 57"/>
                  <a:gd name="T24" fmla="*/ 56 w 57"/>
                  <a:gd name="T25" fmla="*/ 32 h 57"/>
                  <a:gd name="T26" fmla="*/ 56 w 57"/>
                  <a:gd name="T27" fmla="*/ 16 h 57"/>
                  <a:gd name="T28" fmla="*/ 40 w 57"/>
                  <a:gd name="T29" fmla="*/ 0 h 57"/>
                  <a:gd name="T30" fmla="*/ 40 w 57"/>
                  <a:gd name="T31" fmla="*/ 16 h 57"/>
                  <a:gd name="T32" fmla="*/ 32 w 57"/>
                  <a:gd name="T33" fmla="*/ 16 h 57"/>
                  <a:gd name="T34" fmla="*/ 24 w 57"/>
                  <a:gd name="T35" fmla="*/ 24 h 57"/>
                  <a:gd name="T36" fmla="*/ 16 w 57"/>
                  <a:gd name="T37" fmla="*/ 16 h 57"/>
                  <a:gd name="T38" fmla="*/ 0 w 57"/>
                  <a:gd name="T39" fmla="*/ 32 h 57"/>
                  <a:gd name="T40" fmla="*/ 0 w 57"/>
                  <a:gd name="T41"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7">
                    <a:moveTo>
                      <a:pt x="0" y="40"/>
                    </a:moveTo>
                    <a:lnTo>
                      <a:pt x="0" y="40"/>
                    </a:lnTo>
                    <a:lnTo>
                      <a:pt x="8" y="32"/>
                    </a:lnTo>
                    <a:lnTo>
                      <a:pt x="16" y="32"/>
                    </a:lnTo>
                    <a:lnTo>
                      <a:pt x="24" y="32"/>
                    </a:lnTo>
                    <a:lnTo>
                      <a:pt x="32" y="32"/>
                    </a:lnTo>
                    <a:lnTo>
                      <a:pt x="24" y="48"/>
                    </a:lnTo>
                    <a:lnTo>
                      <a:pt x="40" y="56"/>
                    </a:lnTo>
                    <a:lnTo>
                      <a:pt x="48" y="48"/>
                    </a:lnTo>
                    <a:lnTo>
                      <a:pt x="40" y="40"/>
                    </a:lnTo>
                    <a:lnTo>
                      <a:pt x="48" y="32"/>
                    </a:lnTo>
                    <a:lnTo>
                      <a:pt x="56" y="48"/>
                    </a:lnTo>
                    <a:lnTo>
                      <a:pt x="56" y="32"/>
                    </a:lnTo>
                    <a:lnTo>
                      <a:pt x="56" y="16"/>
                    </a:lnTo>
                    <a:lnTo>
                      <a:pt x="40" y="0"/>
                    </a:lnTo>
                    <a:lnTo>
                      <a:pt x="40" y="16"/>
                    </a:lnTo>
                    <a:lnTo>
                      <a:pt x="32" y="16"/>
                    </a:lnTo>
                    <a:lnTo>
                      <a:pt x="24" y="24"/>
                    </a:lnTo>
                    <a:lnTo>
                      <a:pt x="16" y="16"/>
                    </a:lnTo>
                    <a:lnTo>
                      <a:pt x="0" y="32"/>
                    </a:lnTo>
                    <a:lnTo>
                      <a:pt x="0" y="4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00" name="Freeform 586">
                <a:extLst>
                  <a:ext uri="{FF2B5EF4-FFF2-40B4-BE49-F238E27FC236}">
                    <a16:creationId xmlns:a16="http://schemas.microsoft.com/office/drawing/2014/main" id="{CEE721E3-C5DE-48CF-8666-67ECED528C03}"/>
                  </a:ext>
                </a:extLst>
              </p:cNvPr>
              <p:cNvSpPr>
                <a:spLocks/>
              </p:cNvSpPr>
              <p:nvPr/>
            </p:nvSpPr>
            <p:spPr bwMode="gray">
              <a:xfrm>
                <a:off x="10022693" y="4871717"/>
                <a:ext cx="122677" cy="77932"/>
              </a:xfrm>
              <a:custGeom>
                <a:avLst/>
                <a:gdLst>
                  <a:gd name="T0" fmla="*/ 0 w 57"/>
                  <a:gd name="T1" fmla="*/ 16 h 33"/>
                  <a:gd name="T2" fmla="*/ 0 w 57"/>
                  <a:gd name="T3" fmla="*/ 16 h 33"/>
                  <a:gd name="T4" fmla="*/ 16 w 57"/>
                  <a:gd name="T5" fmla="*/ 32 h 33"/>
                  <a:gd name="T6" fmla="*/ 32 w 57"/>
                  <a:gd name="T7" fmla="*/ 32 h 33"/>
                  <a:gd name="T8" fmla="*/ 48 w 57"/>
                  <a:gd name="T9" fmla="*/ 24 h 33"/>
                  <a:gd name="T10" fmla="*/ 56 w 57"/>
                  <a:gd name="T11" fmla="*/ 8 h 33"/>
                  <a:gd name="T12" fmla="*/ 56 w 57"/>
                  <a:gd name="T13" fmla="*/ 0 h 33"/>
                  <a:gd name="T14" fmla="*/ 48 w 57"/>
                  <a:gd name="T15" fmla="*/ 0 h 33"/>
                  <a:gd name="T16" fmla="*/ 48 w 57"/>
                  <a:gd name="T17" fmla="*/ 16 h 33"/>
                  <a:gd name="T18" fmla="*/ 40 w 57"/>
                  <a:gd name="T19" fmla="*/ 16 h 33"/>
                  <a:gd name="T20" fmla="*/ 32 w 57"/>
                  <a:gd name="T21" fmla="*/ 16 h 33"/>
                  <a:gd name="T22" fmla="*/ 0 w 57"/>
                  <a:gd name="T2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33">
                    <a:moveTo>
                      <a:pt x="0" y="16"/>
                    </a:moveTo>
                    <a:lnTo>
                      <a:pt x="0" y="16"/>
                    </a:lnTo>
                    <a:lnTo>
                      <a:pt x="16" y="32"/>
                    </a:lnTo>
                    <a:lnTo>
                      <a:pt x="32" y="32"/>
                    </a:lnTo>
                    <a:lnTo>
                      <a:pt x="48" y="24"/>
                    </a:lnTo>
                    <a:lnTo>
                      <a:pt x="56" y="8"/>
                    </a:lnTo>
                    <a:lnTo>
                      <a:pt x="56" y="0"/>
                    </a:lnTo>
                    <a:lnTo>
                      <a:pt x="48" y="0"/>
                    </a:lnTo>
                    <a:lnTo>
                      <a:pt x="48" y="16"/>
                    </a:lnTo>
                    <a:lnTo>
                      <a:pt x="40" y="16"/>
                    </a:lnTo>
                    <a:lnTo>
                      <a:pt x="32" y="16"/>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01" name="Freeform 587">
                <a:extLst>
                  <a:ext uri="{FF2B5EF4-FFF2-40B4-BE49-F238E27FC236}">
                    <a16:creationId xmlns:a16="http://schemas.microsoft.com/office/drawing/2014/main" id="{D64C6892-425B-4397-87FE-FCBBC5FE3A71}"/>
                  </a:ext>
                </a:extLst>
              </p:cNvPr>
              <p:cNvSpPr>
                <a:spLocks/>
              </p:cNvSpPr>
              <p:nvPr/>
            </p:nvSpPr>
            <p:spPr bwMode="gray">
              <a:xfrm>
                <a:off x="10022693" y="4871717"/>
                <a:ext cx="122677" cy="77932"/>
              </a:xfrm>
              <a:custGeom>
                <a:avLst/>
                <a:gdLst>
                  <a:gd name="T0" fmla="*/ 0 w 57"/>
                  <a:gd name="T1" fmla="*/ 16 h 33"/>
                  <a:gd name="T2" fmla="*/ 16 w 57"/>
                  <a:gd name="T3" fmla="*/ 32 h 33"/>
                  <a:gd name="T4" fmla="*/ 32 w 57"/>
                  <a:gd name="T5" fmla="*/ 32 h 33"/>
                  <a:gd name="T6" fmla="*/ 48 w 57"/>
                  <a:gd name="T7" fmla="*/ 24 h 33"/>
                  <a:gd name="T8" fmla="*/ 56 w 57"/>
                  <a:gd name="T9" fmla="*/ 8 h 33"/>
                  <a:gd name="T10" fmla="*/ 56 w 57"/>
                  <a:gd name="T11" fmla="*/ 0 h 33"/>
                  <a:gd name="T12" fmla="*/ 48 w 57"/>
                  <a:gd name="T13" fmla="*/ 0 h 33"/>
                  <a:gd name="T14" fmla="*/ 48 w 57"/>
                  <a:gd name="T15" fmla="*/ 16 h 33"/>
                  <a:gd name="T16" fmla="*/ 40 w 57"/>
                  <a:gd name="T17" fmla="*/ 16 h 33"/>
                  <a:gd name="T18" fmla="*/ 32 w 57"/>
                  <a:gd name="T19" fmla="*/ 16 h 33"/>
                  <a:gd name="T20" fmla="*/ 0 w 57"/>
                  <a:gd name="T21"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33">
                    <a:moveTo>
                      <a:pt x="0" y="16"/>
                    </a:moveTo>
                    <a:lnTo>
                      <a:pt x="16" y="32"/>
                    </a:lnTo>
                    <a:lnTo>
                      <a:pt x="32" y="32"/>
                    </a:lnTo>
                    <a:lnTo>
                      <a:pt x="48" y="24"/>
                    </a:lnTo>
                    <a:lnTo>
                      <a:pt x="56" y="8"/>
                    </a:lnTo>
                    <a:lnTo>
                      <a:pt x="56" y="0"/>
                    </a:lnTo>
                    <a:lnTo>
                      <a:pt x="48" y="0"/>
                    </a:lnTo>
                    <a:lnTo>
                      <a:pt x="48" y="16"/>
                    </a:lnTo>
                    <a:lnTo>
                      <a:pt x="40" y="16"/>
                    </a:lnTo>
                    <a:lnTo>
                      <a:pt x="32" y="16"/>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02" name="Freeform 588">
                <a:extLst>
                  <a:ext uri="{FF2B5EF4-FFF2-40B4-BE49-F238E27FC236}">
                    <a16:creationId xmlns:a16="http://schemas.microsoft.com/office/drawing/2014/main" id="{0AB19AA6-2281-4DD7-85A6-945B7D5917E6}"/>
                  </a:ext>
                </a:extLst>
              </p:cNvPr>
              <p:cNvSpPr>
                <a:spLocks/>
              </p:cNvSpPr>
              <p:nvPr/>
            </p:nvSpPr>
            <p:spPr bwMode="gray">
              <a:xfrm>
                <a:off x="10109085" y="4852234"/>
                <a:ext cx="51835" cy="40915"/>
              </a:xfrm>
              <a:custGeom>
                <a:avLst/>
                <a:gdLst>
                  <a:gd name="T0" fmla="*/ 0 w 25"/>
                  <a:gd name="T1" fmla="*/ 0 h 17"/>
                  <a:gd name="T2" fmla="*/ 0 w 25"/>
                  <a:gd name="T3" fmla="*/ 0 h 17"/>
                  <a:gd name="T4" fmla="*/ 16 w 25"/>
                  <a:gd name="T5" fmla="*/ 8 h 17"/>
                  <a:gd name="T6" fmla="*/ 24 w 25"/>
                  <a:gd name="T7" fmla="*/ 16 h 17"/>
                  <a:gd name="T8" fmla="*/ 24 w 25"/>
                  <a:gd name="T9" fmla="*/ 8 h 17"/>
                  <a:gd name="T10" fmla="*/ 0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0" y="0"/>
                    </a:moveTo>
                    <a:lnTo>
                      <a:pt x="0" y="0"/>
                    </a:lnTo>
                    <a:lnTo>
                      <a:pt x="16" y="8"/>
                    </a:lnTo>
                    <a:lnTo>
                      <a:pt x="24" y="16"/>
                    </a:lnTo>
                    <a:lnTo>
                      <a:pt x="24"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03" name="Freeform 589">
                <a:extLst>
                  <a:ext uri="{FF2B5EF4-FFF2-40B4-BE49-F238E27FC236}">
                    <a16:creationId xmlns:a16="http://schemas.microsoft.com/office/drawing/2014/main" id="{14B99F2C-F594-4A73-B1D5-36B655C1F74F}"/>
                  </a:ext>
                </a:extLst>
              </p:cNvPr>
              <p:cNvSpPr>
                <a:spLocks/>
              </p:cNvSpPr>
              <p:nvPr/>
            </p:nvSpPr>
            <p:spPr bwMode="gray">
              <a:xfrm>
                <a:off x="10109085" y="4852234"/>
                <a:ext cx="51835" cy="40915"/>
              </a:xfrm>
              <a:custGeom>
                <a:avLst/>
                <a:gdLst>
                  <a:gd name="T0" fmla="*/ 0 w 25"/>
                  <a:gd name="T1" fmla="*/ 0 h 17"/>
                  <a:gd name="T2" fmla="*/ 16 w 25"/>
                  <a:gd name="T3" fmla="*/ 8 h 17"/>
                  <a:gd name="T4" fmla="*/ 24 w 25"/>
                  <a:gd name="T5" fmla="*/ 16 h 17"/>
                  <a:gd name="T6" fmla="*/ 24 w 25"/>
                  <a:gd name="T7" fmla="*/ 8 h 17"/>
                  <a:gd name="T8" fmla="*/ 0 w 25"/>
                  <a:gd name="T9" fmla="*/ 0 h 17"/>
                </a:gdLst>
                <a:ahLst/>
                <a:cxnLst>
                  <a:cxn ang="0">
                    <a:pos x="T0" y="T1"/>
                  </a:cxn>
                  <a:cxn ang="0">
                    <a:pos x="T2" y="T3"/>
                  </a:cxn>
                  <a:cxn ang="0">
                    <a:pos x="T4" y="T5"/>
                  </a:cxn>
                  <a:cxn ang="0">
                    <a:pos x="T6" y="T7"/>
                  </a:cxn>
                  <a:cxn ang="0">
                    <a:pos x="T8" y="T9"/>
                  </a:cxn>
                </a:cxnLst>
                <a:rect l="0" t="0" r="r" b="b"/>
                <a:pathLst>
                  <a:path w="25" h="17">
                    <a:moveTo>
                      <a:pt x="0" y="0"/>
                    </a:moveTo>
                    <a:lnTo>
                      <a:pt x="16" y="8"/>
                    </a:lnTo>
                    <a:lnTo>
                      <a:pt x="24" y="16"/>
                    </a:lnTo>
                    <a:lnTo>
                      <a:pt x="24"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04" name="Freeform 590">
                <a:extLst>
                  <a:ext uri="{FF2B5EF4-FFF2-40B4-BE49-F238E27FC236}">
                    <a16:creationId xmlns:a16="http://schemas.microsoft.com/office/drawing/2014/main" id="{3A1A52AC-B0AC-4551-B3A4-EF4F2C32A51F}"/>
                  </a:ext>
                </a:extLst>
              </p:cNvPr>
              <p:cNvSpPr>
                <a:spLocks/>
              </p:cNvSpPr>
              <p:nvPr/>
            </p:nvSpPr>
            <p:spPr bwMode="gray">
              <a:xfrm>
                <a:off x="10211027" y="4908735"/>
                <a:ext cx="36285" cy="60397"/>
              </a:xfrm>
              <a:custGeom>
                <a:avLst/>
                <a:gdLst>
                  <a:gd name="T0" fmla="*/ 0 w 17"/>
                  <a:gd name="T1" fmla="*/ 0 h 25"/>
                  <a:gd name="T2" fmla="*/ 0 w 17"/>
                  <a:gd name="T3" fmla="*/ 0 h 25"/>
                  <a:gd name="T4" fmla="*/ 8 w 17"/>
                  <a:gd name="T5" fmla="*/ 24 h 25"/>
                  <a:gd name="T6" fmla="*/ 16 w 17"/>
                  <a:gd name="T7" fmla="*/ 16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0"/>
                    </a:lnTo>
                    <a:lnTo>
                      <a:pt x="8" y="24"/>
                    </a:lnTo>
                    <a:lnTo>
                      <a:pt x="16" y="16"/>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05" name="Freeform 591">
                <a:extLst>
                  <a:ext uri="{FF2B5EF4-FFF2-40B4-BE49-F238E27FC236}">
                    <a16:creationId xmlns:a16="http://schemas.microsoft.com/office/drawing/2014/main" id="{3056E606-3873-4017-B2B7-77FAFCD9976B}"/>
                  </a:ext>
                </a:extLst>
              </p:cNvPr>
              <p:cNvSpPr>
                <a:spLocks/>
              </p:cNvSpPr>
              <p:nvPr/>
            </p:nvSpPr>
            <p:spPr bwMode="gray">
              <a:xfrm>
                <a:off x="10211027" y="4908735"/>
                <a:ext cx="36285" cy="60397"/>
              </a:xfrm>
              <a:custGeom>
                <a:avLst/>
                <a:gdLst>
                  <a:gd name="T0" fmla="*/ 0 w 17"/>
                  <a:gd name="T1" fmla="*/ 0 h 25"/>
                  <a:gd name="T2" fmla="*/ 8 w 17"/>
                  <a:gd name="T3" fmla="*/ 24 h 25"/>
                  <a:gd name="T4" fmla="*/ 16 w 17"/>
                  <a:gd name="T5" fmla="*/ 16 h 25"/>
                  <a:gd name="T6" fmla="*/ 0 w 17"/>
                  <a:gd name="T7" fmla="*/ 0 h 25"/>
                </a:gdLst>
                <a:ahLst/>
                <a:cxnLst>
                  <a:cxn ang="0">
                    <a:pos x="T0" y="T1"/>
                  </a:cxn>
                  <a:cxn ang="0">
                    <a:pos x="T2" y="T3"/>
                  </a:cxn>
                  <a:cxn ang="0">
                    <a:pos x="T4" y="T5"/>
                  </a:cxn>
                  <a:cxn ang="0">
                    <a:pos x="T6" y="T7"/>
                  </a:cxn>
                </a:cxnLst>
                <a:rect l="0" t="0" r="r" b="b"/>
                <a:pathLst>
                  <a:path w="17" h="25">
                    <a:moveTo>
                      <a:pt x="0" y="0"/>
                    </a:moveTo>
                    <a:lnTo>
                      <a:pt x="8" y="24"/>
                    </a:lnTo>
                    <a:lnTo>
                      <a:pt x="16" y="16"/>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06" name="Freeform 592">
                <a:extLst>
                  <a:ext uri="{FF2B5EF4-FFF2-40B4-BE49-F238E27FC236}">
                    <a16:creationId xmlns:a16="http://schemas.microsoft.com/office/drawing/2014/main" id="{5A781CAE-B627-4716-8375-FCC2402EEF99}"/>
                  </a:ext>
                </a:extLst>
              </p:cNvPr>
              <p:cNvSpPr>
                <a:spLocks/>
              </p:cNvSpPr>
              <p:nvPr/>
            </p:nvSpPr>
            <p:spPr bwMode="gray">
              <a:xfrm>
                <a:off x="10330248" y="5025632"/>
                <a:ext cx="34557" cy="21432"/>
              </a:xfrm>
              <a:custGeom>
                <a:avLst/>
                <a:gdLst>
                  <a:gd name="T0" fmla="*/ 0 w 17"/>
                  <a:gd name="T1" fmla="*/ 0 h 9"/>
                  <a:gd name="T2" fmla="*/ 0 w 17"/>
                  <a:gd name="T3" fmla="*/ 0 h 9"/>
                  <a:gd name="T4" fmla="*/ 0 w 17"/>
                  <a:gd name="T5" fmla="*/ 8 h 9"/>
                  <a:gd name="T6" fmla="*/ 16 w 17"/>
                  <a:gd name="T7" fmla="*/ 8 h 9"/>
                  <a:gd name="T8" fmla="*/ 0 w 17"/>
                  <a:gd name="T9" fmla="*/ 0 h 9"/>
                </a:gdLst>
                <a:ahLst/>
                <a:cxnLst>
                  <a:cxn ang="0">
                    <a:pos x="T0" y="T1"/>
                  </a:cxn>
                  <a:cxn ang="0">
                    <a:pos x="T2" y="T3"/>
                  </a:cxn>
                  <a:cxn ang="0">
                    <a:pos x="T4" y="T5"/>
                  </a:cxn>
                  <a:cxn ang="0">
                    <a:pos x="T6" y="T7"/>
                  </a:cxn>
                  <a:cxn ang="0">
                    <a:pos x="T8" y="T9"/>
                  </a:cxn>
                </a:cxnLst>
                <a:rect l="0" t="0" r="r" b="b"/>
                <a:pathLst>
                  <a:path w="17" h="9">
                    <a:moveTo>
                      <a:pt x="0" y="0"/>
                    </a:moveTo>
                    <a:lnTo>
                      <a:pt x="0" y="0"/>
                    </a:lnTo>
                    <a:lnTo>
                      <a:pt x="0" y="8"/>
                    </a:lnTo>
                    <a:lnTo>
                      <a:pt x="16"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07" name="Freeform 593">
                <a:extLst>
                  <a:ext uri="{FF2B5EF4-FFF2-40B4-BE49-F238E27FC236}">
                    <a16:creationId xmlns:a16="http://schemas.microsoft.com/office/drawing/2014/main" id="{D38A99D0-68AD-453B-ABD4-B76831CF9888}"/>
                  </a:ext>
                </a:extLst>
              </p:cNvPr>
              <p:cNvSpPr>
                <a:spLocks/>
              </p:cNvSpPr>
              <p:nvPr/>
            </p:nvSpPr>
            <p:spPr bwMode="gray">
              <a:xfrm>
                <a:off x="10330248" y="5025632"/>
                <a:ext cx="34557" cy="21432"/>
              </a:xfrm>
              <a:custGeom>
                <a:avLst/>
                <a:gdLst>
                  <a:gd name="T0" fmla="*/ 0 w 17"/>
                  <a:gd name="T1" fmla="*/ 0 h 9"/>
                  <a:gd name="T2" fmla="*/ 0 w 17"/>
                  <a:gd name="T3" fmla="*/ 8 h 9"/>
                  <a:gd name="T4" fmla="*/ 16 w 17"/>
                  <a:gd name="T5" fmla="*/ 8 h 9"/>
                  <a:gd name="T6" fmla="*/ 0 w 17"/>
                  <a:gd name="T7" fmla="*/ 0 h 9"/>
                </a:gdLst>
                <a:ahLst/>
                <a:cxnLst>
                  <a:cxn ang="0">
                    <a:pos x="T0" y="T1"/>
                  </a:cxn>
                  <a:cxn ang="0">
                    <a:pos x="T2" y="T3"/>
                  </a:cxn>
                  <a:cxn ang="0">
                    <a:pos x="T4" y="T5"/>
                  </a:cxn>
                  <a:cxn ang="0">
                    <a:pos x="T6" y="T7"/>
                  </a:cxn>
                </a:cxnLst>
                <a:rect l="0" t="0" r="r" b="b"/>
                <a:pathLst>
                  <a:path w="17" h="9">
                    <a:moveTo>
                      <a:pt x="0" y="0"/>
                    </a:moveTo>
                    <a:lnTo>
                      <a:pt x="0" y="8"/>
                    </a:lnTo>
                    <a:lnTo>
                      <a:pt x="16"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08" name="Freeform 594">
                <a:extLst>
                  <a:ext uri="{FF2B5EF4-FFF2-40B4-BE49-F238E27FC236}">
                    <a16:creationId xmlns:a16="http://schemas.microsoft.com/office/drawing/2014/main" id="{B9599B4F-A8BA-4846-93C1-7669035EF2E7}"/>
                  </a:ext>
                </a:extLst>
              </p:cNvPr>
              <p:cNvSpPr>
                <a:spLocks/>
              </p:cNvSpPr>
              <p:nvPr/>
            </p:nvSpPr>
            <p:spPr bwMode="gray">
              <a:xfrm>
                <a:off x="10534134" y="5197083"/>
                <a:ext cx="19007" cy="40915"/>
              </a:xfrm>
              <a:custGeom>
                <a:avLst/>
                <a:gdLst>
                  <a:gd name="T0" fmla="*/ 0 w 9"/>
                  <a:gd name="T1" fmla="*/ 0 h 17"/>
                  <a:gd name="T2" fmla="*/ 0 w 9"/>
                  <a:gd name="T3" fmla="*/ 0 h 17"/>
                  <a:gd name="T4" fmla="*/ 0 w 9"/>
                  <a:gd name="T5" fmla="*/ 16 h 17"/>
                  <a:gd name="T6" fmla="*/ 8 w 9"/>
                  <a:gd name="T7" fmla="*/ 8 h 17"/>
                  <a:gd name="T8" fmla="*/ 0 w 9"/>
                  <a:gd name="T9" fmla="*/ 0 h 17"/>
                </a:gdLst>
                <a:ahLst/>
                <a:cxnLst>
                  <a:cxn ang="0">
                    <a:pos x="T0" y="T1"/>
                  </a:cxn>
                  <a:cxn ang="0">
                    <a:pos x="T2" y="T3"/>
                  </a:cxn>
                  <a:cxn ang="0">
                    <a:pos x="T4" y="T5"/>
                  </a:cxn>
                  <a:cxn ang="0">
                    <a:pos x="T6" y="T7"/>
                  </a:cxn>
                  <a:cxn ang="0">
                    <a:pos x="T8" y="T9"/>
                  </a:cxn>
                </a:cxnLst>
                <a:rect l="0" t="0" r="r" b="b"/>
                <a:pathLst>
                  <a:path w="9" h="17">
                    <a:moveTo>
                      <a:pt x="0" y="0"/>
                    </a:moveTo>
                    <a:lnTo>
                      <a:pt x="0" y="0"/>
                    </a:lnTo>
                    <a:lnTo>
                      <a:pt x="0" y="16"/>
                    </a:lnTo>
                    <a:lnTo>
                      <a:pt x="8"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09" name="Freeform 595">
                <a:extLst>
                  <a:ext uri="{FF2B5EF4-FFF2-40B4-BE49-F238E27FC236}">
                    <a16:creationId xmlns:a16="http://schemas.microsoft.com/office/drawing/2014/main" id="{3531674A-E811-4252-B9D5-F8272594B8B6}"/>
                  </a:ext>
                </a:extLst>
              </p:cNvPr>
              <p:cNvSpPr>
                <a:spLocks/>
              </p:cNvSpPr>
              <p:nvPr/>
            </p:nvSpPr>
            <p:spPr bwMode="gray">
              <a:xfrm>
                <a:off x="10534134" y="5197083"/>
                <a:ext cx="19007" cy="40915"/>
              </a:xfrm>
              <a:custGeom>
                <a:avLst/>
                <a:gdLst>
                  <a:gd name="T0" fmla="*/ 0 w 9"/>
                  <a:gd name="T1" fmla="*/ 0 h 17"/>
                  <a:gd name="T2" fmla="*/ 0 w 9"/>
                  <a:gd name="T3" fmla="*/ 16 h 17"/>
                  <a:gd name="T4" fmla="*/ 8 w 9"/>
                  <a:gd name="T5" fmla="*/ 8 h 17"/>
                  <a:gd name="T6" fmla="*/ 0 w 9"/>
                  <a:gd name="T7" fmla="*/ 0 h 17"/>
                </a:gdLst>
                <a:ahLst/>
                <a:cxnLst>
                  <a:cxn ang="0">
                    <a:pos x="T0" y="T1"/>
                  </a:cxn>
                  <a:cxn ang="0">
                    <a:pos x="T2" y="T3"/>
                  </a:cxn>
                  <a:cxn ang="0">
                    <a:pos x="T4" y="T5"/>
                  </a:cxn>
                  <a:cxn ang="0">
                    <a:pos x="T6" y="T7"/>
                  </a:cxn>
                </a:cxnLst>
                <a:rect l="0" t="0" r="r" b="b"/>
                <a:pathLst>
                  <a:path w="9" h="17">
                    <a:moveTo>
                      <a:pt x="0" y="0"/>
                    </a:moveTo>
                    <a:lnTo>
                      <a:pt x="0" y="16"/>
                    </a:lnTo>
                    <a:lnTo>
                      <a:pt x="8"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10" name="Freeform 596">
                <a:extLst>
                  <a:ext uri="{FF2B5EF4-FFF2-40B4-BE49-F238E27FC236}">
                    <a16:creationId xmlns:a16="http://schemas.microsoft.com/office/drawing/2014/main" id="{9455537E-5308-4692-9600-BA2E3DBB194C}"/>
                  </a:ext>
                </a:extLst>
              </p:cNvPr>
              <p:cNvSpPr>
                <a:spLocks/>
              </p:cNvSpPr>
              <p:nvPr/>
            </p:nvSpPr>
            <p:spPr bwMode="gray">
              <a:xfrm>
                <a:off x="10465020" y="5370482"/>
                <a:ext cx="70842" cy="77932"/>
              </a:xfrm>
              <a:custGeom>
                <a:avLst/>
                <a:gdLst>
                  <a:gd name="T0" fmla="*/ 0 w 33"/>
                  <a:gd name="T1" fmla="*/ 0 h 33"/>
                  <a:gd name="T2" fmla="*/ 0 w 33"/>
                  <a:gd name="T3" fmla="*/ 0 h 33"/>
                  <a:gd name="T4" fmla="*/ 8 w 33"/>
                  <a:gd name="T5" fmla="*/ 16 h 33"/>
                  <a:gd name="T6" fmla="*/ 24 w 33"/>
                  <a:gd name="T7" fmla="*/ 32 h 33"/>
                  <a:gd name="T8" fmla="*/ 32 w 33"/>
                  <a:gd name="T9" fmla="*/ 32 h 33"/>
                  <a:gd name="T10" fmla="*/ 8 w 33"/>
                  <a:gd name="T11" fmla="*/ 8 h 33"/>
                  <a:gd name="T12" fmla="*/ 0 w 33"/>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0" y="0"/>
                    </a:moveTo>
                    <a:lnTo>
                      <a:pt x="0" y="0"/>
                    </a:lnTo>
                    <a:lnTo>
                      <a:pt x="8" y="16"/>
                    </a:lnTo>
                    <a:lnTo>
                      <a:pt x="24" y="32"/>
                    </a:lnTo>
                    <a:lnTo>
                      <a:pt x="32" y="32"/>
                    </a:lnTo>
                    <a:lnTo>
                      <a:pt x="8"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11" name="Freeform 597">
                <a:extLst>
                  <a:ext uri="{FF2B5EF4-FFF2-40B4-BE49-F238E27FC236}">
                    <a16:creationId xmlns:a16="http://schemas.microsoft.com/office/drawing/2014/main" id="{C9D5626D-1842-4E1E-B87A-3FD995582C05}"/>
                  </a:ext>
                </a:extLst>
              </p:cNvPr>
              <p:cNvSpPr>
                <a:spLocks/>
              </p:cNvSpPr>
              <p:nvPr/>
            </p:nvSpPr>
            <p:spPr bwMode="gray">
              <a:xfrm>
                <a:off x="10465020" y="5370482"/>
                <a:ext cx="70842" cy="77932"/>
              </a:xfrm>
              <a:custGeom>
                <a:avLst/>
                <a:gdLst>
                  <a:gd name="T0" fmla="*/ 0 w 33"/>
                  <a:gd name="T1" fmla="*/ 0 h 33"/>
                  <a:gd name="T2" fmla="*/ 8 w 33"/>
                  <a:gd name="T3" fmla="*/ 16 h 33"/>
                  <a:gd name="T4" fmla="*/ 24 w 33"/>
                  <a:gd name="T5" fmla="*/ 32 h 33"/>
                  <a:gd name="T6" fmla="*/ 32 w 33"/>
                  <a:gd name="T7" fmla="*/ 32 h 33"/>
                  <a:gd name="T8" fmla="*/ 8 w 33"/>
                  <a:gd name="T9" fmla="*/ 8 h 33"/>
                  <a:gd name="T10" fmla="*/ 0 w 33"/>
                  <a:gd name="T11" fmla="*/ 0 h 33"/>
                </a:gdLst>
                <a:ahLst/>
                <a:cxnLst>
                  <a:cxn ang="0">
                    <a:pos x="T0" y="T1"/>
                  </a:cxn>
                  <a:cxn ang="0">
                    <a:pos x="T2" y="T3"/>
                  </a:cxn>
                  <a:cxn ang="0">
                    <a:pos x="T4" y="T5"/>
                  </a:cxn>
                  <a:cxn ang="0">
                    <a:pos x="T6" y="T7"/>
                  </a:cxn>
                  <a:cxn ang="0">
                    <a:pos x="T8" y="T9"/>
                  </a:cxn>
                  <a:cxn ang="0">
                    <a:pos x="T10" y="T11"/>
                  </a:cxn>
                </a:cxnLst>
                <a:rect l="0" t="0" r="r" b="b"/>
                <a:pathLst>
                  <a:path w="33" h="33">
                    <a:moveTo>
                      <a:pt x="0" y="0"/>
                    </a:moveTo>
                    <a:lnTo>
                      <a:pt x="8" y="16"/>
                    </a:lnTo>
                    <a:lnTo>
                      <a:pt x="24" y="32"/>
                    </a:lnTo>
                    <a:lnTo>
                      <a:pt x="32" y="32"/>
                    </a:lnTo>
                    <a:lnTo>
                      <a:pt x="8"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12" name="Freeform 598">
                <a:extLst>
                  <a:ext uri="{FF2B5EF4-FFF2-40B4-BE49-F238E27FC236}">
                    <a16:creationId xmlns:a16="http://schemas.microsoft.com/office/drawing/2014/main" id="{60D8589F-8B56-41E6-9512-955F87CBABAF}"/>
                  </a:ext>
                </a:extLst>
              </p:cNvPr>
              <p:cNvSpPr>
                <a:spLocks/>
              </p:cNvSpPr>
              <p:nvPr/>
            </p:nvSpPr>
            <p:spPr bwMode="gray">
              <a:xfrm>
                <a:off x="10805406" y="5273067"/>
                <a:ext cx="36285" cy="40915"/>
              </a:xfrm>
              <a:custGeom>
                <a:avLst/>
                <a:gdLst>
                  <a:gd name="T0" fmla="*/ 0 w 17"/>
                  <a:gd name="T1" fmla="*/ 16 h 17"/>
                  <a:gd name="T2" fmla="*/ 0 w 17"/>
                  <a:gd name="T3" fmla="*/ 16 h 17"/>
                  <a:gd name="T4" fmla="*/ 16 w 17"/>
                  <a:gd name="T5" fmla="*/ 16 h 17"/>
                  <a:gd name="T6" fmla="*/ 16 w 17"/>
                  <a:gd name="T7" fmla="*/ 8 h 17"/>
                  <a:gd name="T8" fmla="*/ 8 w 17"/>
                  <a:gd name="T9" fmla="*/ 0 h 17"/>
                  <a:gd name="T10" fmla="*/ 0 w 17"/>
                  <a:gd name="T11" fmla="*/ 16 h 17"/>
                </a:gdLst>
                <a:ahLst/>
                <a:cxnLst>
                  <a:cxn ang="0">
                    <a:pos x="T0" y="T1"/>
                  </a:cxn>
                  <a:cxn ang="0">
                    <a:pos x="T2" y="T3"/>
                  </a:cxn>
                  <a:cxn ang="0">
                    <a:pos x="T4" y="T5"/>
                  </a:cxn>
                  <a:cxn ang="0">
                    <a:pos x="T6" y="T7"/>
                  </a:cxn>
                  <a:cxn ang="0">
                    <a:pos x="T8" y="T9"/>
                  </a:cxn>
                  <a:cxn ang="0">
                    <a:pos x="T10" y="T11"/>
                  </a:cxn>
                </a:cxnLst>
                <a:rect l="0" t="0" r="r" b="b"/>
                <a:pathLst>
                  <a:path w="17" h="17">
                    <a:moveTo>
                      <a:pt x="0" y="16"/>
                    </a:moveTo>
                    <a:lnTo>
                      <a:pt x="0" y="16"/>
                    </a:lnTo>
                    <a:lnTo>
                      <a:pt x="16" y="16"/>
                    </a:lnTo>
                    <a:lnTo>
                      <a:pt x="16" y="8"/>
                    </a:lnTo>
                    <a:lnTo>
                      <a:pt x="8" y="0"/>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13" name="Freeform 599">
                <a:extLst>
                  <a:ext uri="{FF2B5EF4-FFF2-40B4-BE49-F238E27FC236}">
                    <a16:creationId xmlns:a16="http://schemas.microsoft.com/office/drawing/2014/main" id="{671CE69C-80C9-4FB6-8805-7581ED74D393}"/>
                  </a:ext>
                </a:extLst>
              </p:cNvPr>
              <p:cNvSpPr>
                <a:spLocks/>
              </p:cNvSpPr>
              <p:nvPr/>
            </p:nvSpPr>
            <p:spPr bwMode="gray">
              <a:xfrm>
                <a:off x="10805406" y="5273067"/>
                <a:ext cx="36285" cy="40915"/>
              </a:xfrm>
              <a:custGeom>
                <a:avLst/>
                <a:gdLst>
                  <a:gd name="T0" fmla="*/ 0 w 17"/>
                  <a:gd name="T1" fmla="*/ 16 h 17"/>
                  <a:gd name="T2" fmla="*/ 16 w 17"/>
                  <a:gd name="T3" fmla="*/ 16 h 17"/>
                  <a:gd name="T4" fmla="*/ 16 w 17"/>
                  <a:gd name="T5" fmla="*/ 8 h 17"/>
                  <a:gd name="T6" fmla="*/ 8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8"/>
                    </a:lnTo>
                    <a:lnTo>
                      <a:pt x="8" y="0"/>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14" name="Freeform 600">
                <a:extLst>
                  <a:ext uri="{FF2B5EF4-FFF2-40B4-BE49-F238E27FC236}">
                    <a16:creationId xmlns:a16="http://schemas.microsoft.com/office/drawing/2014/main" id="{D87065AB-943A-4D4F-8F0E-322938D0074B}"/>
                  </a:ext>
                </a:extLst>
              </p:cNvPr>
              <p:cNvSpPr>
                <a:spLocks/>
              </p:cNvSpPr>
              <p:nvPr/>
            </p:nvSpPr>
            <p:spPr bwMode="gray">
              <a:xfrm>
                <a:off x="10839962" y="5255531"/>
                <a:ext cx="36285" cy="21432"/>
              </a:xfrm>
              <a:custGeom>
                <a:avLst/>
                <a:gdLst>
                  <a:gd name="T0" fmla="*/ 0 w 17"/>
                  <a:gd name="T1" fmla="*/ 0 h 9"/>
                  <a:gd name="T2" fmla="*/ 0 w 17"/>
                  <a:gd name="T3" fmla="*/ 0 h 9"/>
                  <a:gd name="T4" fmla="*/ 8 w 17"/>
                  <a:gd name="T5" fmla="*/ 8 h 9"/>
                  <a:gd name="T6" fmla="*/ 16 w 17"/>
                  <a:gd name="T7" fmla="*/ 0 h 9"/>
                  <a:gd name="T8" fmla="*/ 0 w 17"/>
                  <a:gd name="T9" fmla="*/ 0 h 9"/>
                </a:gdLst>
                <a:ahLst/>
                <a:cxnLst>
                  <a:cxn ang="0">
                    <a:pos x="T0" y="T1"/>
                  </a:cxn>
                  <a:cxn ang="0">
                    <a:pos x="T2" y="T3"/>
                  </a:cxn>
                  <a:cxn ang="0">
                    <a:pos x="T4" y="T5"/>
                  </a:cxn>
                  <a:cxn ang="0">
                    <a:pos x="T6" y="T7"/>
                  </a:cxn>
                  <a:cxn ang="0">
                    <a:pos x="T8" y="T9"/>
                  </a:cxn>
                </a:cxnLst>
                <a:rect l="0" t="0" r="r" b="b"/>
                <a:pathLst>
                  <a:path w="17" h="9">
                    <a:moveTo>
                      <a:pt x="0" y="0"/>
                    </a:moveTo>
                    <a:lnTo>
                      <a:pt x="0" y="0"/>
                    </a:lnTo>
                    <a:lnTo>
                      <a:pt x="8" y="8"/>
                    </a:lnTo>
                    <a:lnTo>
                      <a:pt x="16"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15" name="Freeform 601">
                <a:extLst>
                  <a:ext uri="{FF2B5EF4-FFF2-40B4-BE49-F238E27FC236}">
                    <a16:creationId xmlns:a16="http://schemas.microsoft.com/office/drawing/2014/main" id="{D4A1237A-1B73-4264-BA1F-E7DB83E0DEBF}"/>
                  </a:ext>
                </a:extLst>
              </p:cNvPr>
              <p:cNvSpPr>
                <a:spLocks/>
              </p:cNvSpPr>
              <p:nvPr/>
            </p:nvSpPr>
            <p:spPr bwMode="gray">
              <a:xfrm>
                <a:off x="10839962" y="5255531"/>
                <a:ext cx="36285" cy="21432"/>
              </a:xfrm>
              <a:custGeom>
                <a:avLst/>
                <a:gdLst>
                  <a:gd name="T0" fmla="*/ 0 w 17"/>
                  <a:gd name="T1" fmla="*/ 0 h 9"/>
                  <a:gd name="T2" fmla="*/ 8 w 17"/>
                  <a:gd name="T3" fmla="*/ 8 h 9"/>
                  <a:gd name="T4" fmla="*/ 16 w 17"/>
                  <a:gd name="T5" fmla="*/ 0 h 9"/>
                  <a:gd name="T6" fmla="*/ 0 w 17"/>
                  <a:gd name="T7" fmla="*/ 0 h 9"/>
                </a:gdLst>
                <a:ahLst/>
                <a:cxnLst>
                  <a:cxn ang="0">
                    <a:pos x="T0" y="T1"/>
                  </a:cxn>
                  <a:cxn ang="0">
                    <a:pos x="T2" y="T3"/>
                  </a:cxn>
                  <a:cxn ang="0">
                    <a:pos x="T4" y="T5"/>
                  </a:cxn>
                  <a:cxn ang="0">
                    <a:pos x="T6" y="T7"/>
                  </a:cxn>
                </a:cxnLst>
                <a:rect l="0" t="0" r="r" b="b"/>
                <a:pathLst>
                  <a:path w="17" h="9">
                    <a:moveTo>
                      <a:pt x="0" y="0"/>
                    </a:moveTo>
                    <a:lnTo>
                      <a:pt x="8" y="8"/>
                    </a:lnTo>
                    <a:lnTo>
                      <a:pt x="16" y="0"/>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16" name="Freeform 602">
                <a:extLst>
                  <a:ext uri="{FF2B5EF4-FFF2-40B4-BE49-F238E27FC236}">
                    <a16:creationId xmlns:a16="http://schemas.microsoft.com/office/drawing/2014/main" id="{621C5762-BC80-4504-9DC5-CA786C9958D0}"/>
                  </a:ext>
                </a:extLst>
              </p:cNvPr>
              <p:cNvSpPr>
                <a:spLocks/>
              </p:cNvSpPr>
              <p:nvPr/>
            </p:nvSpPr>
            <p:spPr bwMode="gray">
              <a:xfrm>
                <a:off x="6776072" y="5637398"/>
                <a:ext cx="69113" cy="79881"/>
              </a:xfrm>
              <a:custGeom>
                <a:avLst/>
                <a:gdLst>
                  <a:gd name="T0" fmla="*/ 32 w 33"/>
                  <a:gd name="T1" fmla="*/ 16 h 33"/>
                  <a:gd name="T2" fmla="*/ 32 w 33"/>
                  <a:gd name="T3" fmla="*/ 16 h 33"/>
                  <a:gd name="T4" fmla="*/ 24 w 33"/>
                  <a:gd name="T5" fmla="*/ 24 h 33"/>
                  <a:gd name="T6" fmla="*/ 8 w 33"/>
                  <a:gd name="T7" fmla="*/ 32 h 33"/>
                  <a:gd name="T8" fmla="*/ 0 w 33"/>
                  <a:gd name="T9" fmla="*/ 24 h 33"/>
                  <a:gd name="T10" fmla="*/ 16 w 33"/>
                  <a:gd name="T11" fmla="*/ 0 h 33"/>
                  <a:gd name="T12" fmla="*/ 24 w 33"/>
                  <a:gd name="T13" fmla="*/ 8 h 33"/>
                  <a:gd name="T14" fmla="*/ 32 w 33"/>
                  <a:gd name="T15" fmla="*/ 1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32" y="16"/>
                    </a:moveTo>
                    <a:lnTo>
                      <a:pt x="32" y="16"/>
                    </a:lnTo>
                    <a:lnTo>
                      <a:pt x="24" y="24"/>
                    </a:lnTo>
                    <a:lnTo>
                      <a:pt x="8" y="32"/>
                    </a:lnTo>
                    <a:lnTo>
                      <a:pt x="0" y="24"/>
                    </a:lnTo>
                    <a:lnTo>
                      <a:pt x="16" y="0"/>
                    </a:lnTo>
                    <a:lnTo>
                      <a:pt x="24" y="8"/>
                    </a:lnTo>
                    <a:lnTo>
                      <a:pt x="32"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17" name="Line 603">
                <a:extLst>
                  <a:ext uri="{FF2B5EF4-FFF2-40B4-BE49-F238E27FC236}">
                    <a16:creationId xmlns:a16="http://schemas.microsoft.com/office/drawing/2014/main" id="{48C84D2D-3874-42BF-806A-2E2ACCBDE953}"/>
                  </a:ext>
                </a:extLst>
              </p:cNvPr>
              <p:cNvSpPr>
                <a:spLocks noChangeShapeType="1"/>
              </p:cNvSpPr>
              <p:nvPr/>
            </p:nvSpPr>
            <p:spPr bwMode="gray">
              <a:xfrm flipV="1">
                <a:off x="1530333" y="2849386"/>
                <a:ext cx="17279" cy="75985"/>
              </a:xfrm>
              <a:prstGeom prst="line">
                <a:avLst/>
              </a:prstGeom>
              <a:solidFill>
                <a:srgbClr val="86BDEA"/>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18" name="Freeform 604">
                <a:extLst>
                  <a:ext uri="{FF2B5EF4-FFF2-40B4-BE49-F238E27FC236}">
                    <a16:creationId xmlns:a16="http://schemas.microsoft.com/office/drawing/2014/main" id="{C1CDAB7A-B4D4-4C0B-8F00-72516AAD03A2}"/>
                  </a:ext>
                </a:extLst>
              </p:cNvPr>
              <p:cNvSpPr>
                <a:spLocks/>
              </p:cNvSpPr>
              <p:nvPr/>
            </p:nvSpPr>
            <p:spPr bwMode="gray">
              <a:xfrm>
                <a:off x="6572185" y="3338409"/>
                <a:ext cx="53564" cy="116898"/>
              </a:xfrm>
              <a:custGeom>
                <a:avLst/>
                <a:gdLst>
                  <a:gd name="T0" fmla="*/ 0 w 25"/>
                  <a:gd name="T1" fmla="*/ 0 h 49"/>
                  <a:gd name="T2" fmla="*/ 0 w 25"/>
                  <a:gd name="T3" fmla="*/ 0 h 49"/>
                  <a:gd name="T4" fmla="*/ 8 w 25"/>
                  <a:gd name="T5" fmla="*/ 0 h 49"/>
                  <a:gd name="T6" fmla="*/ 16 w 25"/>
                  <a:gd name="T7" fmla="*/ 8 h 49"/>
                  <a:gd name="T8" fmla="*/ 16 w 25"/>
                  <a:gd name="T9" fmla="*/ 16 h 49"/>
                  <a:gd name="T10" fmla="*/ 24 w 25"/>
                  <a:gd name="T11" fmla="*/ 24 h 49"/>
                  <a:gd name="T12" fmla="*/ 24 w 25"/>
                  <a:gd name="T13" fmla="*/ 32 h 49"/>
                  <a:gd name="T14" fmla="*/ 8 w 25"/>
                  <a:gd name="T15" fmla="*/ 48 h 49"/>
                  <a:gd name="T16" fmla="*/ 0 w 25"/>
                  <a:gd name="T17" fmla="*/ 40 h 49"/>
                  <a:gd name="T18" fmla="*/ 0 w 25"/>
                  <a:gd name="T19" fmla="*/ 16 h 49"/>
                  <a:gd name="T20" fmla="*/ 0 w 25"/>
                  <a:gd name="T21" fmla="*/ 8 h 49"/>
                  <a:gd name="T22" fmla="*/ 0 w 25"/>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9">
                    <a:moveTo>
                      <a:pt x="0" y="0"/>
                    </a:moveTo>
                    <a:lnTo>
                      <a:pt x="0" y="0"/>
                    </a:lnTo>
                    <a:lnTo>
                      <a:pt x="8" y="0"/>
                    </a:lnTo>
                    <a:lnTo>
                      <a:pt x="16" y="8"/>
                    </a:lnTo>
                    <a:lnTo>
                      <a:pt x="16" y="16"/>
                    </a:lnTo>
                    <a:lnTo>
                      <a:pt x="24" y="24"/>
                    </a:lnTo>
                    <a:lnTo>
                      <a:pt x="24" y="32"/>
                    </a:lnTo>
                    <a:lnTo>
                      <a:pt x="8" y="48"/>
                    </a:lnTo>
                    <a:lnTo>
                      <a:pt x="0" y="40"/>
                    </a:lnTo>
                    <a:lnTo>
                      <a:pt x="0" y="16"/>
                    </a:lnTo>
                    <a:lnTo>
                      <a:pt x="0" y="8"/>
                    </a:lnTo>
                    <a:lnTo>
                      <a:pt x="0"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19" name="Freeform 605">
                <a:extLst>
                  <a:ext uri="{FF2B5EF4-FFF2-40B4-BE49-F238E27FC236}">
                    <a16:creationId xmlns:a16="http://schemas.microsoft.com/office/drawing/2014/main" id="{713D0A6B-9903-4C01-983F-24A1DCF43DFC}"/>
                  </a:ext>
                </a:extLst>
              </p:cNvPr>
              <p:cNvSpPr>
                <a:spLocks/>
              </p:cNvSpPr>
              <p:nvPr/>
            </p:nvSpPr>
            <p:spPr bwMode="gray">
              <a:xfrm>
                <a:off x="6656849" y="3260477"/>
                <a:ext cx="172784" cy="136380"/>
              </a:xfrm>
              <a:custGeom>
                <a:avLst/>
                <a:gdLst>
                  <a:gd name="T0" fmla="*/ 80 w 81"/>
                  <a:gd name="T1" fmla="*/ 8 h 57"/>
                  <a:gd name="T2" fmla="*/ 80 w 81"/>
                  <a:gd name="T3" fmla="*/ 8 h 57"/>
                  <a:gd name="T4" fmla="*/ 80 w 81"/>
                  <a:gd name="T5" fmla="*/ 16 h 57"/>
                  <a:gd name="T6" fmla="*/ 72 w 81"/>
                  <a:gd name="T7" fmla="*/ 16 h 57"/>
                  <a:gd name="T8" fmla="*/ 64 w 81"/>
                  <a:gd name="T9" fmla="*/ 32 h 57"/>
                  <a:gd name="T10" fmla="*/ 72 w 81"/>
                  <a:gd name="T11" fmla="*/ 40 h 57"/>
                  <a:gd name="T12" fmla="*/ 56 w 81"/>
                  <a:gd name="T13" fmla="*/ 40 h 57"/>
                  <a:gd name="T14" fmla="*/ 48 w 81"/>
                  <a:gd name="T15" fmla="*/ 48 h 57"/>
                  <a:gd name="T16" fmla="*/ 40 w 81"/>
                  <a:gd name="T17" fmla="*/ 56 h 57"/>
                  <a:gd name="T18" fmla="*/ 24 w 81"/>
                  <a:gd name="T19" fmla="*/ 48 h 57"/>
                  <a:gd name="T20" fmla="*/ 8 w 81"/>
                  <a:gd name="T21" fmla="*/ 48 h 57"/>
                  <a:gd name="T22" fmla="*/ 8 w 81"/>
                  <a:gd name="T23" fmla="*/ 40 h 57"/>
                  <a:gd name="T24" fmla="*/ 0 w 81"/>
                  <a:gd name="T25" fmla="*/ 32 h 57"/>
                  <a:gd name="T26" fmla="*/ 8 w 81"/>
                  <a:gd name="T27" fmla="*/ 24 h 57"/>
                  <a:gd name="T28" fmla="*/ 0 w 81"/>
                  <a:gd name="T29" fmla="*/ 8 h 57"/>
                  <a:gd name="T30" fmla="*/ 0 w 81"/>
                  <a:gd name="T31" fmla="*/ 0 h 57"/>
                  <a:gd name="T32" fmla="*/ 8 w 81"/>
                  <a:gd name="T33" fmla="*/ 8 h 57"/>
                  <a:gd name="T34" fmla="*/ 16 w 81"/>
                  <a:gd name="T35" fmla="*/ 8 h 57"/>
                  <a:gd name="T36" fmla="*/ 40 w 81"/>
                  <a:gd name="T37" fmla="*/ 16 h 57"/>
                  <a:gd name="T38" fmla="*/ 56 w 81"/>
                  <a:gd name="T39" fmla="*/ 0 h 57"/>
                  <a:gd name="T40" fmla="*/ 80 w 81"/>
                  <a:gd name="T41"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57">
                    <a:moveTo>
                      <a:pt x="80" y="8"/>
                    </a:moveTo>
                    <a:lnTo>
                      <a:pt x="80" y="8"/>
                    </a:lnTo>
                    <a:lnTo>
                      <a:pt x="80" y="16"/>
                    </a:lnTo>
                    <a:lnTo>
                      <a:pt x="72" y="16"/>
                    </a:lnTo>
                    <a:lnTo>
                      <a:pt x="64" y="32"/>
                    </a:lnTo>
                    <a:lnTo>
                      <a:pt x="72" y="40"/>
                    </a:lnTo>
                    <a:lnTo>
                      <a:pt x="56" y="40"/>
                    </a:lnTo>
                    <a:lnTo>
                      <a:pt x="48" y="48"/>
                    </a:lnTo>
                    <a:lnTo>
                      <a:pt x="40" y="56"/>
                    </a:lnTo>
                    <a:lnTo>
                      <a:pt x="24" y="48"/>
                    </a:lnTo>
                    <a:lnTo>
                      <a:pt x="8" y="48"/>
                    </a:lnTo>
                    <a:lnTo>
                      <a:pt x="8" y="40"/>
                    </a:lnTo>
                    <a:lnTo>
                      <a:pt x="0" y="32"/>
                    </a:lnTo>
                    <a:lnTo>
                      <a:pt x="8" y="24"/>
                    </a:lnTo>
                    <a:lnTo>
                      <a:pt x="0" y="8"/>
                    </a:lnTo>
                    <a:lnTo>
                      <a:pt x="0" y="0"/>
                    </a:lnTo>
                    <a:lnTo>
                      <a:pt x="8" y="8"/>
                    </a:lnTo>
                    <a:lnTo>
                      <a:pt x="16" y="8"/>
                    </a:lnTo>
                    <a:lnTo>
                      <a:pt x="40" y="16"/>
                    </a:lnTo>
                    <a:lnTo>
                      <a:pt x="56" y="0"/>
                    </a:lnTo>
                    <a:lnTo>
                      <a:pt x="8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20" name="Freeform 606">
                <a:extLst>
                  <a:ext uri="{FF2B5EF4-FFF2-40B4-BE49-F238E27FC236}">
                    <a16:creationId xmlns:a16="http://schemas.microsoft.com/office/drawing/2014/main" id="{F2E88A24-4870-4092-82A5-6775E152DA9D}"/>
                  </a:ext>
                </a:extLst>
              </p:cNvPr>
              <p:cNvSpPr>
                <a:spLocks/>
              </p:cNvSpPr>
              <p:nvPr/>
            </p:nvSpPr>
            <p:spPr bwMode="gray">
              <a:xfrm>
                <a:off x="6487521" y="3069544"/>
                <a:ext cx="171057" cy="136380"/>
              </a:xfrm>
              <a:custGeom>
                <a:avLst/>
                <a:gdLst>
                  <a:gd name="T0" fmla="*/ 32 w 81"/>
                  <a:gd name="T1" fmla="*/ 56 h 57"/>
                  <a:gd name="T2" fmla="*/ 32 w 81"/>
                  <a:gd name="T3" fmla="*/ 56 h 57"/>
                  <a:gd name="T4" fmla="*/ 48 w 81"/>
                  <a:gd name="T5" fmla="*/ 48 h 57"/>
                  <a:gd name="T6" fmla="*/ 64 w 81"/>
                  <a:gd name="T7" fmla="*/ 48 h 57"/>
                  <a:gd name="T8" fmla="*/ 72 w 81"/>
                  <a:gd name="T9" fmla="*/ 16 h 57"/>
                  <a:gd name="T10" fmla="*/ 80 w 81"/>
                  <a:gd name="T11" fmla="*/ 16 h 57"/>
                  <a:gd name="T12" fmla="*/ 72 w 81"/>
                  <a:gd name="T13" fmla="*/ 8 h 57"/>
                  <a:gd name="T14" fmla="*/ 56 w 81"/>
                  <a:gd name="T15" fmla="*/ 0 h 57"/>
                  <a:gd name="T16" fmla="*/ 24 w 81"/>
                  <a:gd name="T17" fmla="*/ 16 h 57"/>
                  <a:gd name="T18" fmla="*/ 8 w 81"/>
                  <a:gd name="T19" fmla="*/ 16 h 57"/>
                  <a:gd name="T20" fmla="*/ 0 w 81"/>
                  <a:gd name="T21" fmla="*/ 32 h 57"/>
                  <a:gd name="T22" fmla="*/ 0 w 81"/>
                  <a:gd name="T23" fmla="*/ 40 h 57"/>
                  <a:gd name="T24" fmla="*/ 24 w 81"/>
                  <a:gd name="T25" fmla="*/ 56 h 57"/>
                  <a:gd name="T26" fmla="*/ 32 w 81"/>
                  <a:gd name="T2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7">
                    <a:moveTo>
                      <a:pt x="32" y="56"/>
                    </a:moveTo>
                    <a:lnTo>
                      <a:pt x="32" y="56"/>
                    </a:lnTo>
                    <a:lnTo>
                      <a:pt x="48" y="48"/>
                    </a:lnTo>
                    <a:lnTo>
                      <a:pt x="64" y="48"/>
                    </a:lnTo>
                    <a:lnTo>
                      <a:pt x="72" y="16"/>
                    </a:lnTo>
                    <a:lnTo>
                      <a:pt x="80" y="16"/>
                    </a:lnTo>
                    <a:lnTo>
                      <a:pt x="72" y="8"/>
                    </a:lnTo>
                    <a:lnTo>
                      <a:pt x="56" y="0"/>
                    </a:lnTo>
                    <a:lnTo>
                      <a:pt x="24" y="16"/>
                    </a:lnTo>
                    <a:lnTo>
                      <a:pt x="8" y="16"/>
                    </a:lnTo>
                    <a:lnTo>
                      <a:pt x="0" y="32"/>
                    </a:lnTo>
                    <a:lnTo>
                      <a:pt x="0" y="40"/>
                    </a:lnTo>
                    <a:lnTo>
                      <a:pt x="24" y="56"/>
                    </a:lnTo>
                    <a:lnTo>
                      <a:pt x="32" y="5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21" name="Freeform 607">
                <a:extLst>
                  <a:ext uri="{FF2B5EF4-FFF2-40B4-BE49-F238E27FC236}">
                    <a16:creationId xmlns:a16="http://schemas.microsoft.com/office/drawing/2014/main" id="{6B29EAD7-ABC7-4B79-A3D5-DCC7A1F6C4FC}"/>
                  </a:ext>
                </a:extLst>
              </p:cNvPr>
              <p:cNvSpPr>
                <a:spLocks/>
              </p:cNvSpPr>
              <p:nvPr/>
            </p:nvSpPr>
            <p:spPr bwMode="gray">
              <a:xfrm>
                <a:off x="6418408" y="3145527"/>
                <a:ext cx="70842" cy="60397"/>
              </a:xfrm>
              <a:custGeom>
                <a:avLst/>
                <a:gdLst>
                  <a:gd name="T0" fmla="*/ 32 w 33"/>
                  <a:gd name="T1" fmla="*/ 8 h 25"/>
                  <a:gd name="T2" fmla="*/ 32 w 33"/>
                  <a:gd name="T3" fmla="*/ 8 h 25"/>
                  <a:gd name="T4" fmla="*/ 24 w 33"/>
                  <a:gd name="T5" fmla="*/ 8 h 25"/>
                  <a:gd name="T6" fmla="*/ 16 w 33"/>
                  <a:gd name="T7" fmla="*/ 24 h 25"/>
                  <a:gd name="T8" fmla="*/ 8 w 33"/>
                  <a:gd name="T9" fmla="*/ 24 h 25"/>
                  <a:gd name="T10" fmla="*/ 0 w 33"/>
                  <a:gd name="T11" fmla="*/ 24 h 25"/>
                  <a:gd name="T12" fmla="*/ 0 w 33"/>
                  <a:gd name="T13" fmla="*/ 16 h 25"/>
                  <a:gd name="T14" fmla="*/ 0 w 33"/>
                  <a:gd name="T15" fmla="*/ 8 h 25"/>
                  <a:gd name="T16" fmla="*/ 32 w 33"/>
                  <a:gd name="T17" fmla="*/ 0 h 25"/>
                  <a:gd name="T18" fmla="*/ 32 w 33"/>
                  <a:gd name="T1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32" y="8"/>
                    </a:moveTo>
                    <a:lnTo>
                      <a:pt x="32" y="8"/>
                    </a:lnTo>
                    <a:lnTo>
                      <a:pt x="24" y="8"/>
                    </a:lnTo>
                    <a:lnTo>
                      <a:pt x="16" y="24"/>
                    </a:lnTo>
                    <a:lnTo>
                      <a:pt x="8" y="24"/>
                    </a:lnTo>
                    <a:lnTo>
                      <a:pt x="0" y="24"/>
                    </a:lnTo>
                    <a:lnTo>
                      <a:pt x="0" y="16"/>
                    </a:lnTo>
                    <a:lnTo>
                      <a:pt x="0" y="8"/>
                    </a:lnTo>
                    <a:lnTo>
                      <a:pt x="32" y="0"/>
                    </a:lnTo>
                    <a:lnTo>
                      <a:pt x="32"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22" name="Freeform 608">
                <a:extLst>
                  <a:ext uri="{FF2B5EF4-FFF2-40B4-BE49-F238E27FC236}">
                    <a16:creationId xmlns:a16="http://schemas.microsoft.com/office/drawing/2014/main" id="{5847A072-DB05-4431-9A0D-CF8656BDE579}"/>
                  </a:ext>
                </a:extLst>
              </p:cNvPr>
              <p:cNvSpPr>
                <a:spLocks/>
              </p:cNvSpPr>
              <p:nvPr/>
            </p:nvSpPr>
            <p:spPr bwMode="gray">
              <a:xfrm>
                <a:off x="6418408" y="3165010"/>
                <a:ext cx="155505" cy="175346"/>
              </a:xfrm>
              <a:custGeom>
                <a:avLst/>
                <a:gdLst>
                  <a:gd name="T0" fmla="*/ 32 w 73"/>
                  <a:gd name="T1" fmla="*/ 0 h 73"/>
                  <a:gd name="T2" fmla="*/ 32 w 73"/>
                  <a:gd name="T3" fmla="*/ 0 h 73"/>
                  <a:gd name="T4" fmla="*/ 56 w 73"/>
                  <a:gd name="T5" fmla="*/ 16 h 73"/>
                  <a:gd name="T6" fmla="*/ 64 w 73"/>
                  <a:gd name="T7" fmla="*/ 16 h 73"/>
                  <a:gd name="T8" fmla="*/ 72 w 73"/>
                  <a:gd name="T9" fmla="*/ 24 h 73"/>
                  <a:gd name="T10" fmla="*/ 72 w 73"/>
                  <a:gd name="T11" fmla="*/ 32 h 73"/>
                  <a:gd name="T12" fmla="*/ 64 w 73"/>
                  <a:gd name="T13" fmla="*/ 32 h 73"/>
                  <a:gd name="T14" fmla="*/ 64 w 73"/>
                  <a:gd name="T15" fmla="*/ 24 h 73"/>
                  <a:gd name="T16" fmla="*/ 40 w 73"/>
                  <a:gd name="T17" fmla="*/ 16 h 73"/>
                  <a:gd name="T18" fmla="*/ 32 w 73"/>
                  <a:gd name="T19" fmla="*/ 24 h 73"/>
                  <a:gd name="T20" fmla="*/ 32 w 73"/>
                  <a:gd name="T21" fmla="*/ 16 h 73"/>
                  <a:gd name="T22" fmla="*/ 24 w 73"/>
                  <a:gd name="T23" fmla="*/ 24 h 73"/>
                  <a:gd name="T24" fmla="*/ 32 w 73"/>
                  <a:gd name="T25" fmla="*/ 32 h 73"/>
                  <a:gd name="T26" fmla="*/ 48 w 73"/>
                  <a:gd name="T27" fmla="*/ 56 h 73"/>
                  <a:gd name="T28" fmla="*/ 64 w 73"/>
                  <a:gd name="T29" fmla="*/ 64 h 73"/>
                  <a:gd name="T30" fmla="*/ 56 w 73"/>
                  <a:gd name="T31" fmla="*/ 72 h 73"/>
                  <a:gd name="T32" fmla="*/ 40 w 73"/>
                  <a:gd name="T33" fmla="*/ 56 h 73"/>
                  <a:gd name="T34" fmla="*/ 32 w 73"/>
                  <a:gd name="T35" fmla="*/ 56 h 73"/>
                  <a:gd name="T36" fmla="*/ 16 w 73"/>
                  <a:gd name="T37" fmla="*/ 40 h 73"/>
                  <a:gd name="T38" fmla="*/ 24 w 73"/>
                  <a:gd name="T39" fmla="*/ 40 h 73"/>
                  <a:gd name="T40" fmla="*/ 16 w 73"/>
                  <a:gd name="T41" fmla="*/ 40 h 73"/>
                  <a:gd name="T42" fmla="*/ 16 w 73"/>
                  <a:gd name="T43" fmla="*/ 24 h 73"/>
                  <a:gd name="T44" fmla="*/ 8 w 73"/>
                  <a:gd name="T45" fmla="*/ 24 h 73"/>
                  <a:gd name="T46" fmla="*/ 0 w 73"/>
                  <a:gd name="T47" fmla="*/ 32 h 73"/>
                  <a:gd name="T48" fmla="*/ 0 w 73"/>
                  <a:gd name="T49" fmla="*/ 24 h 73"/>
                  <a:gd name="T50" fmla="*/ 0 w 73"/>
                  <a:gd name="T51" fmla="*/ 16 h 73"/>
                  <a:gd name="T52" fmla="*/ 8 w 73"/>
                  <a:gd name="T53" fmla="*/ 16 h 73"/>
                  <a:gd name="T54" fmla="*/ 16 w 73"/>
                  <a:gd name="T55" fmla="*/ 16 h 73"/>
                  <a:gd name="T56" fmla="*/ 24 w 73"/>
                  <a:gd name="T57" fmla="*/ 0 h 73"/>
                  <a:gd name="T58" fmla="*/ 32 w 73"/>
                  <a:gd name="T5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73">
                    <a:moveTo>
                      <a:pt x="32" y="0"/>
                    </a:moveTo>
                    <a:lnTo>
                      <a:pt x="32" y="0"/>
                    </a:lnTo>
                    <a:lnTo>
                      <a:pt x="56" y="16"/>
                    </a:lnTo>
                    <a:lnTo>
                      <a:pt x="64" y="16"/>
                    </a:lnTo>
                    <a:lnTo>
                      <a:pt x="72" y="24"/>
                    </a:lnTo>
                    <a:lnTo>
                      <a:pt x="72" y="32"/>
                    </a:lnTo>
                    <a:lnTo>
                      <a:pt x="64" y="32"/>
                    </a:lnTo>
                    <a:lnTo>
                      <a:pt x="64" y="24"/>
                    </a:lnTo>
                    <a:lnTo>
                      <a:pt x="40" y="16"/>
                    </a:lnTo>
                    <a:lnTo>
                      <a:pt x="32" y="24"/>
                    </a:lnTo>
                    <a:lnTo>
                      <a:pt x="32" y="16"/>
                    </a:lnTo>
                    <a:lnTo>
                      <a:pt x="24" y="24"/>
                    </a:lnTo>
                    <a:lnTo>
                      <a:pt x="32" y="32"/>
                    </a:lnTo>
                    <a:lnTo>
                      <a:pt x="48" y="56"/>
                    </a:lnTo>
                    <a:lnTo>
                      <a:pt x="64" y="64"/>
                    </a:lnTo>
                    <a:lnTo>
                      <a:pt x="56" y="72"/>
                    </a:lnTo>
                    <a:lnTo>
                      <a:pt x="40" y="56"/>
                    </a:lnTo>
                    <a:lnTo>
                      <a:pt x="32" y="56"/>
                    </a:lnTo>
                    <a:lnTo>
                      <a:pt x="16" y="40"/>
                    </a:lnTo>
                    <a:lnTo>
                      <a:pt x="24" y="40"/>
                    </a:lnTo>
                    <a:lnTo>
                      <a:pt x="16" y="40"/>
                    </a:lnTo>
                    <a:lnTo>
                      <a:pt x="16" y="24"/>
                    </a:lnTo>
                    <a:lnTo>
                      <a:pt x="8" y="24"/>
                    </a:lnTo>
                    <a:lnTo>
                      <a:pt x="0" y="32"/>
                    </a:lnTo>
                    <a:lnTo>
                      <a:pt x="0" y="24"/>
                    </a:lnTo>
                    <a:lnTo>
                      <a:pt x="0" y="16"/>
                    </a:lnTo>
                    <a:lnTo>
                      <a:pt x="8" y="16"/>
                    </a:lnTo>
                    <a:lnTo>
                      <a:pt x="16" y="16"/>
                    </a:lnTo>
                    <a:lnTo>
                      <a:pt x="24" y="0"/>
                    </a:lnTo>
                    <a:lnTo>
                      <a:pt x="32"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23" name="Freeform 609">
                <a:extLst>
                  <a:ext uri="{FF2B5EF4-FFF2-40B4-BE49-F238E27FC236}">
                    <a16:creationId xmlns:a16="http://schemas.microsoft.com/office/drawing/2014/main" id="{E2B17A1A-F3AF-4363-AE77-D13074F6787A}"/>
                  </a:ext>
                </a:extLst>
              </p:cNvPr>
              <p:cNvSpPr>
                <a:spLocks/>
              </p:cNvSpPr>
              <p:nvPr/>
            </p:nvSpPr>
            <p:spPr bwMode="gray">
              <a:xfrm>
                <a:off x="6470242" y="3203976"/>
                <a:ext cx="103671" cy="116898"/>
              </a:xfrm>
              <a:custGeom>
                <a:avLst/>
                <a:gdLst>
                  <a:gd name="T0" fmla="*/ 40 w 49"/>
                  <a:gd name="T1" fmla="*/ 48 h 49"/>
                  <a:gd name="T2" fmla="*/ 40 w 49"/>
                  <a:gd name="T3" fmla="*/ 48 h 49"/>
                  <a:gd name="T4" fmla="*/ 32 w 49"/>
                  <a:gd name="T5" fmla="*/ 48 h 49"/>
                  <a:gd name="T6" fmla="*/ 40 w 49"/>
                  <a:gd name="T7" fmla="*/ 40 h 49"/>
                  <a:gd name="T8" fmla="*/ 48 w 49"/>
                  <a:gd name="T9" fmla="*/ 40 h 49"/>
                  <a:gd name="T10" fmla="*/ 48 w 49"/>
                  <a:gd name="T11" fmla="*/ 32 h 49"/>
                  <a:gd name="T12" fmla="*/ 48 w 49"/>
                  <a:gd name="T13" fmla="*/ 24 h 49"/>
                  <a:gd name="T14" fmla="*/ 48 w 49"/>
                  <a:gd name="T15" fmla="*/ 16 h 49"/>
                  <a:gd name="T16" fmla="*/ 40 w 49"/>
                  <a:gd name="T17" fmla="*/ 16 h 49"/>
                  <a:gd name="T18" fmla="*/ 40 w 49"/>
                  <a:gd name="T19" fmla="*/ 8 h 49"/>
                  <a:gd name="T20" fmla="*/ 16 w 49"/>
                  <a:gd name="T21" fmla="*/ 0 h 49"/>
                  <a:gd name="T22" fmla="*/ 8 w 49"/>
                  <a:gd name="T23" fmla="*/ 8 h 49"/>
                  <a:gd name="T24" fmla="*/ 8 w 49"/>
                  <a:gd name="T25" fmla="*/ 0 h 49"/>
                  <a:gd name="T26" fmla="*/ 0 w 49"/>
                  <a:gd name="T27" fmla="*/ 8 h 49"/>
                  <a:gd name="T28" fmla="*/ 8 w 49"/>
                  <a:gd name="T29" fmla="*/ 16 h 49"/>
                  <a:gd name="T30" fmla="*/ 24 w 49"/>
                  <a:gd name="T31" fmla="*/ 40 h 49"/>
                  <a:gd name="T32" fmla="*/ 40 w 49"/>
                  <a:gd name="T33"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9">
                    <a:moveTo>
                      <a:pt x="40" y="48"/>
                    </a:moveTo>
                    <a:lnTo>
                      <a:pt x="40" y="48"/>
                    </a:lnTo>
                    <a:lnTo>
                      <a:pt x="32" y="48"/>
                    </a:lnTo>
                    <a:lnTo>
                      <a:pt x="40" y="40"/>
                    </a:lnTo>
                    <a:lnTo>
                      <a:pt x="48" y="40"/>
                    </a:lnTo>
                    <a:lnTo>
                      <a:pt x="48" y="32"/>
                    </a:lnTo>
                    <a:lnTo>
                      <a:pt x="48" y="24"/>
                    </a:lnTo>
                    <a:lnTo>
                      <a:pt x="48" y="16"/>
                    </a:lnTo>
                    <a:lnTo>
                      <a:pt x="40" y="16"/>
                    </a:lnTo>
                    <a:lnTo>
                      <a:pt x="40" y="8"/>
                    </a:lnTo>
                    <a:lnTo>
                      <a:pt x="16" y="0"/>
                    </a:lnTo>
                    <a:lnTo>
                      <a:pt x="8" y="8"/>
                    </a:lnTo>
                    <a:lnTo>
                      <a:pt x="8" y="0"/>
                    </a:lnTo>
                    <a:lnTo>
                      <a:pt x="0" y="8"/>
                    </a:lnTo>
                    <a:lnTo>
                      <a:pt x="8" y="16"/>
                    </a:lnTo>
                    <a:lnTo>
                      <a:pt x="24" y="40"/>
                    </a:lnTo>
                    <a:lnTo>
                      <a:pt x="40" y="4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24" name="Freeform 610">
                <a:extLst>
                  <a:ext uri="{FF2B5EF4-FFF2-40B4-BE49-F238E27FC236}">
                    <a16:creationId xmlns:a16="http://schemas.microsoft.com/office/drawing/2014/main" id="{A0F4EA27-D2CC-460B-A88C-D5F5305423CD}"/>
                  </a:ext>
                </a:extLst>
              </p:cNvPr>
              <p:cNvSpPr>
                <a:spLocks/>
              </p:cNvSpPr>
              <p:nvPr/>
            </p:nvSpPr>
            <p:spPr bwMode="gray">
              <a:xfrm>
                <a:off x="6537628" y="3299443"/>
                <a:ext cx="53564" cy="60397"/>
              </a:xfrm>
              <a:custGeom>
                <a:avLst/>
                <a:gdLst>
                  <a:gd name="T0" fmla="*/ 0 w 25"/>
                  <a:gd name="T1" fmla="*/ 16 h 25"/>
                  <a:gd name="T2" fmla="*/ 0 w 25"/>
                  <a:gd name="T3" fmla="*/ 16 h 25"/>
                  <a:gd name="T4" fmla="*/ 16 w 25"/>
                  <a:gd name="T5" fmla="*/ 24 h 25"/>
                  <a:gd name="T6" fmla="*/ 16 w 25"/>
                  <a:gd name="T7" fmla="*/ 16 h 25"/>
                  <a:gd name="T8" fmla="*/ 24 w 25"/>
                  <a:gd name="T9" fmla="*/ 16 h 25"/>
                  <a:gd name="T10" fmla="*/ 24 w 25"/>
                  <a:gd name="T11" fmla="*/ 8 h 25"/>
                  <a:gd name="T12" fmla="*/ 16 w 25"/>
                  <a:gd name="T13" fmla="*/ 0 h 25"/>
                  <a:gd name="T14" fmla="*/ 8 w 25"/>
                  <a:gd name="T15" fmla="*/ 0 h 25"/>
                  <a:gd name="T16" fmla="*/ 0 w 25"/>
                  <a:gd name="T17" fmla="*/ 8 h 25"/>
                  <a:gd name="T18" fmla="*/ 8 w 25"/>
                  <a:gd name="T19" fmla="*/ 8 h 25"/>
                  <a:gd name="T20" fmla="*/ 0 w 25"/>
                  <a:gd name="T21"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0" y="16"/>
                    </a:moveTo>
                    <a:lnTo>
                      <a:pt x="0" y="16"/>
                    </a:lnTo>
                    <a:lnTo>
                      <a:pt x="16" y="24"/>
                    </a:lnTo>
                    <a:lnTo>
                      <a:pt x="16" y="16"/>
                    </a:lnTo>
                    <a:lnTo>
                      <a:pt x="24" y="16"/>
                    </a:lnTo>
                    <a:lnTo>
                      <a:pt x="24" y="8"/>
                    </a:lnTo>
                    <a:lnTo>
                      <a:pt x="16" y="0"/>
                    </a:lnTo>
                    <a:lnTo>
                      <a:pt x="8" y="0"/>
                    </a:lnTo>
                    <a:lnTo>
                      <a:pt x="0" y="8"/>
                    </a:lnTo>
                    <a:lnTo>
                      <a:pt x="8" y="8"/>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25" name="Freeform 611">
                <a:extLst>
                  <a:ext uri="{FF2B5EF4-FFF2-40B4-BE49-F238E27FC236}">
                    <a16:creationId xmlns:a16="http://schemas.microsoft.com/office/drawing/2014/main" id="{C3FE8D0B-6A60-4063-A1CA-ABDE84CDA957}"/>
                  </a:ext>
                </a:extLst>
              </p:cNvPr>
              <p:cNvSpPr>
                <a:spLocks/>
              </p:cNvSpPr>
              <p:nvPr/>
            </p:nvSpPr>
            <p:spPr bwMode="gray">
              <a:xfrm>
                <a:off x="6554907" y="3184492"/>
                <a:ext cx="120949" cy="175346"/>
              </a:xfrm>
              <a:custGeom>
                <a:avLst/>
                <a:gdLst>
                  <a:gd name="T0" fmla="*/ 8 w 57"/>
                  <a:gd name="T1" fmla="*/ 24 h 73"/>
                  <a:gd name="T2" fmla="*/ 8 w 57"/>
                  <a:gd name="T3" fmla="*/ 24 h 73"/>
                  <a:gd name="T4" fmla="*/ 8 w 57"/>
                  <a:gd name="T5" fmla="*/ 16 h 73"/>
                  <a:gd name="T6" fmla="*/ 0 w 57"/>
                  <a:gd name="T7" fmla="*/ 8 h 73"/>
                  <a:gd name="T8" fmla="*/ 16 w 57"/>
                  <a:gd name="T9" fmla="*/ 0 h 73"/>
                  <a:gd name="T10" fmla="*/ 32 w 57"/>
                  <a:gd name="T11" fmla="*/ 24 h 73"/>
                  <a:gd name="T12" fmla="*/ 48 w 57"/>
                  <a:gd name="T13" fmla="*/ 24 h 73"/>
                  <a:gd name="T14" fmla="*/ 48 w 57"/>
                  <a:gd name="T15" fmla="*/ 32 h 73"/>
                  <a:gd name="T16" fmla="*/ 48 w 57"/>
                  <a:gd name="T17" fmla="*/ 40 h 73"/>
                  <a:gd name="T18" fmla="*/ 56 w 57"/>
                  <a:gd name="T19" fmla="*/ 56 h 73"/>
                  <a:gd name="T20" fmla="*/ 48 w 57"/>
                  <a:gd name="T21" fmla="*/ 64 h 73"/>
                  <a:gd name="T22" fmla="*/ 32 w 57"/>
                  <a:gd name="T23" fmla="*/ 64 h 73"/>
                  <a:gd name="T24" fmla="*/ 24 w 57"/>
                  <a:gd name="T25" fmla="*/ 72 h 73"/>
                  <a:gd name="T26" fmla="*/ 16 w 57"/>
                  <a:gd name="T27" fmla="*/ 64 h 73"/>
                  <a:gd name="T28" fmla="*/ 16 w 57"/>
                  <a:gd name="T29" fmla="*/ 56 h 73"/>
                  <a:gd name="T30" fmla="*/ 8 w 57"/>
                  <a:gd name="T31" fmla="*/ 48 h 73"/>
                  <a:gd name="T32" fmla="*/ 8 w 57"/>
                  <a:gd name="T33" fmla="*/ 40 h 73"/>
                  <a:gd name="T34" fmla="*/ 8 w 57"/>
                  <a:gd name="T35" fmla="*/ 32 h 73"/>
                  <a:gd name="T36" fmla="*/ 8 w 57"/>
                  <a:gd name="T37"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3">
                    <a:moveTo>
                      <a:pt x="8" y="24"/>
                    </a:moveTo>
                    <a:lnTo>
                      <a:pt x="8" y="24"/>
                    </a:lnTo>
                    <a:lnTo>
                      <a:pt x="8" y="16"/>
                    </a:lnTo>
                    <a:lnTo>
                      <a:pt x="0" y="8"/>
                    </a:lnTo>
                    <a:lnTo>
                      <a:pt x="16" y="0"/>
                    </a:lnTo>
                    <a:lnTo>
                      <a:pt x="32" y="24"/>
                    </a:lnTo>
                    <a:lnTo>
                      <a:pt x="48" y="24"/>
                    </a:lnTo>
                    <a:lnTo>
                      <a:pt x="48" y="32"/>
                    </a:lnTo>
                    <a:lnTo>
                      <a:pt x="48" y="40"/>
                    </a:lnTo>
                    <a:lnTo>
                      <a:pt x="56" y="56"/>
                    </a:lnTo>
                    <a:lnTo>
                      <a:pt x="48" y="64"/>
                    </a:lnTo>
                    <a:lnTo>
                      <a:pt x="32" y="64"/>
                    </a:lnTo>
                    <a:lnTo>
                      <a:pt x="24" y="72"/>
                    </a:lnTo>
                    <a:lnTo>
                      <a:pt x="16" y="64"/>
                    </a:lnTo>
                    <a:lnTo>
                      <a:pt x="16" y="56"/>
                    </a:lnTo>
                    <a:lnTo>
                      <a:pt x="8" y="48"/>
                    </a:lnTo>
                    <a:lnTo>
                      <a:pt x="8" y="40"/>
                    </a:lnTo>
                    <a:lnTo>
                      <a:pt x="8" y="32"/>
                    </a:lnTo>
                    <a:lnTo>
                      <a:pt x="8"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26" name="Freeform 612">
                <a:extLst>
                  <a:ext uri="{FF2B5EF4-FFF2-40B4-BE49-F238E27FC236}">
                    <a16:creationId xmlns:a16="http://schemas.microsoft.com/office/drawing/2014/main" id="{1DC931BB-D9F3-494D-BB34-764022532352}"/>
                  </a:ext>
                </a:extLst>
              </p:cNvPr>
              <p:cNvSpPr>
                <a:spLocks/>
              </p:cNvSpPr>
              <p:nvPr/>
            </p:nvSpPr>
            <p:spPr bwMode="gray">
              <a:xfrm>
                <a:off x="6605015" y="3338409"/>
                <a:ext cx="70842" cy="58448"/>
              </a:xfrm>
              <a:custGeom>
                <a:avLst/>
                <a:gdLst>
                  <a:gd name="T0" fmla="*/ 8 w 33"/>
                  <a:gd name="T1" fmla="*/ 24 h 25"/>
                  <a:gd name="T2" fmla="*/ 8 w 33"/>
                  <a:gd name="T3" fmla="*/ 24 h 25"/>
                  <a:gd name="T4" fmla="*/ 0 w 33"/>
                  <a:gd name="T5" fmla="*/ 16 h 25"/>
                  <a:gd name="T6" fmla="*/ 0 w 33"/>
                  <a:gd name="T7" fmla="*/ 8 h 25"/>
                  <a:gd name="T8" fmla="*/ 8 w 33"/>
                  <a:gd name="T9" fmla="*/ 0 h 25"/>
                  <a:gd name="T10" fmla="*/ 24 w 33"/>
                  <a:gd name="T11" fmla="*/ 0 h 25"/>
                  <a:gd name="T12" fmla="*/ 32 w 33"/>
                  <a:gd name="T13" fmla="*/ 8 h 25"/>
                  <a:gd name="T14" fmla="*/ 32 w 33"/>
                  <a:gd name="T15" fmla="*/ 16 h 25"/>
                  <a:gd name="T16" fmla="*/ 8 w 33"/>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8" y="24"/>
                    </a:moveTo>
                    <a:lnTo>
                      <a:pt x="8" y="24"/>
                    </a:lnTo>
                    <a:lnTo>
                      <a:pt x="0" y="16"/>
                    </a:lnTo>
                    <a:lnTo>
                      <a:pt x="0" y="8"/>
                    </a:lnTo>
                    <a:lnTo>
                      <a:pt x="8" y="0"/>
                    </a:lnTo>
                    <a:lnTo>
                      <a:pt x="24" y="0"/>
                    </a:lnTo>
                    <a:lnTo>
                      <a:pt x="32" y="8"/>
                    </a:lnTo>
                    <a:lnTo>
                      <a:pt x="32" y="16"/>
                    </a:lnTo>
                    <a:lnTo>
                      <a:pt x="8" y="24"/>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27" name="Freeform 613">
                <a:extLst>
                  <a:ext uri="{FF2B5EF4-FFF2-40B4-BE49-F238E27FC236}">
                    <a16:creationId xmlns:a16="http://schemas.microsoft.com/office/drawing/2014/main" id="{8A184079-A515-41A3-A7A0-E9D54D4BECEF}"/>
                  </a:ext>
                </a:extLst>
              </p:cNvPr>
              <p:cNvSpPr>
                <a:spLocks/>
              </p:cNvSpPr>
              <p:nvPr/>
            </p:nvSpPr>
            <p:spPr bwMode="gray">
              <a:xfrm>
                <a:off x="6368300" y="2954593"/>
                <a:ext cx="188336" cy="116898"/>
              </a:xfrm>
              <a:custGeom>
                <a:avLst/>
                <a:gdLst>
                  <a:gd name="T0" fmla="*/ 88 w 89"/>
                  <a:gd name="T1" fmla="*/ 32 h 49"/>
                  <a:gd name="T2" fmla="*/ 88 w 89"/>
                  <a:gd name="T3" fmla="*/ 32 h 49"/>
                  <a:gd name="T4" fmla="*/ 72 w 89"/>
                  <a:gd name="T5" fmla="*/ 16 h 49"/>
                  <a:gd name="T6" fmla="*/ 64 w 89"/>
                  <a:gd name="T7" fmla="*/ 16 h 49"/>
                  <a:gd name="T8" fmla="*/ 48 w 89"/>
                  <a:gd name="T9" fmla="*/ 8 h 49"/>
                  <a:gd name="T10" fmla="*/ 40 w 89"/>
                  <a:gd name="T11" fmla="*/ 0 h 49"/>
                  <a:gd name="T12" fmla="*/ 40 w 89"/>
                  <a:gd name="T13" fmla="*/ 8 h 49"/>
                  <a:gd name="T14" fmla="*/ 32 w 89"/>
                  <a:gd name="T15" fmla="*/ 0 h 49"/>
                  <a:gd name="T16" fmla="*/ 16 w 89"/>
                  <a:gd name="T17" fmla="*/ 8 h 49"/>
                  <a:gd name="T18" fmla="*/ 0 w 89"/>
                  <a:gd name="T19" fmla="*/ 16 h 49"/>
                  <a:gd name="T20" fmla="*/ 8 w 89"/>
                  <a:gd name="T21" fmla="*/ 32 h 49"/>
                  <a:gd name="T22" fmla="*/ 24 w 89"/>
                  <a:gd name="T23" fmla="*/ 48 h 49"/>
                  <a:gd name="T24" fmla="*/ 40 w 89"/>
                  <a:gd name="T25" fmla="*/ 48 h 49"/>
                  <a:gd name="T26" fmla="*/ 40 w 89"/>
                  <a:gd name="T27" fmla="*/ 40 h 49"/>
                  <a:gd name="T28" fmla="*/ 64 w 89"/>
                  <a:gd name="T29" fmla="*/ 48 h 49"/>
                  <a:gd name="T30" fmla="*/ 88 w 89"/>
                  <a:gd name="T31"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49">
                    <a:moveTo>
                      <a:pt x="88" y="32"/>
                    </a:moveTo>
                    <a:lnTo>
                      <a:pt x="88" y="32"/>
                    </a:lnTo>
                    <a:lnTo>
                      <a:pt x="72" y="16"/>
                    </a:lnTo>
                    <a:lnTo>
                      <a:pt x="64" y="16"/>
                    </a:lnTo>
                    <a:lnTo>
                      <a:pt x="48" y="8"/>
                    </a:lnTo>
                    <a:lnTo>
                      <a:pt x="40" y="0"/>
                    </a:lnTo>
                    <a:lnTo>
                      <a:pt x="40" y="8"/>
                    </a:lnTo>
                    <a:lnTo>
                      <a:pt x="32" y="0"/>
                    </a:lnTo>
                    <a:lnTo>
                      <a:pt x="16" y="8"/>
                    </a:lnTo>
                    <a:lnTo>
                      <a:pt x="0" y="16"/>
                    </a:lnTo>
                    <a:lnTo>
                      <a:pt x="8" y="32"/>
                    </a:lnTo>
                    <a:lnTo>
                      <a:pt x="24" y="48"/>
                    </a:lnTo>
                    <a:lnTo>
                      <a:pt x="40" y="48"/>
                    </a:lnTo>
                    <a:lnTo>
                      <a:pt x="40" y="40"/>
                    </a:lnTo>
                    <a:lnTo>
                      <a:pt x="64" y="48"/>
                    </a:lnTo>
                    <a:lnTo>
                      <a:pt x="88"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28" name="Freeform 614">
                <a:extLst>
                  <a:ext uri="{FF2B5EF4-FFF2-40B4-BE49-F238E27FC236}">
                    <a16:creationId xmlns:a16="http://schemas.microsoft.com/office/drawing/2014/main" id="{336A7530-F427-49F0-B5DD-94A7AE9E3214}"/>
                  </a:ext>
                </a:extLst>
              </p:cNvPr>
              <p:cNvSpPr>
                <a:spLocks/>
              </p:cNvSpPr>
              <p:nvPr/>
            </p:nvSpPr>
            <p:spPr bwMode="gray">
              <a:xfrm>
                <a:off x="6503071" y="3030578"/>
                <a:ext cx="155505" cy="79881"/>
              </a:xfrm>
              <a:custGeom>
                <a:avLst/>
                <a:gdLst>
                  <a:gd name="T0" fmla="*/ 0 w 73"/>
                  <a:gd name="T1" fmla="*/ 16 h 33"/>
                  <a:gd name="T2" fmla="*/ 0 w 73"/>
                  <a:gd name="T3" fmla="*/ 16 h 33"/>
                  <a:gd name="T4" fmla="*/ 0 w 73"/>
                  <a:gd name="T5" fmla="*/ 32 h 33"/>
                  <a:gd name="T6" fmla="*/ 16 w 73"/>
                  <a:gd name="T7" fmla="*/ 32 h 33"/>
                  <a:gd name="T8" fmla="*/ 48 w 73"/>
                  <a:gd name="T9" fmla="*/ 16 h 33"/>
                  <a:gd name="T10" fmla="*/ 64 w 73"/>
                  <a:gd name="T11" fmla="*/ 24 h 33"/>
                  <a:gd name="T12" fmla="*/ 72 w 73"/>
                  <a:gd name="T13" fmla="*/ 8 h 33"/>
                  <a:gd name="T14" fmla="*/ 56 w 73"/>
                  <a:gd name="T15" fmla="*/ 0 h 33"/>
                  <a:gd name="T16" fmla="*/ 40 w 73"/>
                  <a:gd name="T17" fmla="*/ 8 h 33"/>
                  <a:gd name="T18" fmla="*/ 32 w 73"/>
                  <a:gd name="T19" fmla="*/ 0 h 33"/>
                  <a:gd name="T20" fmla="*/ 24 w 73"/>
                  <a:gd name="T21" fmla="*/ 0 h 33"/>
                  <a:gd name="T22" fmla="*/ 0 w 73"/>
                  <a:gd name="T2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0" y="16"/>
                    </a:moveTo>
                    <a:lnTo>
                      <a:pt x="0" y="16"/>
                    </a:lnTo>
                    <a:lnTo>
                      <a:pt x="0" y="32"/>
                    </a:lnTo>
                    <a:lnTo>
                      <a:pt x="16" y="32"/>
                    </a:lnTo>
                    <a:lnTo>
                      <a:pt x="48" y="16"/>
                    </a:lnTo>
                    <a:lnTo>
                      <a:pt x="64" y="24"/>
                    </a:lnTo>
                    <a:lnTo>
                      <a:pt x="72" y="8"/>
                    </a:lnTo>
                    <a:lnTo>
                      <a:pt x="56" y="0"/>
                    </a:lnTo>
                    <a:lnTo>
                      <a:pt x="40" y="8"/>
                    </a:lnTo>
                    <a:lnTo>
                      <a:pt x="32" y="0"/>
                    </a:lnTo>
                    <a:lnTo>
                      <a:pt x="24" y="0"/>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29" name="Freeform 615">
                <a:extLst>
                  <a:ext uri="{FF2B5EF4-FFF2-40B4-BE49-F238E27FC236}">
                    <a16:creationId xmlns:a16="http://schemas.microsoft.com/office/drawing/2014/main" id="{F412F2D2-052A-481A-8FA6-33B0473B45B6}"/>
                  </a:ext>
                </a:extLst>
              </p:cNvPr>
              <p:cNvSpPr>
                <a:spLocks/>
              </p:cNvSpPr>
              <p:nvPr/>
            </p:nvSpPr>
            <p:spPr bwMode="gray">
              <a:xfrm>
                <a:off x="6401129" y="4314505"/>
                <a:ext cx="70842" cy="60397"/>
              </a:xfrm>
              <a:custGeom>
                <a:avLst/>
                <a:gdLst>
                  <a:gd name="T0" fmla="*/ 0 w 33"/>
                  <a:gd name="T1" fmla="*/ 8 h 25"/>
                  <a:gd name="T2" fmla="*/ 0 w 33"/>
                  <a:gd name="T3" fmla="*/ 8 h 25"/>
                  <a:gd name="T4" fmla="*/ 16 w 33"/>
                  <a:gd name="T5" fmla="*/ 24 h 25"/>
                  <a:gd name="T6" fmla="*/ 24 w 33"/>
                  <a:gd name="T7" fmla="*/ 16 h 25"/>
                  <a:gd name="T8" fmla="*/ 32 w 33"/>
                  <a:gd name="T9" fmla="*/ 16 h 25"/>
                  <a:gd name="T10" fmla="*/ 16 w 33"/>
                  <a:gd name="T11" fmla="*/ 8 h 25"/>
                  <a:gd name="T12" fmla="*/ 8 w 33"/>
                  <a:gd name="T13" fmla="*/ 0 h 25"/>
                  <a:gd name="T14" fmla="*/ 0 w 33"/>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5">
                    <a:moveTo>
                      <a:pt x="0" y="8"/>
                    </a:moveTo>
                    <a:lnTo>
                      <a:pt x="0" y="8"/>
                    </a:lnTo>
                    <a:lnTo>
                      <a:pt x="16" y="24"/>
                    </a:lnTo>
                    <a:lnTo>
                      <a:pt x="24" y="16"/>
                    </a:lnTo>
                    <a:lnTo>
                      <a:pt x="32" y="16"/>
                    </a:lnTo>
                    <a:lnTo>
                      <a:pt x="16" y="8"/>
                    </a:lnTo>
                    <a:lnTo>
                      <a:pt x="8" y="0"/>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30" name="Freeform 616">
                <a:extLst>
                  <a:ext uri="{FF2B5EF4-FFF2-40B4-BE49-F238E27FC236}">
                    <a16:creationId xmlns:a16="http://schemas.microsoft.com/office/drawing/2014/main" id="{73A033F2-CBE7-4170-8835-0A217910F325}"/>
                  </a:ext>
                </a:extLst>
              </p:cNvPr>
              <p:cNvSpPr>
                <a:spLocks/>
              </p:cNvSpPr>
              <p:nvPr/>
            </p:nvSpPr>
            <p:spPr bwMode="gray">
              <a:xfrm>
                <a:off x="6895292" y="4737285"/>
                <a:ext cx="86392" cy="97414"/>
              </a:xfrm>
              <a:custGeom>
                <a:avLst/>
                <a:gdLst>
                  <a:gd name="T0" fmla="*/ 0 w 41"/>
                  <a:gd name="T1" fmla="*/ 32 h 41"/>
                  <a:gd name="T2" fmla="*/ 0 w 41"/>
                  <a:gd name="T3" fmla="*/ 32 h 41"/>
                  <a:gd name="T4" fmla="*/ 8 w 41"/>
                  <a:gd name="T5" fmla="*/ 40 h 41"/>
                  <a:gd name="T6" fmla="*/ 8 w 41"/>
                  <a:gd name="T7" fmla="*/ 32 h 41"/>
                  <a:gd name="T8" fmla="*/ 24 w 41"/>
                  <a:gd name="T9" fmla="*/ 40 h 41"/>
                  <a:gd name="T10" fmla="*/ 32 w 41"/>
                  <a:gd name="T11" fmla="*/ 32 h 41"/>
                  <a:gd name="T12" fmla="*/ 24 w 41"/>
                  <a:gd name="T13" fmla="*/ 32 h 41"/>
                  <a:gd name="T14" fmla="*/ 40 w 41"/>
                  <a:gd name="T15" fmla="*/ 8 h 41"/>
                  <a:gd name="T16" fmla="*/ 32 w 41"/>
                  <a:gd name="T17" fmla="*/ 8 h 41"/>
                  <a:gd name="T18" fmla="*/ 24 w 41"/>
                  <a:gd name="T19" fmla="*/ 0 h 41"/>
                  <a:gd name="T20" fmla="*/ 8 w 41"/>
                  <a:gd name="T21" fmla="*/ 8 h 41"/>
                  <a:gd name="T22" fmla="*/ 0 w 41"/>
                  <a:gd name="T23"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1">
                    <a:moveTo>
                      <a:pt x="0" y="32"/>
                    </a:moveTo>
                    <a:lnTo>
                      <a:pt x="0" y="32"/>
                    </a:lnTo>
                    <a:lnTo>
                      <a:pt x="8" y="40"/>
                    </a:lnTo>
                    <a:lnTo>
                      <a:pt x="8" y="32"/>
                    </a:lnTo>
                    <a:lnTo>
                      <a:pt x="24" y="40"/>
                    </a:lnTo>
                    <a:lnTo>
                      <a:pt x="32" y="32"/>
                    </a:lnTo>
                    <a:lnTo>
                      <a:pt x="24" y="32"/>
                    </a:lnTo>
                    <a:lnTo>
                      <a:pt x="40" y="8"/>
                    </a:lnTo>
                    <a:lnTo>
                      <a:pt x="32" y="8"/>
                    </a:lnTo>
                    <a:lnTo>
                      <a:pt x="24" y="0"/>
                    </a:lnTo>
                    <a:lnTo>
                      <a:pt x="8" y="8"/>
                    </a:lnTo>
                    <a:lnTo>
                      <a:pt x="0"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31" name="Freeform 617">
                <a:extLst>
                  <a:ext uri="{FF2B5EF4-FFF2-40B4-BE49-F238E27FC236}">
                    <a16:creationId xmlns:a16="http://schemas.microsoft.com/office/drawing/2014/main" id="{B59C47D7-8D24-42D1-BA51-FFE6B913FCB5}"/>
                  </a:ext>
                </a:extLst>
              </p:cNvPr>
              <p:cNvSpPr>
                <a:spLocks/>
              </p:cNvSpPr>
              <p:nvPr/>
            </p:nvSpPr>
            <p:spPr bwMode="gray">
              <a:xfrm>
                <a:off x="6962678" y="5043167"/>
                <a:ext cx="36285" cy="155863"/>
              </a:xfrm>
              <a:custGeom>
                <a:avLst/>
                <a:gdLst>
                  <a:gd name="T0" fmla="*/ 0 w 17"/>
                  <a:gd name="T1" fmla="*/ 32 h 65"/>
                  <a:gd name="T2" fmla="*/ 0 w 17"/>
                  <a:gd name="T3" fmla="*/ 32 h 65"/>
                  <a:gd name="T4" fmla="*/ 8 w 17"/>
                  <a:gd name="T5" fmla="*/ 48 h 65"/>
                  <a:gd name="T6" fmla="*/ 16 w 17"/>
                  <a:gd name="T7" fmla="*/ 64 h 65"/>
                  <a:gd name="T8" fmla="*/ 8 w 17"/>
                  <a:gd name="T9" fmla="*/ 0 h 65"/>
                  <a:gd name="T10" fmla="*/ 0 w 17"/>
                  <a:gd name="T11" fmla="*/ 0 h 65"/>
                  <a:gd name="T12" fmla="*/ 8 w 17"/>
                  <a:gd name="T13" fmla="*/ 24 h 65"/>
                  <a:gd name="T14" fmla="*/ 0 w 17"/>
                  <a:gd name="T15" fmla="*/ 32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5">
                    <a:moveTo>
                      <a:pt x="0" y="32"/>
                    </a:moveTo>
                    <a:lnTo>
                      <a:pt x="0" y="32"/>
                    </a:lnTo>
                    <a:lnTo>
                      <a:pt x="8" y="48"/>
                    </a:lnTo>
                    <a:lnTo>
                      <a:pt x="16" y="64"/>
                    </a:lnTo>
                    <a:lnTo>
                      <a:pt x="8" y="0"/>
                    </a:lnTo>
                    <a:lnTo>
                      <a:pt x="0" y="0"/>
                    </a:lnTo>
                    <a:lnTo>
                      <a:pt x="8" y="24"/>
                    </a:lnTo>
                    <a:lnTo>
                      <a:pt x="0"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32" name="Freeform 618">
                <a:extLst>
                  <a:ext uri="{FF2B5EF4-FFF2-40B4-BE49-F238E27FC236}">
                    <a16:creationId xmlns:a16="http://schemas.microsoft.com/office/drawing/2014/main" id="{EF1E9995-830D-4552-8C9F-C6C17E935E5A}"/>
                  </a:ext>
                </a:extLst>
              </p:cNvPr>
              <p:cNvSpPr>
                <a:spLocks/>
              </p:cNvSpPr>
              <p:nvPr/>
            </p:nvSpPr>
            <p:spPr bwMode="gray">
              <a:xfrm>
                <a:off x="6826178" y="4852234"/>
                <a:ext cx="70842" cy="175346"/>
              </a:xfrm>
              <a:custGeom>
                <a:avLst/>
                <a:gdLst>
                  <a:gd name="T0" fmla="*/ 8 w 33"/>
                  <a:gd name="T1" fmla="*/ 32 h 73"/>
                  <a:gd name="T2" fmla="*/ 8 w 33"/>
                  <a:gd name="T3" fmla="*/ 32 h 73"/>
                  <a:gd name="T4" fmla="*/ 16 w 33"/>
                  <a:gd name="T5" fmla="*/ 48 h 73"/>
                  <a:gd name="T6" fmla="*/ 24 w 33"/>
                  <a:gd name="T7" fmla="*/ 64 h 73"/>
                  <a:gd name="T8" fmla="*/ 32 w 33"/>
                  <a:gd name="T9" fmla="*/ 72 h 73"/>
                  <a:gd name="T10" fmla="*/ 24 w 33"/>
                  <a:gd name="T11" fmla="*/ 48 h 73"/>
                  <a:gd name="T12" fmla="*/ 8 w 33"/>
                  <a:gd name="T13" fmla="*/ 40 h 73"/>
                  <a:gd name="T14" fmla="*/ 16 w 33"/>
                  <a:gd name="T15" fmla="*/ 32 h 73"/>
                  <a:gd name="T16" fmla="*/ 8 w 33"/>
                  <a:gd name="T17" fmla="*/ 0 h 73"/>
                  <a:gd name="T18" fmla="*/ 0 w 33"/>
                  <a:gd name="T19" fmla="*/ 8 h 73"/>
                  <a:gd name="T20" fmla="*/ 8 w 33"/>
                  <a:gd name="T21" fmla="*/ 3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73">
                    <a:moveTo>
                      <a:pt x="8" y="32"/>
                    </a:moveTo>
                    <a:lnTo>
                      <a:pt x="8" y="32"/>
                    </a:lnTo>
                    <a:lnTo>
                      <a:pt x="16" y="48"/>
                    </a:lnTo>
                    <a:lnTo>
                      <a:pt x="24" y="64"/>
                    </a:lnTo>
                    <a:lnTo>
                      <a:pt x="32" y="72"/>
                    </a:lnTo>
                    <a:lnTo>
                      <a:pt x="24" y="48"/>
                    </a:lnTo>
                    <a:lnTo>
                      <a:pt x="8" y="40"/>
                    </a:lnTo>
                    <a:lnTo>
                      <a:pt x="16" y="32"/>
                    </a:lnTo>
                    <a:lnTo>
                      <a:pt x="8" y="0"/>
                    </a:lnTo>
                    <a:lnTo>
                      <a:pt x="0" y="8"/>
                    </a:lnTo>
                    <a:lnTo>
                      <a:pt x="8"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33" name="Line 619">
                <a:extLst>
                  <a:ext uri="{FF2B5EF4-FFF2-40B4-BE49-F238E27FC236}">
                    <a16:creationId xmlns:a16="http://schemas.microsoft.com/office/drawing/2014/main" id="{75BD18BC-799E-4E48-ABA7-FA695308D51F}"/>
                  </a:ext>
                </a:extLst>
              </p:cNvPr>
              <p:cNvSpPr>
                <a:spLocks noChangeShapeType="1"/>
              </p:cNvSpPr>
              <p:nvPr/>
            </p:nvSpPr>
            <p:spPr bwMode="gray">
              <a:xfrm>
                <a:off x="4199854" y="4402178"/>
                <a:ext cx="17279" cy="19482"/>
              </a:xfrm>
              <a:prstGeom prst="line">
                <a:avLst/>
              </a:prstGeom>
              <a:solidFill>
                <a:srgbClr val="B2B2B2"/>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34" name="Line 620">
                <a:extLst>
                  <a:ext uri="{FF2B5EF4-FFF2-40B4-BE49-F238E27FC236}">
                    <a16:creationId xmlns:a16="http://schemas.microsoft.com/office/drawing/2014/main" id="{23A41915-52B4-4720-BC95-22EC8D1CED88}"/>
                  </a:ext>
                </a:extLst>
              </p:cNvPr>
              <p:cNvSpPr>
                <a:spLocks noChangeShapeType="1"/>
              </p:cNvSpPr>
              <p:nvPr/>
            </p:nvSpPr>
            <p:spPr bwMode="gray">
              <a:xfrm>
                <a:off x="4421018" y="4324246"/>
                <a:ext cx="17279" cy="19482"/>
              </a:xfrm>
              <a:prstGeom prst="line">
                <a:avLst/>
              </a:prstGeom>
              <a:solidFill>
                <a:srgbClr val="B2B2B2"/>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35" name="Freeform 621">
                <a:extLst>
                  <a:ext uri="{FF2B5EF4-FFF2-40B4-BE49-F238E27FC236}">
                    <a16:creationId xmlns:a16="http://schemas.microsoft.com/office/drawing/2014/main" id="{1122CB2D-1D01-456B-AD6A-077E26892390}"/>
                  </a:ext>
                </a:extLst>
              </p:cNvPr>
              <p:cNvSpPr>
                <a:spLocks/>
              </p:cNvSpPr>
              <p:nvPr/>
            </p:nvSpPr>
            <p:spPr bwMode="gray">
              <a:xfrm>
                <a:off x="4106550" y="4084605"/>
                <a:ext cx="36285" cy="3896"/>
              </a:xfrm>
              <a:custGeom>
                <a:avLst/>
                <a:gdLst>
                  <a:gd name="T0" fmla="*/ 0 w 17"/>
                  <a:gd name="T1" fmla="*/ 0 h 1"/>
                  <a:gd name="T2" fmla="*/ 0 w 17"/>
                  <a:gd name="T3" fmla="*/ 0 h 1"/>
                  <a:gd name="T4" fmla="*/ 8 w 17"/>
                  <a:gd name="T5" fmla="*/ 0 h 1"/>
                  <a:gd name="T6" fmla="*/ 16 w 17"/>
                  <a:gd name="T7" fmla="*/ 0 h 1"/>
                </a:gdLst>
                <a:ahLst/>
                <a:cxnLst>
                  <a:cxn ang="0">
                    <a:pos x="T0" y="T1"/>
                  </a:cxn>
                  <a:cxn ang="0">
                    <a:pos x="T2" y="T3"/>
                  </a:cxn>
                  <a:cxn ang="0">
                    <a:pos x="T4" y="T5"/>
                  </a:cxn>
                  <a:cxn ang="0">
                    <a:pos x="T6" y="T7"/>
                  </a:cxn>
                </a:cxnLst>
                <a:rect l="0" t="0" r="r" b="b"/>
                <a:pathLst>
                  <a:path w="17" h="1">
                    <a:moveTo>
                      <a:pt x="0" y="0"/>
                    </a:moveTo>
                    <a:lnTo>
                      <a:pt x="0" y="0"/>
                    </a:lnTo>
                    <a:lnTo>
                      <a:pt x="8" y="0"/>
                    </a:lnTo>
                    <a:lnTo>
                      <a:pt x="16"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36" name="Freeform 622">
                <a:extLst>
                  <a:ext uri="{FF2B5EF4-FFF2-40B4-BE49-F238E27FC236}">
                    <a16:creationId xmlns:a16="http://schemas.microsoft.com/office/drawing/2014/main" id="{911112F5-AB67-457E-91CB-ED61A3CB672E}"/>
                  </a:ext>
                </a:extLst>
              </p:cNvPr>
              <p:cNvSpPr>
                <a:spLocks/>
              </p:cNvSpPr>
              <p:nvPr/>
            </p:nvSpPr>
            <p:spPr bwMode="gray">
              <a:xfrm>
                <a:off x="4106550" y="4084605"/>
                <a:ext cx="36285" cy="3896"/>
              </a:xfrm>
              <a:custGeom>
                <a:avLst/>
                <a:gdLst>
                  <a:gd name="T0" fmla="*/ 0 w 17"/>
                  <a:gd name="T1" fmla="*/ 0 h 1"/>
                  <a:gd name="T2" fmla="*/ 8 w 17"/>
                  <a:gd name="T3" fmla="*/ 0 h 1"/>
                  <a:gd name="T4" fmla="*/ 16 w 17"/>
                  <a:gd name="T5" fmla="*/ 0 h 1"/>
                </a:gdLst>
                <a:ahLst/>
                <a:cxnLst>
                  <a:cxn ang="0">
                    <a:pos x="T0" y="T1"/>
                  </a:cxn>
                  <a:cxn ang="0">
                    <a:pos x="T2" y="T3"/>
                  </a:cxn>
                  <a:cxn ang="0">
                    <a:pos x="T4" y="T5"/>
                  </a:cxn>
                </a:cxnLst>
                <a:rect l="0" t="0" r="r" b="b"/>
                <a:pathLst>
                  <a:path w="17" h="1">
                    <a:moveTo>
                      <a:pt x="0" y="0"/>
                    </a:moveTo>
                    <a:lnTo>
                      <a:pt x="8" y="0"/>
                    </a:lnTo>
                    <a:lnTo>
                      <a:pt x="16" y="0"/>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37" name="Line 623">
                <a:extLst>
                  <a:ext uri="{FF2B5EF4-FFF2-40B4-BE49-F238E27FC236}">
                    <a16:creationId xmlns:a16="http://schemas.microsoft.com/office/drawing/2014/main" id="{71C9FB13-6CD6-495B-BD51-2B1DAF93DD6B}"/>
                  </a:ext>
                </a:extLst>
              </p:cNvPr>
              <p:cNvSpPr>
                <a:spLocks noChangeShapeType="1"/>
              </p:cNvSpPr>
              <p:nvPr/>
            </p:nvSpPr>
            <p:spPr bwMode="gray">
              <a:xfrm flipV="1">
                <a:off x="9487061" y="3922898"/>
                <a:ext cx="17279" cy="56501"/>
              </a:xfrm>
              <a:prstGeom prst="line">
                <a:avLst/>
              </a:prstGeom>
              <a:solidFill>
                <a:srgbClr val="B2B2B2"/>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38" name="Line 624">
                <a:extLst>
                  <a:ext uri="{FF2B5EF4-FFF2-40B4-BE49-F238E27FC236}">
                    <a16:creationId xmlns:a16="http://schemas.microsoft.com/office/drawing/2014/main" id="{4E28A4CE-4557-40C8-9D37-5F851F85C316}"/>
                  </a:ext>
                </a:extLst>
              </p:cNvPr>
              <p:cNvSpPr>
                <a:spLocks noChangeShapeType="1"/>
              </p:cNvSpPr>
              <p:nvPr/>
            </p:nvSpPr>
            <p:spPr bwMode="gray">
              <a:xfrm flipV="1">
                <a:off x="9963946" y="3270218"/>
                <a:ext cx="17279" cy="58448"/>
              </a:xfrm>
              <a:prstGeom prst="line">
                <a:avLst/>
              </a:prstGeom>
              <a:solidFill>
                <a:srgbClr val="B2B2B2"/>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39" name="Line 625">
                <a:extLst>
                  <a:ext uri="{FF2B5EF4-FFF2-40B4-BE49-F238E27FC236}">
                    <a16:creationId xmlns:a16="http://schemas.microsoft.com/office/drawing/2014/main" id="{4DF1FF55-3059-4429-BB92-E0AEBB59951A}"/>
                  </a:ext>
                </a:extLst>
              </p:cNvPr>
              <p:cNvSpPr>
                <a:spLocks noChangeShapeType="1"/>
              </p:cNvSpPr>
              <p:nvPr/>
            </p:nvSpPr>
            <p:spPr bwMode="gray">
              <a:xfrm flipV="1">
                <a:off x="10065888" y="3194235"/>
                <a:ext cx="34557" cy="56501"/>
              </a:xfrm>
              <a:prstGeom prst="line">
                <a:avLst/>
              </a:prstGeom>
              <a:solidFill>
                <a:srgbClr val="B2B2B2"/>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40" name="Freeform 626">
                <a:extLst>
                  <a:ext uri="{FF2B5EF4-FFF2-40B4-BE49-F238E27FC236}">
                    <a16:creationId xmlns:a16="http://schemas.microsoft.com/office/drawing/2014/main" id="{D0F4E2FE-74CD-496E-B2EE-F590C3EFC050}"/>
                  </a:ext>
                </a:extLst>
              </p:cNvPr>
              <p:cNvSpPr>
                <a:spLocks/>
              </p:cNvSpPr>
              <p:nvPr/>
            </p:nvSpPr>
            <p:spPr bwMode="gray">
              <a:xfrm>
                <a:off x="6010635" y="2455830"/>
                <a:ext cx="19007" cy="21432"/>
              </a:xfrm>
              <a:custGeom>
                <a:avLst/>
                <a:gdLst>
                  <a:gd name="T0" fmla="*/ 0 w 9"/>
                  <a:gd name="T1" fmla="*/ 8 h 9"/>
                  <a:gd name="T2" fmla="*/ 0 w 9"/>
                  <a:gd name="T3" fmla="*/ 8 h 9"/>
                  <a:gd name="T4" fmla="*/ 8 w 9"/>
                  <a:gd name="T5" fmla="*/ 0 h 9"/>
                  <a:gd name="T6" fmla="*/ 8 w 9"/>
                  <a:gd name="T7" fmla="*/ 8 h 9"/>
                  <a:gd name="T8" fmla="*/ 0 w 9"/>
                  <a:gd name="T9" fmla="*/ 8 h 9"/>
                </a:gdLst>
                <a:ahLst/>
                <a:cxnLst>
                  <a:cxn ang="0">
                    <a:pos x="T0" y="T1"/>
                  </a:cxn>
                  <a:cxn ang="0">
                    <a:pos x="T2" y="T3"/>
                  </a:cxn>
                  <a:cxn ang="0">
                    <a:pos x="T4" y="T5"/>
                  </a:cxn>
                  <a:cxn ang="0">
                    <a:pos x="T6" y="T7"/>
                  </a:cxn>
                  <a:cxn ang="0">
                    <a:pos x="T8" y="T9"/>
                  </a:cxn>
                </a:cxnLst>
                <a:rect l="0" t="0" r="r" b="b"/>
                <a:pathLst>
                  <a:path w="9" h="9">
                    <a:moveTo>
                      <a:pt x="0" y="8"/>
                    </a:moveTo>
                    <a:lnTo>
                      <a:pt x="0" y="8"/>
                    </a:lnTo>
                    <a:lnTo>
                      <a:pt x="8" y="0"/>
                    </a:lnTo>
                    <a:lnTo>
                      <a:pt x="8" y="8"/>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41" name="Freeform 627">
                <a:extLst>
                  <a:ext uri="{FF2B5EF4-FFF2-40B4-BE49-F238E27FC236}">
                    <a16:creationId xmlns:a16="http://schemas.microsoft.com/office/drawing/2014/main" id="{797440D0-E1B6-40E5-AE22-C4A48950C21F}"/>
                  </a:ext>
                </a:extLst>
              </p:cNvPr>
              <p:cNvSpPr>
                <a:spLocks/>
              </p:cNvSpPr>
              <p:nvPr/>
            </p:nvSpPr>
            <p:spPr bwMode="gray">
              <a:xfrm>
                <a:off x="6010635" y="2455830"/>
                <a:ext cx="19007" cy="21432"/>
              </a:xfrm>
              <a:custGeom>
                <a:avLst/>
                <a:gdLst>
                  <a:gd name="T0" fmla="*/ 0 w 9"/>
                  <a:gd name="T1" fmla="*/ 8 h 9"/>
                  <a:gd name="T2" fmla="*/ 8 w 9"/>
                  <a:gd name="T3" fmla="*/ 0 h 9"/>
                  <a:gd name="T4" fmla="*/ 8 w 9"/>
                  <a:gd name="T5" fmla="*/ 8 h 9"/>
                  <a:gd name="T6" fmla="*/ 0 w 9"/>
                  <a:gd name="T7" fmla="*/ 8 h 9"/>
                </a:gdLst>
                <a:ahLst/>
                <a:cxnLst>
                  <a:cxn ang="0">
                    <a:pos x="T0" y="T1"/>
                  </a:cxn>
                  <a:cxn ang="0">
                    <a:pos x="T2" y="T3"/>
                  </a:cxn>
                  <a:cxn ang="0">
                    <a:pos x="T4" y="T5"/>
                  </a:cxn>
                  <a:cxn ang="0">
                    <a:pos x="T6" y="T7"/>
                  </a:cxn>
                </a:cxnLst>
                <a:rect l="0" t="0" r="r" b="b"/>
                <a:pathLst>
                  <a:path w="9" h="9">
                    <a:moveTo>
                      <a:pt x="0" y="8"/>
                    </a:moveTo>
                    <a:lnTo>
                      <a:pt x="8" y="0"/>
                    </a:lnTo>
                    <a:lnTo>
                      <a:pt x="8" y="8"/>
                    </a:lnTo>
                    <a:lnTo>
                      <a:pt x="0" y="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42" name="Line 628">
                <a:extLst>
                  <a:ext uri="{FF2B5EF4-FFF2-40B4-BE49-F238E27FC236}">
                    <a16:creationId xmlns:a16="http://schemas.microsoft.com/office/drawing/2014/main" id="{E5AE7346-E7B2-4219-9B0C-5630AC3A59D2}"/>
                  </a:ext>
                </a:extLst>
              </p:cNvPr>
              <p:cNvSpPr>
                <a:spLocks noChangeShapeType="1"/>
              </p:cNvSpPr>
              <p:nvPr/>
            </p:nvSpPr>
            <p:spPr bwMode="gray">
              <a:xfrm>
                <a:off x="5967439" y="2561038"/>
                <a:ext cx="17279" cy="19482"/>
              </a:xfrm>
              <a:prstGeom prst="line">
                <a:avLst/>
              </a:prstGeom>
              <a:solidFill>
                <a:srgbClr val="666666">
                  <a:lumMod val="20000"/>
                  <a:lumOff val="80000"/>
                </a:srgbClr>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43" name="Line 629">
                <a:extLst>
                  <a:ext uri="{FF2B5EF4-FFF2-40B4-BE49-F238E27FC236}">
                    <a16:creationId xmlns:a16="http://schemas.microsoft.com/office/drawing/2014/main" id="{2D0E5A2F-F41B-4986-9BA6-6719DB715ABF}"/>
                  </a:ext>
                </a:extLst>
              </p:cNvPr>
              <p:cNvSpPr>
                <a:spLocks noChangeShapeType="1"/>
              </p:cNvSpPr>
              <p:nvPr/>
            </p:nvSpPr>
            <p:spPr bwMode="gray">
              <a:xfrm flipV="1">
                <a:off x="9573452" y="4976925"/>
                <a:ext cx="17279" cy="56501"/>
              </a:xfrm>
              <a:prstGeom prst="line">
                <a:avLst/>
              </a:prstGeom>
              <a:solidFill>
                <a:srgbClr val="B2B2B2"/>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44" name="Line 630">
                <a:extLst>
                  <a:ext uri="{FF2B5EF4-FFF2-40B4-BE49-F238E27FC236}">
                    <a16:creationId xmlns:a16="http://schemas.microsoft.com/office/drawing/2014/main" id="{9DC11BAF-D61A-42EC-9AB3-B5B5C95F11AB}"/>
                  </a:ext>
                </a:extLst>
              </p:cNvPr>
              <p:cNvSpPr>
                <a:spLocks noChangeShapeType="1"/>
              </p:cNvSpPr>
              <p:nvPr/>
            </p:nvSpPr>
            <p:spPr bwMode="gray">
              <a:xfrm>
                <a:off x="10252495" y="4976925"/>
                <a:ext cx="34557" cy="19482"/>
              </a:xfrm>
              <a:prstGeom prst="line">
                <a:avLst/>
              </a:prstGeom>
              <a:solidFill>
                <a:srgbClr val="B2B2B2"/>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45" name="Line 631">
                <a:extLst>
                  <a:ext uri="{FF2B5EF4-FFF2-40B4-BE49-F238E27FC236}">
                    <a16:creationId xmlns:a16="http://schemas.microsoft.com/office/drawing/2014/main" id="{865A98F1-B9DE-4174-9FF9-4E3558803625}"/>
                  </a:ext>
                </a:extLst>
              </p:cNvPr>
              <p:cNvSpPr>
                <a:spLocks noChangeShapeType="1"/>
              </p:cNvSpPr>
              <p:nvPr/>
            </p:nvSpPr>
            <p:spPr bwMode="gray">
              <a:xfrm>
                <a:off x="10287053" y="5015891"/>
                <a:ext cx="17279" cy="17535"/>
              </a:xfrm>
              <a:prstGeom prst="line">
                <a:avLst/>
              </a:prstGeom>
              <a:solidFill>
                <a:srgbClr val="B2B2B2"/>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46" name="Line 632">
                <a:extLst>
                  <a:ext uri="{FF2B5EF4-FFF2-40B4-BE49-F238E27FC236}">
                    <a16:creationId xmlns:a16="http://schemas.microsoft.com/office/drawing/2014/main" id="{DACEDB3B-76D3-46B0-A4B1-27C2C1D9F694}"/>
                  </a:ext>
                </a:extLst>
              </p:cNvPr>
              <p:cNvSpPr>
                <a:spLocks noChangeShapeType="1"/>
              </p:cNvSpPr>
              <p:nvPr/>
            </p:nvSpPr>
            <p:spPr bwMode="gray">
              <a:xfrm>
                <a:off x="10321610" y="5015891"/>
                <a:ext cx="15551" cy="17535"/>
              </a:xfrm>
              <a:prstGeom prst="line">
                <a:avLst/>
              </a:prstGeom>
              <a:solidFill>
                <a:srgbClr val="B2B2B2"/>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47" name="Line 633">
                <a:extLst>
                  <a:ext uri="{FF2B5EF4-FFF2-40B4-BE49-F238E27FC236}">
                    <a16:creationId xmlns:a16="http://schemas.microsoft.com/office/drawing/2014/main" id="{0CCF598B-4C71-46BD-8461-3D8CE20B0F1C}"/>
                  </a:ext>
                </a:extLst>
              </p:cNvPr>
              <p:cNvSpPr>
                <a:spLocks noChangeShapeType="1"/>
              </p:cNvSpPr>
              <p:nvPr/>
            </p:nvSpPr>
            <p:spPr bwMode="gray">
              <a:xfrm>
                <a:off x="10371716" y="5033426"/>
                <a:ext cx="17279" cy="38966"/>
              </a:xfrm>
              <a:prstGeom prst="line">
                <a:avLst/>
              </a:prstGeom>
              <a:solidFill>
                <a:srgbClr val="B2B2B2"/>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48" name="Line 634">
                <a:extLst>
                  <a:ext uri="{FF2B5EF4-FFF2-40B4-BE49-F238E27FC236}">
                    <a16:creationId xmlns:a16="http://schemas.microsoft.com/office/drawing/2014/main" id="{92AD35AD-0315-4DC0-8CD5-A8683F2199EF}"/>
                  </a:ext>
                </a:extLst>
              </p:cNvPr>
              <p:cNvSpPr>
                <a:spLocks noChangeShapeType="1"/>
              </p:cNvSpPr>
              <p:nvPr/>
            </p:nvSpPr>
            <p:spPr bwMode="gray">
              <a:xfrm>
                <a:off x="10388995" y="5091874"/>
                <a:ext cx="34557" cy="19482"/>
              </a:xfrm>
              <a:prstGeom prst="line">
                <a:avLst/>
              </a:prstGeom>
              <a:solidFill>
                <a:srgbClr val="B2B2B2"/>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49" name="Line 635">
                <a:extLst>
                  <a:ext uri="{FF2B5EF4-FFF2-40B4-BE49-F238E27FC236}">
                    <a16:creationId xmlns:a16="http://schemas.microsoft.com/office/drawing/2014/main" id="{4E0686F2-E119-424F-85F7-46898F08E9CE}"/>
                  </a:ext>
                </a:extLst>
              </p:cNvPr>
              <p:cNvSpPr>
                <a:spLocks noChangeShapeType="1"/>
              </p:cNvSpPr>
              <p:nvPr/>
            </p:nvSpPr>
            <p:spPr bwMode="gray">
              <a:xfrm flipV="1">
                <a:off x="4030525" y="3615066"/>
                <a:ext cx="15551" cy="58448"/>
              </a:xfrm>
              <a:prstGeom prst="line">
                <a:avLst/>
              </a:prstGeom>
              <a:solidFill>
                <a:srgbClr val="666666">
                  <a:lumMod val="20000"/>
                  <a:lumOff val="80000"/>
                </a:srgbClr>
              </a:solid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50" name="Freeform 636">
                <a:extLst>
                  <a:ext uri="{FF2B5EF4-FFF2-40B4-BE49-F238E27FC236}">
                    <a16:creationId xmlns:a16="http://schemas.microsoft.com/office/drawing/2014/main" id="{682D892D-2B0C-42B8-974C-E31AFEE1F2C4}"/>
                  </a:ext>
                </a:extLst>
              </p:cNvPr>
              <p:cNvSpPr>
                <a:spLocks/>
              </p:cNvSpPr>
              <p:nvPr/>
            </p:nvSpPr>
            <p:spPr bwMode="gray">
              <a:xfrm>
                <a:off x="8016664" y="3165010"/>
                <a:ext cx="172784" cy="79881"/>
              </a:xfrm>
              <a:custGeom>
                <a:avLst/>
                <a:gdLst>
                  <a:gd name="T0" fmla="*/ 0 w 81"/>
                  <a:gd name="T1" fmla="*/ 16 h 33"/>
                  <a:gd name="T2" fmla="*/ 0 w 81"/>
                  <a:gd name="T3" fmla="*/ 16 h 33"/>
                  <a:gd name="T4" fmla="*/ 8 w 81"/>
                  <a:gd name="T5" fmla="*/ 32 h 33"/>
                  <a:gd name="T6" fmla="*/ 16 w 81"/>
                  <a:gd name="T7" fmla="*/ 8 h 33"/>
                  <a:gd name="T8" fmla="*/ 24 w 81"/>
                  <a:gd name="T9" fmla="*/ 0 h 33"/>
                  <a:gd name="T10" fmla="*/ 56 w 81"/>
                  <a:gd name="T11" fmla="*/ 0 h 33"/>
                  <a:gd name="T12" fmla="*/ 64 w 81"/>
                  <a:gd name="T13" fmla="*/ 8 h 33"/>
                  <a:gd name="T14" fmla="*/ 80 w 81"/>
                  <a:gd name="T15" fmla="*/ 0 h 33"/>
                  <a:gd name="T16" fmla="*/ 56 w 81"/>
                  <a:gd name="T17" fmla="*/ 0 h 33"/>
                  <a:gd name="T18" fmla="*/ 16 w 81"/>
                  <a:gd name="T19" fmla="*/ 0 h 33"/>
                  <a:gd name="T20" fmla="*/ 8 w 81"/>
                  <a:gd name="T21" fmla="*/ 8 h 33"/>
                  <a:gd name="T22" fmla="*/ 0 w 81"/>
                  <a:gd name="T2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33">
                    <a:moveTo>
                      <a:pt x="0" y="16"/>
                    </a:moveTo>
                    <a:lnTo>
                      <a:pt x="0" y="16"/>
                    </a:lnTo>
                    <a:lnTo>
                      <a:pt x="8" y="32"/>
                    </a:lnTo>
                    <a:lnTo>
                      <a:pt x="16" y="8"/>
                    </a:lnTo>
                    <a:lnTo>
                      <a:pt x="24" y="0"/>
                    </a:lnTo>
                    <a:lnTo>
                      <a:pt x="56" y="0"/>
                    </a:lnTo>
                    <a:lnTo>
                      <a:pt x="64" y="8"/>
                    </a:lnTo>
                    <a:lnTo>
                      <a:pt x="80" y="0"/>
                    </a:lnTo>
                    <a:lnTo>
                      <a:pt x="56" y="0"/>
                    </a:lnTo>
                    <a:lnTo>
                      <a:pt x="16" y="0"/>
                    </a:lnTo>
                    <a:lnTo>
                      <a:pt x="8" y="8"/>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51" name="Freeform 637">
                <a:extLst>
                  <a:ext uri="{FF2B5EF4-FFF2-40B4-BE49-F238E27FC236}">
                    <a16:creationId xmlns:a16="http://schemas.microsoft.com/office/drawing/2014/main" id="{D8C276F5-4B44-4393-97FA-E2D5B8D2C75C}"/>
                  </a:ext>
                </a:extLst>
              </p:cNvPr>
              <p:cNvSpPr>
                <a:spLocks/>
              </p:cNvSpPr>
              <p:nvPr/>
            </p:nvSpPr>
            <p:spPr bwMode="gray">
              <a:xfrm>
                <a:off x="8833935" y="2724696"/>
                <a:ext cx="171057" cy="231848"/>
              </a:xfrm>
              <a:custGeom>
                <a:avLst/>
                <a:gdLst>
                  <a:gd name="T0" fmla="*/ 0 w 81"/>
                  <a:gd name="T1" fmla="*/ 88 h 97"/>
                  <a:gd name="T2" fmla="*/ 0 w 81"/>
                  <a:gd name="T3" fmla="*/ 88 h 97"/>
                  <a:gd name="T4" fmla="*/ 8 w 81"/>
                  <a:gd name="T5" fmla="*/ 96 h 97"/>
                  <a:gd name="T6" fmla="*/ 32 w 81"/>
                  <a:gd name="T7" fmla="*/ 88 h 97"/>
                  <a:gd name="T8" fmla="*/ 32 w 81"/>
                  <a:gd name="T9" fmla="*/ 80 h 97"/>
                  <a:gd name="T10" fmla="*/ 56 w 81"/>
                  <a:gd name="T11" fmla="*/ 64 h 97"/>
                  <a:gd name="T12" fmla="*/ 72 w 81"/>
                  <a:gd name="T13" fmla="*/ 40 h 97"/>
                  <a:gd name="T14" fmla="*/ 80 w 81"/>
                  <a:gd name="T15" fmla="*/ 0 h 97"/>
                  <a:gd name="T16" fmla="*/ 72 w 81"/>
                  <a:gd name="T17" fmla="*/ 0 h 97"/>
                  <a:gd name="T18" fmla="*/ 56 w 81"/>
                  <a:gd name="T19" fmla="*/ 40 h 97"/>
                  <a:gd name="T20" fmla="*/ 24 w 81"/>
                  <a:gd name="T21" fmla="*/ 80 h 97"/>
                  <a:gd name="T22" fmla="*/ 0 w 81"/>
                  <a:gd name="T23"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7">
                    <a:moveTo>
                      <a:pt x="0" y="88"/>
                    </a:moveTo>
                    <a:lnTo>
                      <a:pt x="0" y="88"/>
                    </a:lnTo>
                    <a:lnTo>
                      <a:pt x="8" y="96"/>
                    </a:lnTo>
                    <a:lnTo>
                      <a:pt x="32" y="88"/>
                    </a:lnTo>
                    <a:lnTo>
                      <a:pt x="32" y="80"/>
                    </a:lnTo>
                    <a:lnTo>
                      <a:pt x="56" y="64"/>
                    </a:lnTo>
                    <a:lnTo>
                      <a:pt x="72" y="40"/>
                    </a:lnTo>
                    <a:lnTo>
                      <a:pt x="80" y="0"/>
                    </a:lnTo>
                    <a:lnTo>
                      <a:pt x="72" y="0"/>
                    </a:lnTo>
                    <a:lnTo>
                      <a:pt x="56" y="40"/>
                    </a:lnTo>
                    <a:lnTo>
                      <a:pt x="24" y="80"/>
                    </a:lnTo>
                    <a:lnTo>
                      <a:pt x="0" y="88"/>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52" name="Freeform 638">
                <a:extLst>
                  <a:ext uri="{FF2B5EF4-FFF2-40B4-BE49-F238E27FC236}">
                    <a16:creationId xmlns:a16="http://schemas.microsoft.com/office/drawing/2014/main" id="{40540B5F-0A0E-40C3-8925-20227BF41F9C}"/>
                  </a:ext>
                </a:extLst>
              </p:cNvPr>
              <p:cNvSpPr>
                <a:spLocks/>
              </p:cNvSpPr>
              <p:nvPr/>
            </p:nvSpPr>
            <p:spPr bwMode="gray">
              <a:xfrm>
                <a:off x="6860735" y="2379846"/>
                <a:ext cx="70842" cy="116898"/>
              </a:xfrm>
              <a:custGeom>
                <a:avLst/>
                <a:gdLst>
                  <a:gd name="T0" fmla="*/ 0 w 33"/>
                  <a:gd name="T1" fmla="*/ 16 h 49"/>
                  <a:gd name="T2" fmla="*/ 0 w 33"/>
                  <a:gd name="T3" fmla="*/ 16 h 49"/>
                  <a:gd name="T4" fmla="*/ 8 w 33"/>
                  <a:gd name="T5" fmla="*/ 24 h 49"/>
                  <a:gd name="T6" fmla="*/ 16 w 33"/>
                  <a:gd name="T7" fmla="*/ 48 h 49"/>
                  <a:gd name="T8" fmla="*/ 24 w 33"/>
                  <a:gd name="T9" fmla="*/ 40 h 49"/>
                  <a:gd name="T10" fmla="*/ 32 w 33"/>
                  <a:gd name="T11" fmla="*/ 40 h 49"/>
                  <a:gd name="T12" fmla="*/ 32 w 33"/>
                  <a:gd name="T13" fmla="*/ 24 h 49"/>
                  <a:gd name="T14" fmla="*/ 16 w 33"/>
                  <a:gd name="T15" fmla="*/ 0 h 49"/>
                  <a:gd name="T16" fmla="*/ 8 w 33"/>
                  <a:gd name="T17" fmla="*/ 0 h 49"/>
                  <a:gd name="T18" fmla="*/ 0 w 33"/>
                  <a:gd name="T19"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9">
                    <a:moveTo>
                      <a:pt x="0" y="16"/>
                    </a:moveTo>
                    <a:lnTo>
                      <a:pt x="0" y="16"/>
                    </a:lnTo>
                    <a:lnTo>
                      <a:pt x="8" y="24"/>
                    </a:lnTo>
                    <a:lnTo>
                      <a:pt x="16" y="48"/>
                    </a:lnTo>
                    <a:lnTo>
                      <a:pt x="24" y="40"/>
                    </a:lnTo>
                    <a:lnTo>
                      <a:pt x="32" y="40"/>
                    </a:lnTo>
                    <a:lnTo>
                      <a:pt x="32" y="24"/>
                    </a:lnTo>
                    <a:lnTo>
                      <a:pt x="16" y="0"/>
                    </a:lnTo>
                    <a:lnTo>
                      <a:pt x="8" y="0"/>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53" name="Freeform 639">
                <a:extLst>
                  <a:ext uri="{FF2B5EF4-FFF2-40B4-BE49-F238E27FC236}">
                    <a16:creationId xmlns:a16="http://schemas.microsoft.com/office/drawing/2014/main" id="{E2C9B00E-419E-4BCC-9D91-EE9713EF1B9B}"/>
                  </a:ext>
                </a:extLst>
              </p:cNvPr>
              <p:cNvSpPr>
                <a:spLocks/>
              </p:cNvSpPr>
              <p:nvPr/>
            </p:nvSpPr>
            <p:spPr bwMode="gray">
              <a:xfrm>
                <a:off x="6979956" y="2301915"/>
                <a:ext cx="53564" cy="118847"/>
              </a:xfrm>
              <a:custGeom>
                <a:avLst/>
                <a:gdLst>
                  <a:gd name="T0" fmla="*/ 0 w 25"/>
                  <a:gd name="T1" fmla="*/ 32 h 49"/>
                  <a:gd name="T2" fmla="*/ 0 w 25"/>
                  <a:gd name="T3" fmla="*/ 32 h 49"/>
                  <a:gd name="T4" fmla="*/ 16 w 25"/>
                  <a:gd name="T5" fmla="*/ 40 h 49"/>
                  <a:gd name="T6" fmla="*/ 16 w 25"/>
                  <a:gd name="T7" fmla="*/ 48 h 49"/>
                  <a:gd name="T8" fmla="*/ 24 w 25"/>
                  <a:gd name="T9" fmla="*/ 48 h 49"/>
                  <a:gd name="T10" fmla="*/ 16 w 25"/>
                  <a:gd name="T11" fmla="*/ 24 h 49"/>
                  <a:gd name="T12" fmla="*/ 16 w 25"/>
                  <a:gd name="T13" fmla="*/ 8 h 49"/>
                  <a:gd name="T14" fmla="*/ 8 w 25"/>
                  <a:gd name="T15" fmla="*/ 8 h 49"/>
                  <a:gd name="T16" fmla="*/ 0 w 25"/>
                  <a:gd name="T17" fmla="*/ 0 h 49"/>
                  <a:gd name="T18" fmla="*/ 8 w 25"/>
                  <a:gd name="T19" fmla="*/ 8 h 49"/>
                  <a:gd name="T20" fmla="*/ 8 w 25"/>
                  <a:gd name="T21" fmla="*/ 16 h 49"/>
                  <a:gd name="T22" fmla="*/ 0 w 25"/>
                  <a:gd name="T23" fmla="*/ 16 h 49"/>
                  <a:gd name="T24" fmla="*/ 0 w 25"/>
                  <a:gd name="T25"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9">
                    <a:moveTo>
                      <a:pt x="0" y="32"/>
                    </a:moveTo>
                    <a:lnTo>
                      <a:pt x="0" y="32"/>
                    </a:lnTo>
                    <a:lnTo>
                      <a:pt x="16" y="40"/>
                    </a:lnTo>
                    <a:lnTo>
                      <a:pt x="16" y="48"/>
                    </a:lnTo>
                    <a:lnTo>
                      <a:pt x="24" y="48"/>
                    </a:lnTo>
                    <a:lnTo>
                      <a:pt x="16" y="24"/>
                    </a:lnTo>
                    <a:lnTo>
                      <a:pt x="16" y="8"/>
                    </a:lnTo>
                    <a:lnTo>
                      <a:pt x="8" y="8"/>
                    </a:lnTo>
                    <a:lnTo>
                      <a:pt x="0" y="0"/>
                    </a:lnTo>
                    <a:lnTo>
                      <a:pt x="8" y="8"/>
                    </a:lnTo>
                    <a:lnTo>
                      <a:pt x="8" y="16"/>
                    </a:lnTo>
                    <a:lnTo>
                      <a:pt x="0" y="16"/>
                    </a:lnTo>
                    <a:lnTo>
                      <a:pt x="0" y="32"/>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54" name="Freeform 640">
                <a:extLst>
                  <a:ext uri="{FF2B5EF4-FFF2-40B4-BE49-F238E27FC236}">
                    <a16:creationId xmlns:a16="http://schemas.microsoft.com/office/drawing/2014/main" id="{735CCC96-2D67-4046-831D-886597D3CF5B}"/>
                  </a:ext>
                </a:extLst>
              </p:cNvPr>
              <p:cNvSpPr>
                <a:spLocks/>
              </p:cNvSpPr>
              <p:nvPr/>
            </p:nvSpPr>
            <p:spPr bwMode="gray">
              <a:xfrm>
                <a:off x="3069843" y="2494796"/>
                <a:ext cx="103671" cy="77932"/>
              </a:xfrm>
              <a:custGeom>
                <a:avLst/>
                <a:gdLst>
                  <a:gd name="T0" fmla="*/ 0 w 49"/>
                  <a:gd name="T1" fmla="*/ 24 h 33"/>
                  <a:gd name="T2" fmla="*/ 8 w 49"/>
                  <a:gd name="T3" fmla="*/ 32 h 33"/>
                  <a:gd name="T4" fmla="*/ 16 w 49"/>
                  <a:gd name="T5" fmla="*/ 24 h 33"/>
                  <a:gd name="T6" fmla="*/ 48 w 49"/>
                  <a:gd name="T7" fmla="*/ 16 h 33"/>
                  <a:gd name="T8" fmla="*/ 16 w 49"/>
                  <a:gd name="T9" fmla="*/ 0 h 33"/>
                  <a:gd name="T10" fmla="*/ 0 w 49"/>
                  <a:gd name="T11" fmla="*/ 24 h 33"/>
                </a:gdLst>
                <a:ahLst/>
                <a:cxnLst>
                  <a:cxn ang="0">
                    <a:pos x="T0" y="T1"/>
                  </a:cxn>
                  <a:cxn ang="0">
                    <a:pos x="T2" y="T3"/>
                  </a:cxn>
                  <a:cxn ang="0">
                    <a:pos x="T4" y="T5"/>
                  </a:cxn>
                  <a:cxn ang="0">
                    <a:pos x="T6" y="T7"/>
                  </a:cxn>
                  <a:cxn ang="0">
                    <a:pos x="T8" y="T9"/>
                  </a:cxn>
                  <a:cxn ang="0">
                    <a:pos x="T10" y="T11"/>
                  </a:cxn>
                </a:cxnLst>
                <a:rect l="0" t="0" r="r" b="b"/>
                <a:pathLst>
                  <a:path w="49" h="33">
                    <a:moveTo>
                      <a:pt x="0" y="24"/>
                    </a:moveTo>
                    <a:lnTo>
                      <a:pt x="8" y="32"/>
                    </a:lnTo>
                    <a:lnTo>
                      <a:pt x="16" y="24"/>
                    </a:lnTo>
                    <a:lnTo>
                      <a:pt x="48" y="16"/>
                    </a:lnTo>
                    <a:lnTo>
                      <a:pt x="16" y="0"/>
                    </a:lnTo>
                    <a:lnTo>
                      <a:pt x="0" y="24"/>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55" name="Freeform 641">
                <a:extLst>
                  <a:ext uri="{FF2B5EF4-FFF2-40B4-BE49-F238E27FC236}">
                    <a16:creationId xmlns:a16="http://schemas.microsoft.com/office/drawing/2014/main" id="{CA1FF24E-6D86-4C1C-A78A-4A39CC7D1750}"/>
                  </a:ext>
                </a:extLst>
              </p:cNvPr>
              <p:cNvSpPr>
                <a:spLocks/>
              </p:cNvSpPr>
              <p:nvPr/>
            </p:nvSpPr>
            <p:spPr bwMode="gray">
              <a:xfrm>
                <a:off x="3291007" y="2590263"/>
                <a:ext cx="34557" cy="97414"/>
              </a:xfrm>
              <a:custGeom>
                <a:avLst/>
                <a:gdLst>
                  <a:gd name="T0" fmla="*/ 0 w 17"/>
                  <a:gd name="T1" fmla="*/ 40 h 41"/>
                  <a:gd name="T2" fmla="*/ 8 w 17"/>
                  <a:gd name="T3" fmla="*/ 40 h 41"/>
                  <a:gd name="T4" fmla="*/ 8 w 17"/>
                  <a:gd name="T5" fmla="*/ 16 h 41"/>
                  <a:gd name="T6" fmla="*/ 16 w 17"/>
                  <a:gd name="T7" fmla="*/ 8 h 41"/>
                  <a:gd name="T8" fmla="*/ 8 w 17"/>
                  <a:gd name="T9" fmla="*/ 0 h 41"/>
                  <a:gd name="T10" fmla="*/ 0 w 17"/>
                  <a:gd name="T11" fmla="*/ 16 h 41"/>
                  <a:gd name="T12" fmla="*/ 8 w 17"/>
                  <a:gd name="T13" fmla="*/ 24 h 41"/>
                  <a:gd name="T14" fmla="*/ 0 w 17"/>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1">
                    <a:moveTo>
                      <a:pt x="0" y="40"/>
                    </a:moveTo>
                    <a:lnTo>
                      <a:pt x="8" y="40"/>
                    </a:lnTo>
                    <a:lnTo>
                      <a:pt x="8" y="16"/>
                    </a:lnTo>
                    <a:lnTo>
                      <a:pt x="16" y="8"/>
                    </a:lnTo>
                    <a:lnTo>
                      <a:pt x="8" y="0"/>
                    </a:lnTo>
                    <a:lnTo>
                      <a:pt x="0" y="16"/>
                    </a:lnTo>
                    <a:lnTo>
                      <a:pt x="8" y="24"/>
                    </a:lnTo>
                    <a:lnTo>
                      <a:pt x="0" y="40"/>
                    </a:lnTo>
                  </a:path>
                </a:pathLst>
              </a:custGeom>
              <a:solidFill>
                <a:srgbClr val="666666">
                  <a:lumMod val="20000"/>
                  <a:lumOff val="80000"/>
                </a:srgbClr>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56" name="Freeform 642">
                <a:extLst>
                  <a:ext uri="{FF2B5EF4-FFF2-40B4-BE49-F238E27FC236}">
                    <a16:creationId xmlns:a16="http://schemas.microsoft.com/office/drawing/2014/main" id="{6CD28FEF-5D0B-48DC-9649-FD236FDE31B1}"/>
                  </a:ext>
                </a:extLst>
              </p:cNvPr>
              <p:cNvSpPr>
                <a:spLocks/>
              </p:cNvSpPr>
              <p:nvPr/>
            </p:nvSpPr>
            <p:spPr bwMode="gray">
              <a:xfrm>
                <a:off x="3392950" y="2820161"/>
                <a:ext cx="86392" cy="175346"/>
              </a:xfrm>
              <a:custGeom>
                <a:avLst/>
                <a:gdLst>
                  <a:gd name="T0" fmla="*/ 0 w 41"/>
                  <a:gd name="T1" fmla="*/ 8 h 73"/>
                  <a:gd name="T2" fmla="*/ 16 w 41"/>
                  <a:gd name="T3" fmla="*/ 32 h 73"/>
                  <a:gd name="T4" fmla="*/ 16 w 41"/>
                  <a:gd name="T5" fmla="*/ 40 h 73"/>
                  <a:gd name="T6" fmla="*/ 24 w 41"/>
                  <a:gd name="T7" fmla="*/ 40 h 73"/>
                  <a:gd name="T8" fmla="*/ 24 w 41"/>
                  <a:gd name="T9" fmla="*/ 48 h 73"/>
                  <a:gd name="T10" fmla="*/ 32 w 41"/>
                  <a:gd name="T11" fmla="*/ 48 h 73"/>
                  <a:gd name="T12" fmla="*/ 24 w 41"/>
                  <a:gd name="T13" fmla="*/ 72 h 73"/>
                  <a:gd name="T14" fmla="*/ 32 w 41"/>
                  <a:gd name="T15" fmla="*/ 72 h 73"/>
                  <a:gd name="T16" fmla="*/ 40 w 41"/>
                  <a:gd name="T17" fmla="*/ 56 h 73"/>
                  <a:gd name="T18" fmla="*/ 16 w 41"/>
                  <a:gd name="T19" fmla="*/ 8 h 73"/>
                  <a:gd name="T20" fmla="*/ 0 w 41"/>
                  <a:gd name="T21" fmla="*/ 0 h 73"/>
                  <a:gd name="T22" fmla="*/ 0 w 41"/>
                  <a:gd name="T23" fmla="*/ 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3">
                    <a:moveTo>
                      <a:pt x="0" y="8"/>
                    </a:moveTo>
                    <a:lnTo>
                      <a:pt x="16" y="32"/>
                    </a:lnTo>
                    <a:lnTo>
                      <a:pt x="16" y="40"/>
                    </a:lnTo>
                    <a:lnTo>
                      <a:pt x="24" y="40"/>
                    </a:lnTo>
                    <a:lnTo>
                      <a:pt x="24" y="48"/>
                    </a:lnTo>
                    <a:lnTo>
                      <a:pt x="32" y="48"/>
                    </a:lnTo>
                    <a:lnTo>
                      <a:pt x="24" y="72"/>
                    </a:lnTo>
                    <a:lnTo>
                      <a:pt x="32" y="72"/>
                    </a:lnTo>
                    <a:lnTo>
                      <a:pt x="40" y="56"/>
                    </a:lnTo>
                    <a:lnTo>
                      <a:pt x="16" y="8"/>
                    </a:lnTo>
                    <a:lnTo>
                      <a:pt x="0" y="0"/>
                    </a:lnTo>
                    <a:lnTo>
                      <a:pt x="0" y="8"/>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57" name="Freeform 643">
                <a:extLst>
                  <a:ext uri="{FF2B5EF4-FFF2-40B4-BE49-F238E27FC236}">
                    <a16:creationId xmlns:a16="http://schemas.microsoft.com/office/drawing/2014/main" id="{728E96A8-CA76-4A57-B278-4D5F4EAB28BA}"/>
                  </a:ext>
                </a:extLst>
              </p:cNvPr>
              <p:cNvSpPr>
                <a:spLocks/>
              </p:cNvSpPr>
              <p:nvPr/>
            </p:nvSpPr>
            <p:spPr bwMode="gray">
              <a:xfrm>
                <a:off x="3341115" y="2859126"/>
                <a:ext cx="86392" cy="155863"/>
              </a:xfrm>
              <a:custGeom>
                <a:avLst/>
                <a:gdLst>
                  <a:gd name="T0" fmla="*/ 0 w 41"/>
                  <a:gd name="T1" fmla="*/ 0 h 65"/>
                  <a:gd name="T2" fmla="*/ 0 w 41"/>
                  <a:gd name="T3" fmla="*/ 8 h 65"/>
                  <a:gd name="T4" fmla="*/ 8 w 41"/>
                  <a:gd name="T5" fmla="*/ 8 h 65"/>
                  <a:gd name="T6" fmla="*/ 16 w 41"/>
                  <a:gd name="T7" fmla="*/ 8 h 65"/>
                  <a:gd name="T8" fmla="*/ 8 w 41"/>
                  <a:gd name="T9" fmla="*/ 24 h 65"/>
                  <a:gd name="T10" fmla="*/ 24 w 41"/>
                  <a:gd name="T11" fmla="*/ 40 h 65"/>
                  <a:gd name="T12" fmla="*/ 32 w 41"/>
                  <a:gd name="T13" fmla="*/ 64 h 65"/>
                  <a:gd name="T14" fmla="*/ 40 w 41"/>
                  <a:gd name="T15" fmla="*/ 56 h 65"/>
                  <a:gd name="T16" fmla="*/ 32 w 41"/>
                  <a:gd name="T17" fmla="*/ 40 h 65"/>
                  <a:gd name="T18" fmla="*/ 32 w 41"/>
                  <a:gd name="T19" fmla="*/ 32 h 65"/>
                  <a:gd name="T20" fmla="*/ 16 w 41"/>
                  <a:gd name="T21" fmla="*/ 32 h 65"/>
                  <a:gd name="T22" fmla="*/ 16 w 41"/>
                  <a:gd name="T23" fmla="*/ 8 h 65"/>
                  <a:gd name="T24" fmla="*/ 8 w 41"/>
                  <a:gd name="T25" fmla="*/ 0 h 65"/>
                  <a:gd name="T26" fmla="*/ 0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0" y="0"/>
                    </a:moveTo>
                    <a:lnTo>
                      <a:pt x="0" y="8"/>
                    </a:lnTo>
                    <a:lnTo>
                      <a:pt x="8" y="8"/>
                    </a:lnTo>
                    <a:lnTo>
                      <a:pt x="16" y="8"/>
                    </a:lnTo>
                    <a:lnTo>
                      <a:pt x="8" y="24"/>
                    </a:lnTo>
                    <a:lnTo>
                      <a:pt x="24" y="40"/>
                    </a:lnTo>
                    <a:lnTo>
                      <a:pt x="32" y="64"/>
                    </a:lnTo>
                    <a:lnTo>
                      <a:pt x="40" y="56"/>
                    </a:lnTo>
                    <a:lnTo>
                      <a:pt x="32" y="40"/>
                    </a:lnTo>
                    <a:lnTo>
                      <a:pt x="32" y="32"/>
                    </a:lnTo>
                    <a:lnTo>
                      <a:pt x="16" y="32"/>
                    </a:lnTo>
                    <a:lnTo>
                      <a:pt x="16" y="8"/>
                    </a:lnTo>
                    <a:lnTo>
                      <a:pt x="8" y="0"/>
                    </a:lnTo>
                    <a:lnTo>
                      <a:pt x="0" y="0"/>
                    </a:lnTo>
                  </a:path>
                </a:pathLst>
              </a:custGeom>
              <a:solidFill>
                <a:srgbClr val="666666">
                  <a:lumMod val="20000"/>
                  <a:lumOff val="80000"/>
                </a:srgbClr>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58" name="Freeform 644">
                <a:extLst>
                  <a:ext uri="{FF2B5EF4-FFF2-40B4-BE49-F238E27FC236}">
                    <a16:creationId xmlns:a16="http://schemas.microsoft.com/office/drawing/2014/main" id="{A5E22401-1CE3-44AC-A013-456880CA6D7D}"/>
                  </a:ext>
                </a:extLst>
              </p:cNvPr>
              <p:cNvSpPr>
                <a:spLocks/>
              </p:cNvSpPr>
              <p:nvPr/>
            </p:nvSpPr>
            <p:spPr bwMode="gray">
              <a:xfrm>
                <a:off x="7299608" y="3805999"/>
                <a:ext cx="51835" cy="46759"/>
              </a:xfrm>
              <a:custGeom>
                <a:avLst/>
                <a:gdLst>
                  <a:gd name="T0" fmla="*/ 30 w 30"/>
                  <a:gd name="T1" fmla="*/ 24 h 24"/>
                  <a:gd name="T2" fmla="*/ 29 w 30"/>
                  <a:gd name="T3" fmla="*/ 22 h 24"/>
                  <a:gd name="T4" fmla="*/ 30 w 30"/>
                  <a:gd name="T5" fmla="*/ 0 h 24"/>
                  <a:gd name="T6" fmla="*/ 8 w 30"/>
                  <a:gd name="T7" fmla="*/ 4 h 24"/>
                  <a:gd name="T8" fmla="*/ 0 w 30"/>
                  <a:gd name="T9" fmla="*/ 16 h 24"/>
                </a:gdLst>
                <a:ahLst/>
                <a:cxnLst>
                  <a:cxn ang="0">
                    <a:pos x="T0" y="T1"/>
                  </a:cxn>
                  <a:cxn ang="0">
                    <a:pos x="T2" y="T3"/>
                  </a:cxn>
                  <a:cxn ang="0">
                    <a:pos x="T4" y="T5"/>
                  </a:cxn>
                  <a:cxn ang="0">
                    <a:pos x="T6" y="T7"/>
                  </a:cxn>
                  <a:cxn ang="0">
                    <a:pos x="T8" y="T9"/>
                  </a:cxn>
                </a:cxnLst>
                <a:rect l="0" t="0" r="r" b="b"/>
                <a:pathLst>
                  <a:path w="30" h="24">
                    <a:moveTo>
                      <a:pt x="30" y="24"/>
                    </a:moveTo>
                    <a:lnTo>
                      <a:pt x="29" y="22"/>
                    </a:lnTo>
                    <a:lnTo>
                      <a:pt x="30" y="0"/>
                    </a:lnTo>
                    <a:lnTo>
                      <a:pt x="8" y="4"/>
                    </a:lnTo>
                    <a:lnTo>
                      <a:pt x="0" y="16"/>
                    </a:lnTo>
                  </a:path>
                </a:pathLst>
              </a:custGeom>
              <a:solidFill>
                <a:srgbClr val="D9D9D9"/>
              </a:solidFill>
              <a:ln w="6350" cap="rnd"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59" name="Freeform 645">
                <a:extLst>
                  <a:ext uri="{FF2B5EF4-FFF2-40B4-BE49-F238E27FC236}">
                    <a16:creationId xmlns:a16="http://schemas.microsoft.com/office/drawing/2014/main" id="{D8418B90-CB1E-438F-8AE6-4D4D4AEA3718}"/>
                  </a:ext>
                </a:extLst>
              </p:cNvPr>
              <p:cNvSpPr>
                <a:spLocks/>
              </p:cNvSpPr>
              <p:nvPr/>
            </p:nvSpPr>
            <p:spPr bwMode="gray">
              <a:xfrm>
                <a:off x="5492281" y="1982393"/>
                <a:ext cx="260905" cy="261071"/>
              </a:xfrm>
              <a:custGeom>
                <a:avLst/>
                <a:gdLst>
                  <a:gd name="T0" fmla="*/ 16 w 368"/>
                  <a:gd name="T1" fmla="*/ 88 h 327"/>
                  <a:gd name="T2" fmla="*/ 40 w 368"/>
                  <a:gd name="T3" fmla="*/ 120 h 327"/>
                  <a:gd name="T4" fmla="*/ 56 w 368"/>
                  <a:gd name="T5" fmla="*/ 160 h 327"/>
                  <a:gd name="T6" fmla="*/ 32 w 368"/>
                  <a:gd name="T7" fmla="*/ 191 h 327"/>
                  <a:gd name="T8" fmla="*/ 0 w 368"/>
                  <a:gd name="T9" fmla="*/ 191 h 327"/>
                  <a:gd name="T10" fmla="*/ 48 w 368"/>
                  <a:gd name="T11" fmla="*/ 231 h 327"/>
                  <a:gd name="T12" fmla="*/ 64 w 368"/>
                  <a:gd name="T13" fmla="*/ 287 h 327"/>
                  <a:gd name="T14" fmla="*/ 112 w 368"/>
                  <a:gd name="T15" fmla="*/ 303 h 327"/>
                  <a:gd name="T16" fmla="*/ 136 w 368"/>
                  <a:gd name="T17" fmla="*/ 319 h 327"/>
                  <a:gd name="T18" fmla="*/ 192 w 368"/>
                  <a:gd name="T19" fmla="*/ 319 h 327"/>
                  <a:gd name="T20" fmla="*/ 224 w 368"/>
                  <a:gd name="T21" fmla="*/ 319 h 327"/>
                  <a:gd name="T22" fmla="*/ 256 w 368"/>
                  <a:gd name="T23" fmla="*/ 303 h 327"/>
                  <a:gd name="T24" fmla="*/ 280 w 368"/>
                  <a:gd name="T25" fmla="*/ 319 h 327"/>
                  <a:gd name="T26" fmla="*/ 304 w 368"/>
                  <a:gd name="T27" fmla="*/ 303 h 327"/>
                  <a:gd name="T28" fmla="*/ 336 w 368"/>
                  <a:gd name="T29" fmla="*/ 287 h 327"/>
                  <a:gd name="T30" fmla="*/ 352 w 368"/>
                  <a:gd name="T31" fmla="*/ 271 h 327"/>
                  <a:gd name="T32" fmla="*/ 368 w 368"/>
                  <a:gd name="T33" fmla="*/ 239 h 327"/>
                  <a:gd name="T34" fmla="*/ 352 w 368"/>
                  <a:gd name="T35" fmla="*/ 223 h 327"/>
                  <a:gd name="T36" fmla="*/ 368 w 368"/>
                  <a:gd name="T37" fmla="*/ 168 h 327"/>
                  <a:gd name="T38" fmla="*/ 344 w 368"/>
                  <a:gd name="T39" fmla="*/ 160 h 327"/>
                  <a:gd name="T40" fmla="*/ 344 w 368"/>
                  <a:gd name="T41" fmla="*/ 144 h 327"/>
                  <a:gd name="T42" fmla="*/ 328 w 368"/>
                  <a:gd name="T43" fmla="*/ 128 h 327"/>
                  <a:gd name="T44" fmla="*/ 296 w 368"/>
                  <a:gd name="T45" fmla="*/ 152 h 327"/>
                  <a:gd name="T46" fmla="*/ 280 w 368"/>
                  <a:gd name="T47" fmla="*/ 144 h 327"/>
                  <a:gd name="T48" fmla="*/ 248 w 368"/>
                  <a:gd name="T49" fmla="*/ 128 h 327"/>
                  <a:gd name="T50" fmla="*/ 232 w 368"/>
                  <a:gd name="T51" fmla="*/ 128 h 327"/>
                  <a:gd name="T52" fmla="*/ 224 w 368"/>
                  <a:gd name="T53" fmla="*/ 112 h 327"/>
                  <a:gd name="T54" fmla="*/ 192 w 368"/>
                  <a:gd name="T55" fmla="*/ 112 h 327"/>
                  <a:gd name="T56" fmla="*/ 192 w 368"/>
                  <a:gd name="T57" fmla="*/ 96 h 327"/>
                  <a:gd name="T58" fmla="*/ 168 w 368"/>
                  <a:gd name="T59" fmla="*/ 104 h 327"/>
                  <a:gd name="T60" fmla="*/ 160 w 368"/>
                  <a:gd name="T61" fmla="*/ 104 h 327"/>
                  <a:gd name="T62" fmla="*/ 136 w 368"/>
                  <a:gd name="T63" fmla="*/ 120 h 327"/>
                  <a:gd name="T64" fmla="*/ 136 w 368"/>
                  <a:gd name="T65" fmla="*/ 80 h 327"/>
                  <a:gd name="T66" fmla="*/ 152 w 368"/>
                  <a:gd name="T67" fmla="*/ 64 h 327"/>
                  <a:gd name="T68" fmla="*/ 152 w 368"/>
                  <a:gd name="T69" fmla="*/ 24 h 327"/>
                  <a:gd name="T70" fmla="*/ 136 w 368"/>
                  <a:gd name="T71" fmla="*/ 0 h 327"/>
                  <a:gd name="T72" fmla="*/ 128 w 368"/>
                  <a:gd name="T73" fmla="*/ 32 h 327"/>
                  <a:gd name="T74" fmla="*/ 112 w 368"/>
                  <a:gd name="T75" fmla="*/ 32 h 327"/>
                  <a:gd name="T76" fmla="*/ 112 w 368"/>
                  <a:gd name="T77" fmla="*/ 8 h 327"/>
                  <a:gd name="T78" fmla="*/ 88 w 368"/>
                  <a:gd name="T79" fmla="*/ 24 h 327"/>
                  <a:gd name="T80" fmla="*/ 88 w 368"/>
                  <a:gd name="T81" fmla="*/ 40 h 327"/>
                  <a:gd name="T82" fmla="*/ 64 w 368"/>
                  <a:gd name="T83" fmla="*/ 32 h 327"/>
                  <a:gd name="T84" fmla="*/ 56 w 368"/>
                  <a:gd name="T85" fmla="*/ 40 h 327"/>
                  <a:gd name="T86" fmla="*/ 72 w 368"/>
                  <a:gd name="T87" fmla="*/ 56 h 327"/>
                  <a:gd name="T88" fmla="*/ 96 w 368"/>
                  <a:gd name="T89" fmla="*/ 80 h 327"/>
                  <a:gd name="T90" fmla="*/ 88 w 368"/>
                  <a:gd name="T91" fmla="*/ 88 h 327"/>
                  <a:gd name="T92" fmla="*/ 96 w 368"/>
                  <a:gd name="T93" fmla="*/ 112 h 327"/>
                  <a:gd name="T94" fmla="*/ 72 w 368"/>
                  <a:gd name="T95" fmla="*/ 120 h 327"/>
                  <a:gd name="T96" fmla="*/ 40 w 368"/>
                  <a:gd name="T97" fmla="*/ 8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327">
                    <a:moveTo>
                      <a:pt x="24" y="80"/>
                    </a:moveTo>
                    <a:lnTo>
                      <a:pt x="16" y="88"/>
                    </a:lnTo>
                    <a:lnTo>
                      <a:pt x="24" y="112"/>
                    </a:lnTo>
                    <a:lnTo>
                      <a:pt x="40" y="120"/>
                    </a:lnTo>
                    <a:lnTo>
                      <a:pt x="56" y="128"/>
                    </a:lnTo>
                    <a:lnTo>
                      <a:pt x="56" y="160"/>
                    </a:lnTo>
                    <a:lnTo>
                      <a:pt x="40" y="183"/>
                    </a:lnTo>
                    <a:lnTo>
                      <a:pt x="32" y="191"/>
                    </a:lnTo>
                    <a:lnTo>
                      <a:pt x="0" y="183"/>
                    </a:lnTo>
                    <a:lnTo>
                      <a:pt x="0" y="191"/>
                    </a:lnTo>
                    <a:lnTo>
                      <a:pt x="32" y="223"/>
                    </a:lnTo>
                    <a:lnTo>
                      <a:pt x="48" y="231"/>
                    </a:lnTo>
                    <a:lnTo>
                      <a:pt x="48" y="255"/>
                    </a:lnTo>
                    <a:lnTo>
                      <a:pt x="64" y="287"/>
                    </a:lnTo>
                    <a:lnTo>
                      <a:pt x="88" y="303"/>
                    </a:lnTo>
                    <a:lnTo>
                      <a:pt x="112" y="303"/>
                    </a:lnTo>
                    <a:lnTo>
                      <a:pt x="128" y="319"/>
                    </a:lnTo>
                    <a:lnTo>
                      <a:pt x="136" y="319"/>
                    </a:lnTo>
                    <a:lnTo>
                      <a:pt x="152" y="311"/>
                    </a:lnTo>
                    <a:lnTo>
                      <a:pt x="192" y="319"/>
                    </a:lnTo>
                    <a:lnTo>
                      <a:pt x="208" y="327"/>
                    </a:lnTo>
                    <a:lnTo>
                      <a:pt x="224" y="319"/>
                    </a:lnTo>
                    <a:lnTo>
                      <a:pt x="240" y="319"/>
                    </a:lnTo>
                    <a:lnTo>
                      <a:pt x="256" y="303"/>
                    </a:lnTo>
                    <a:lnTo>
                      <a:pt x="264" y="311"/>
                    </a:lnTo>
                    <a:lnTo>
                      <a:pt x="280" y="319"/>
                    </a:lnTo>
                    <a:lnTo>
                      <a:pt x="288" y="311"/>
                    </a:lnTo>
                    <a:lnTo>
                      <a:pt x="304" y="303"/>
                    </a:lnTo>
                    <a:lnTo>
                      <a:pt x="312" y="295"/>
                    </a:lnTo>
                    <a:lnTo>
                      <a:pt x="336" y="287"/>
                    </a:lnTo>
                    <a:lnTo>
                      <a:pt x="344" y="279"/>
                    </a:lnTo>
                    <a:lnTo>
                      <a:pt x="352" y="271"/>
                    </a:lnTo>
                    <a:lnTo>
                      <a:pt x="368" y="255"/>
                    </a:lnTo>
                    <a:lnTo>
                      <a:pt x="368" y="239"/>
                    </a:lnTo>
                    <a:lnTo>
                      <a:pt x="360" y="231"/>
                    </a:lnTo>
                    <a:lnTo>
                      <a:pt x="352" y="223"/>
                    </a:lnTo>
                    <a:lnTo>
                      <a:pt x="352" y="175"/>
                    </a:lnTo>
                    <a:lnTo>
                      <a:pt x="368" y="168"/>
                    </a:lnTo>
                    <a:lnTo>
                      <a:pt x="352" y="152"/>
                    </a:lnTo>
                    <a:lnTo>
                      <a:pt x="344" y="160"/>
                    </a:lnTo>
                    <a:lnTo>
                      <a:pt x="336" y="152"/>
                    </a:lnTo>
                    <a:lnTo>
                      <a:pt x="344" y="144"/>
                    </a:lnTo>
                    <a:lnTo>
                      <a:pt x="336" y="136"/>
                    </a:lnTo>
                    <a:lnTo>
                      <a:pt x="328" y="128"/>
                    </a:lnTo>
                    <a:lnTo>
                      <a:pt x="312" y="136"/>
                    </a:lnTo>
                    <a:lnTo>
                      <a:pt x="296" y="152"/>
                    </a:lnTo>
                    <a:lnTo>
                      <a:pt x="288" y="144"/>
                    </a:lnTo>
                    <a:lnTo>
                      <a:pt x="280" y="144"/>
                    </a:lnTo>
                    <a:lnTo>
                      <a:pt x="264" y="136"/>
                    </a:lnTo>
                    <a:lnTo>
                      <a:pt x="248" y="128"/>
                    </a:lnTo>
                    <a:lnTo>
                      <a:pt x="240" y="136"/>
                    </a:lnTo>
                    <a:lnTo>
                      <a:pt x="232" y="128"/>
                    </a:lnTo>
                    <a:lnTo>
                      <a:pt x="232" y="112"/>
                    </a:lnTo>
                    <a:lnTo>
                      <a:pt x="224" y="112"/>
                    </a:lnTo>
                    <a:lnTo>
                      <a:pt x="208" y="120"/>
                    </a:lnTo>
                    <a:lnTo>
                      <a:pt x="192" y="112"/>
                    </a:lnTo>
                    <a:lnTo>
                      <a:pt x="192" y="104"/>
                    </a:lnTo>
                    <a:lnTo>
                      <a:pt x="192" y="96"/>
                    </a:lnTo>
                    <a:lnTo>
                      <a:pt x="176" y="96"/>
                    </a:lnTo>
                    <a:lnTo>
                      <a:pt x="168" y="104"/>
                    </a:lnTo>
                    <a:lnTo>
                      <a:pt x="168" y="112"/>
                    </a:lnTo>
                    <a:lnTo>
                      <a:pt x="160" y="104"/>
                    </a:lnTo>
                    <a:lnTo>
                      <a:pt x="152" y="112"/>
                    </a:lnTo>
                    <a:lnTo>
                      <a:pt x="136" y="120"/>
                    </a:lnTo>
                    <a:lnTo>
                      <a:pt x="128" y="112"/>
                    </a:lnTo>
                    <a:lnTo>
                      <a:pt x="136" y="80"/>
                    </a:lnTo>
                    <a:lnTo>
                      <a:pt x="144" y="72"/>
                    </a:lnTo>
                    <a:lnTo>
                      <a:pt x="152" y="64"/>
                    </a:lnTo>
                    <a:lnTo>
                      <a:pt x="144" y="48"/>
                    </a:lnTo>
                    <a:lnTo>
                      <a:pt x="152" y="24"/>
                    </a:lnTo>
                    <a:lnTo>
                      <a:pt x="144" y="0"/>
                    </a:lnTo>
                    <a:lnTo>
                      <a:pt x="136" y="0"/>
                    </a:lnTo>
                    <a:lnTo>
                      <a:pt x="128" y="16"/>
                    </a:lnTo>
                    <a:lnTo>
                      <a:pt x="128" y="32"/>
                    </a:lnTo>
                    <a:lnTo>
                      <a:pt x="120" y="48"/>
                    </a:lnTo>
                    <a:lnTo>
                      <a:pt x="112" y="32"/>
                    </a:lnTo>
                    <a:lnTo>
                      <a:pt x="120" y="16"/>
                    </a:lnTo>
                    <a:lnTo>
                      <a:pt x="112" y="8"/>
                    </a:lnTo>
                    <a:lnTo>
                      <a:pt x="96" y="16"/>
                    </a:lnTo>
                    <a:lnTo>
                      <a:pt x="88" y="24"/>
                    </a:lnTo>
                    <a:lnTo>
                      <a:pt x="88" y="32"/>
                    </a:lnTo>
                    <a:lnTo>
                      <a:pt x="88" y="40"/>
                    </a:lnTo>
                    <a:lnTo>
                      <a:pt x="80" y="40"/>
                    </a:lnTo>
                    <a:lnTo>
                      <a:pt x="64" y="32"/>
                    </a:lnTo>
                    <a:lnTo>
                      <a:pt x="64" y="32"/>
                    </a:lnTo>
                    <a:lnTo>
                      <a:pt x="56" y="40"/>
                    </a:lnTo>
                    <a:lnTo>
                      <a:pt x="64" y="56"/>
                    </a:lnTo>
                    <a:lnTo>
                      <a:pt x="72" y="56"/>
                    </a:lnTo>
                    <a:lnTo>
                      <a:pt x="96" y="72"/>
                    </a:lnTo>
                    <a:lnTo>
                      <a:pt x="96" y="80"/>
                    </a:lnTo>
                    <a:lnTo>
                      <a:pt x="96" y="88"/>
                    </a:lnTo>
                    <a:lnTo>
                      <a:pt x="88" y="88"/>
                    </a:lnTo>
                    <a:lnTo>
                      <a:pt x="88" y="104"/>
                    </a:lnTo>
                    <a:lnTo>
                      <a:pt x="96" y="112"/>
                    </a:lnTo>
                    <a:lnTo>
                      <a:pt x="88" y="120"/>
                    </a:lnTo>
                    <a:lnTo>
                      <a:pt x="72" y="120"/>
                    </a:lnTo>
                    <a:lnTo>
                      <a:pt x="56" y="96"/>
                    </a:lnTo>
                    <a:lnTo>
                      <a:pt x="40" y="88"/>
                    </a:lnTo>
                    <a:lnTo>
                      <a:pt x="24" y="80"/>
                    </a:lnTo>
                    <a:close/>
                  </a:path>
                </a:pathLst>
              </a:custGeom>
              <a:solidFill>
                <a:srgbClr val="D9D9D9"/>
              </a:solidFill>
              <a:ln w="12700"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sp>
            <p:nvSpPr>
              <p:cNvPr id="360" name="Freeform 647">
                <a:extLst>
                  <a:ext uri="{FF2B5EF4-FFF2-40B4-BE49-F238E27FC236}">
                    <a16:creationId xmlns:a16="http://schemas.microsoft.com/office/drawing/2014/main" id="{763170DC-7211-48F3-9DE2-DA31DCE0A8BB}"/>
                  </a:ext>
                </a:extLst>
              </p:cNvPr>
              <p:cNvSpPr>
                <a:spLocks/>
              </p:cNvSpPr>
              <p:nvPr/>
            </p:nvSpPr>
            <p:spPr bwMode="gray">
              <a:xfrm>
                <a:off x="2712180" y="3030578"/>
                <a:ext cx="1549877" cy="942975"/>
              </a:xfrm>
              <a:custGeom>
                <a:avLst/>
                <a:gdLst>
                  <a:gd name="T0" fmla="*/ 368 w 729"/>
                  <a:gd name="T1" fmla="*/ 8 h 393"/>
                  <a:gd name="T2" fmla="*/ 400 w 729"/>
                  <a:gd name="T3" fmla="*/ 16 h 393"/>
                  <a:gd name="T4" fmla="*/ 408 w 729"/>
                  <a:gd name="T5" fmla="*/ 56 h 393"/>
                  <a:gd name="T6" fmla="*/ 456 w 729"/>
                  <a:gd name="T7" fmla="*/ 48 h 393"/>
                  <a:gd name="T8" fmla="*/ 472 w 729"/>
                  <a:gd name="T9" fmla="*/ 56 h 393"/>
                  <a:gd name="T10" fmla="*/ 512 w 729"/>
                  <a:gd name="T11" fmla="*/ 64 h 393"/>
                  <a:gd name="T12" fmla="*/ 464 w 729"/>
                  <a:gd name="T13" fmla="*/ 96 h 393"/>
                  <a:gd name="T14" fmla="*/ 464 w 729"/>
                  <a:gd name="T15" fmla="*/ 136 h 393"/>
                  <a:gd name="T16" fmla="*/ 480 w 729"/>
                  <a:gd name="T17" fmla="*/ 136 h 393"/>
                  <a:gd name="T18" fmla="*/ 496 w 729"/>
                  <a:gd name="T19" fmla="*/ 80 h 393"/>
                  <a:gd name="T20" fmla="*/ 520 w 729"/>
                  <a:gd name="T21" fmla="*/ 96 h 393"/>
                  <a:gd name="T22" fmla="*/ 528 w 729"/>
                  <a:gd name="T23" fmla="*/ 120 h 393"/>
                  <a:gd name="T24" fmla="*/ 528 w 729"/>
                  <a:gd name="T25" fmla="*/ 144 h 393"/>
                  <a:gd name="T26" fmla="*/ 576 w 729"/>
                  <a:gd name="T27" fmla="*/ 112 h 393"/>
                  <a:gd name="T28" fmla="*/ 624 w 729"/>
                  <a:gd name="T29" fmla="*/ 88 h 393"/>
                  <a:gd name="T30" fmla="*/ 696 w 729"/>
                  <a:gd name="T31" fmla="*/ 40 h 393"/>
                  <a:gd name="T32" fmla="*/ 712 w 729"/>
                  <a:gd name="T33" fmla="*/ 48 h 393"/>
                  <a:gd name="T34" fmla="*/ 728 w 729"/>
                  <a:gd name="T35" fmla="*/ 88 h 393"/>
                  <a:gd name="T36" fmla="*/ 696 w 729"/>
                  <a:gd name="T37" fmla="*/ 104 h 393"/>
                  <a:gd name="T38" fmla="*/ 680 w 729"/>
                  <a:gd name="T39" fmla="*/ 144 h 393"/>
                  <a:gd name="T40" fmla="*/ 688 w 729"/>
                  <a:gd name="T41" fmla="*/ 144 h 393"/>
                  <a:gd name="T42" fmla="*/ 640 w 729"/>
                  <a:gd name="T43" fmla="*/ 160 h 393"/>
                  <a:gd name="T44" fmla="*/ 616 w 729"/>
                  <a:gd name="T45" fmla="*/ 176 h 393"/>
                  <a:gd name="T46" fmla="*/ 616 w 729"/>
                  <a:gd name="T47" fmla="*/ 200 h 393"/>
                  <a:gd name="T48" fmla="*/ 608 w 729"/>
                  <a:gd name="T49" fmla="*/ 184 h 393"/>
                  <a:gd name="T50" fmla="*/ 608 w 729"/>
                  <a:gd name="T51" fmla="*/ 200 h 393"/>
                  <a:gd name="T52" fmla="*/ 608 w 729"/>
                  <a:gd name="T53" fmla="*/ 256 h 393"/>
                  <a:gd name="T54" fmla="*/ 544 w 729"/>
                  <a:gd name="T55" fmla="*/ 312 h 393"/>
                  <a:gd name="T56" fmla="*/ 552 w 729"/>
                  <a:gd name="T57" fmla="*/ 392 h 393"/>
                  <a:gd name="T58" fmla="*/ 528 w 729"/>
                  <a:gd name="T59" fmla="*/ 336 h 393"/>
                  <a:gd name="T60" fmla="*/ 496 w 729"/>
                  <a:gd name="T61" fmla="*/ 320 h 393"/>
                  <a:gd name="T62" fmla="*/ 464 w 729"/>
                  <a:gd name="T63" fmla="*/ 312 h 393"/>
                  <a:gd name="T64" fmla="*/ 448 w 729"/>
                  <a:gd name="T65" fmla="*/ 320 h 393"/>
                  <a:gd name="T66" fmla="*/ 440 w 729"/>
                  <a:gd name="T67" fmla="*/ 336 h 393"/>
                  <a:gd name="T68" fmla="*/ 408 w 729"/>
                  <a:gd name="T69" fmla="*/ 328 h 393"/>
                  <a:gd name="T70" fmla="*/ 376 w 729"/>
                  <a:gd name="T71" fmla="*/ 328 h 393"/>
                  <a:gd name="T72" fmla="*/ 344 w 729"/>
                  <a:gd name="T73" fmla="*/ 360 h 393"/>
                  <a:gd name="T74" fmla="*/ 288 w 729"/>
                  <a:gd name="T75" fmla="*/ 328 h 393"/>
                  <a:gd name="T76" fmla="*/ 264 w 729"/>
                  <a:gd name="T77" fmla="*/ 336 h 393"/>
                  <a:gd name="T78" fmla="*/ 232 w 729"/>
                  <a:gd name="T79" fmla="*/ 296 h 393"/>
                  <a:gd name="T80" fmla="*/ 96 w 729"/>
                  <a:gd name="T81" fmla="*/ 288 h 393"/>
                  <a:gd name="T82" fmla="*/ 80 w 729"/>
                  <a:gd name="T83" fmla="*/ 264 h 393"/>
                  <a:gd name="T84" fmla="*/ 32 w 729"/>
                  <a:gd name="T85" fmla="*/ 232 h 393"/>
                  <a:gd name="T86" fmla="*/ 24 w 729"/>
                  <a:gd name="T87" fmla="*/ 208 h 393"/>
                  <a:gd name="T88" fmla="*/ 16 w 729"/>
                  <a:gd name="T89" fmla="*/ 200 h 393"/>
                  <a:gd name="T90" fmla="*/ 8 w 729"/>
                  <a:gd name="T91" fmla="*/ 176 h 393"/>
                  <a:gd name="T92" fmla="*/ 0 w 729"/>
                  <a:gd name="T93" fmla="*/ 120 h 393"/>
                  <a:gd name="T94" fmla="*/ 8 w 729"/>
                  <a:gd name="T95" fmla="*/ 64 h 393"/>
                  <a:gd name="T96" fmla="*/ 24 w 729"/>
                  <a:gd name="T97" fmla="*/ 32 h 393"/>
                  <a:gd name="T98" fmla="*/ 24 w 729"/>
                  <a:gd name="T99" fmla="*/ 1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9" h="393">
                    <a:moveTo>
                      <a:pt x="24" y="8"/>
                    </a:moveTo>
                    <a:lnTo>
                      <a:pt x="24" y="8"/>
                    </a:lnTo>
                    <a:lnTo>
                      <a:pt x="368" y="8"/>
                    </a:lnTo>
                    <a:lnTo>
                      <a:pt x="376" y="0"/>
                    </a:lnTo>
                    <a:lnTo>
                      <a:pt x="384" y="16"/>
                    </a:lnTo>
                    <a:lnTo>
                      <a:pt x="400" y="16"/>
                    </a:lnTo>
                    <a:lnTo>
                      <a:pt x="416" y="32"/>
                    </a:lnTo>
                    <a:lnTo>
                      <a:pt x="440" y="32"/>
                    </a:lnTo>
                    <a:lnTo>
                      <a:pt x="408" y="56"/>
                    </a:lnTo>
                    <a:lnTo>
                      <a:pt x="424" y="48"/>
                    </a:lnTo>
                    <a:lnTo>
                      <a:pt x="432" y="56"/>
                    </a:lnTo>
                    <a:lnTo>
                      <a:pt x="456" y="48"/>
                    </a:lnTo>
                    <a:lnTo>
                      <a:pt x="456" y="56"/>
                    </a:lnTo>
                    <a:lnTo>
                      <a:pt x="464" y="48"/>
                    </a:lnTo>
                    <a:lnTo>
                      <a:pt x="472" y="56"/>
                    </a:lnTo>
                    <a:lnTo>
                      <a:pt x="496" y="56"/>
                    </a:lnTo>
                    <a:lnTo>
                      <a:pt x="504" y="56"/>
                    </a:lnTo>
                    <a:lnTo>
                      <a:pt x="512" y="64"/>
                    </a:lnTo>
                    <a:lnTo>
                      <a:pt x="512" y="72"/>
                    </a:lnTo>
                    <a:lnTo>
                      <a:pt x="472" y="72"/>
                    </a:lnTo>
                    <a:lnTo>
                      <a:pt x="464" y="96"/>
                    </a:lnTo>
                    <a:lnTo>
                      <a:pt x="472" y="88"/>
                    </a:lnTo>
                    <a:lnTo>
                      <a:pt x="464" y="120"/>
                    </a:lnTo>
                    <a:lnTo>
                      <a:pt x="464" y="136"/>
                    </a:lnTo>
                    <a:lnTo>
                      <a:pt x="464" y="144"/>
                    </a:lnTo>
                    <a:lnTo>
                      <a:pt x="472" y="144"/>
                    </a:lnTo>
                    <a:lnTo>
                      <a:pt x="480" y="136"/>
                    </a:lnTo>
                    <a:lnTo>
                      <a:pt x="480" y="104"/>
                    </a:lnTo>
                    <a:lnTo>
                      <a:pt x="488" y="88"/>
                    </a:lnTo>
                    <a:lnTo>
                      <a:pt x="496" y="80"/>
                    </a:lnTo>
                    <a:lnTo>
                      <a:pt x="496" y="72"/>
                    </a:lnTo>
                    <a:lnTo>
                      <a:pt x="520" y="80"/>
                    </a:lnTo>
                    <a:lnTo>
                      <a:pt x="520" y="96"/>
                    </a:lnTo>
                    <a:lnTo>
                      <a:pt x="512" y="112"/>
                    </a:lnTo>
                    <a:lnTo>
                      <a:pt x="528" y="104"/>
                    </a:lnTo>
                    <a:lnTo>
                      <a:pt x="528" y="120"/>
                    </a:lnTo>
                    <a:lnTo>
                      <a:pt x="536" y="120"/>
                    </a:lnTo>
                    <a:lnTo>
                      <a:pt x="520" y="144"/>
                    </a:lnTo>
                    <a:lnTo>
                      <a:pt x="528" y="144"/>
                    </a:lnTo>
                    <a:lnTo>
                      <a:pt x="544" y="144"/>
                    </a:lnTo>
                    <a:lnTo>
                      <a:pt x="576" y="120"/>
                    </a:lnTo>
                    <a:lnTo>
                      <a:pt x="576" y="112"/>
                    </a:lnTo>
                    <a:lnTo>
                      <a:pt x="608" y="112"/>
                    </a:lnTo>
                    <a:lnTo>
                      <a:pt x="608" y="96"/>
                    </a:lnTo>
                    <a:lnTo>
                      <a:pt x="624" y="88"/>
                    </a:lnTo>
                    <a:lnTo>
                      <a:pt x="664" y="88"/>
                    </a:lnTo>
                    <a:lnTo>
                      <a:pt x="680" y="80"/>
                    </a:lnTo>
                    <a:lnTo>
                      <a:pt x="696" y="40"/>
                    </a:lnTo>
                    <a:lnTo>
                      <a:pt x="704" y="48"/>
                    </a:lnTo>
                    <a:lnTo>
                      <a:pt x="712" y="40"/>
                    </a:lnTo>
                    <a:lnTo>
                      <a:pt x="712" y="48"/>
                    </a:lnTo>
                    <a:lnTo>
                      <a:pt x="720" y="72"/>
                    </a:lnTo>
                    <a:lnTo>
                      <a:pt x="728" y="80"/>
                    </a:lnTo>
                    <a:lnTo>
                      <a:pt x="728" y="88"/>
                    </a:lnTo>
                    <a:lnTo>
                      <a:pt x="720" y="96"/>
                    </a:lnTo>
                    <a:lnTo>
                      <a:pt x="704" y="96"/>
                    </a:lnTo>
                    <a:lnTo>
                      <a:pt x="696" y="104"/>
                    </a:lnTo>
                    <a:lnTo>
                      <a:pt x="688" y="112"/>
                    </a:lnTo>
                    <a:lnTo>
                      <a:pt x="672" y="128"/>
                    </a:lnTo>
                    <a:lnTo>
                      <a:pt x="680" y="144"/>
                    </a:lnTo>
                    <a:lnTo>
                      <a:pt x="688" y="144"/>
                    </a:lnTo>
                    <a:lnTo>
                      <a:pt x="688" y="136"/>
                    </a:lnTo>
                    <a:lnTo>
                      <a:pt x="688" y="144"/>
                    </a:lnTo>
                    <a:lnTo>
                      <a:pt x="672" y="144"/>
                    </a:lnTo>
                    <a:lnTo>
                      <a:pt x="648" y="152"/>
                    </a:lnTo>
                    <a:lnTo>
                      <a:pt x="640" y="160"/>
                    </a:lnTo>
                    <a:lnTo>
                      <a:pt x="632" y="184"/>
                    </a:lnTo>
                    <a:lnTo>
                      <a:pt x="624" y="184"/>
                    </a:lnTo>
                    <a:lnTo>
                      <a:pt x="616" y="176"/>
                    </a:lnTo>
                    <a:lnTo>
                      <a:pt x="624" y="192"/>
                    </a:lnTo>
                    <a:lnTo>
                      <a:pt x="616" y="216"/>
                    </a:lnTo>
                    <a:lnTo>
                      <a:pt x="616" y="200"/>
                    </a:lnTo>
                    <a:lnTo>
                      <a:pt x="608" y="192"/>
                    </a:lnTo>
                    <a:lnTo>
                      <a:pt x="616" y="176"/>
                    </a:lnTo>
                    <a:lnTo>
                      <a:pt x="608" y="184"/>
                    </a:lnTo>
                    <a:lnTo>
                      <a:pt x="608" y="200"/>
                    </a:lnTo>
                    <a:lnTo>
                      <a:pt x="600" y="200"/>
                    </a:lnTo>
                    <a:lnTo>
                      <a:pt x="608" y="200"/>
                    </a:lnTo>
                    <a:lnTo>
                      <a:pt x="608" y="216"/>
                    </a:lnTo>
                    <a:lnTo>
                      <a:pt x="616" y="240"/>
                    </a:lnTo>
                    <a:lnTo>
                      <a:pt x="608" y="256"/>
                    </a:lnTo>
                    <a:lnTo>
                      <a:pt x="576" y="272"/>
                    </a:lnTo>
                    <a:lnTo>
                      <a:pt x="552" y="296"/>
                    </a:lnTo>
                    <a:lnTo>
                      <a:pt x="544" y="312"/>
                    </a:lnTo>
                    <a:lnTo>
                      <a:pt x="560" y="368"/>
                    </a:lnTo>
                    <a:lnTo>
                      <a:pt x="560" y="392"/>
                    </a:lnTo>
                    <a:lnTo>
                      <a:pt x="552" y="392"/>
                    </a:lnTo>
                    <a:lnTo>
                      <a:pt x="544" y="384"/>
                    </a:lnTo>
                    <a:lnTo>
                      <a:pt x="528" y="368"/>
                    </a:lnTo>
                    <a:lnTo>
                      <a:pt x="528" y="336"/>
                    </a:lnTo>
                    <a:lnTo>
                      <a:pt x="512" y="320"/>
                    </a:lnTo>
                    <a:lnTo>
                      <a:pt x="496" y="328"/>
                    </a:lnTo>
                    <a:lnTo>
                      <a:pt x="496" y="320"/>
                    </a:lnTo>
                    <a:lnTo>
                      <a:pt x="480" y="320"/>
                    </a:lnTo>
                    <a:lnTo>
                      <a:pt x="464" y="320"/>
                    </a:lnTo>
                    <a:lnTo>
                      <a:pt x="464" y="312"/>
                    </a:lnTo>
                    <a:lnTo>
                      <a:pt x="440" y="320"/>
                    </a:lnTo>
                    <a:lnTo>
                      <a:pt x="432" y="320"/>
                    </a:lnTo>
                    <a:lnTo>
                      <a:pt x="448" y="320"/>
                    </a:lnTo>
                    <a:lnTo>
                      <a:pt x="440" y="328"/>
                    </a:lnTo>
                    <a:lnTo>
                      <a:pt x="448" y="336"/>
                    </a:lnTo>
                    <a:lnTo>
                      <a:pt x="440" y="336"/>
                    </a:lnTo>
                    <a:lnTo>
                      <a:pt x="424" y="336"/>
                    </a:lnTo>
                    <a:lnTo>
                      <a:pt x="416" y="328"/>
                    </a:lnTo>
                    <a:lnTo>
                      <a:pt x="408" y="328"/>
                    </a:lnTo>
                    <a:lnTo>
                      <a:pt x="392" y="328"/>
                    </a:lnTo>
                    <a:lnTo>
                      <a:pt x="376" y="336"/>
                    </a:lnTo>
                    <a:lnTo>
                      <a:pt x="376" y="328"/>
                    </a:lnTo>
                    <a:lnTo>
                      <a:pt x="368" y="328"/>
                    </a:lnTo>
                    <a:lnTo>
                      <a:pt x="376" y="336"/>
                    </a:lnTo>
                    <a:lnTo>
                      <a:pt x="344" y="360"/>
                    </a:lnTo>
                    <a:lnTo>
                      <a:pt x="344" y="384"/>
                    </a:lnTo>
                    <a:lnTo>
                      <a:pt x="320" y="376"/>
                    </a:lnTo>
                    <a:lnTo>
                      <a:pt x="288" y="328"/>
                    </a:lnTo>
                    <a:lnTo>
                      <a:pt x="280" y="328"/>
                    </a:lnTo>
                    <a:lnTo>
                      <a:pt x="272" y="336"/>
                    </a:lnTo>
                    <a:lnTo>
                      <a:pt x="264" y="336"/>
                    </a:lnTo>
                    <a:lnTo>
                      <a:pt x="248" y="328"/>
                    </a:lnTo>
                    <a:lnTo>
                      <a:pt x="248" y="312"/>
                    </a:lnTo>
                    <a:lnTo>
                      <a:pt x="232" y="296"/>
                    </a:lnTo>
                    <a:lnTo>
                      <a:pt x="168" y="304"/>
                    </a:lnTo>
                    <a:lnTo>
                      <a:pt x="120" y="288"/>
                    </a:lnTo>
                    <a:lnTo>
                      <a:pt x="96" y="288"/>
                    </a:lnTo>
                    <a:lnTo>
                      <a:pt x="88" y="272"/>
                    </a:lnTo>
                    <a:lnTo>
                      <a:pt x="80" y="272"/>
                    </a:lnTo>
                    <a:lnTo>
                      <a:pt x="80" y="264"/>
                    </a:lnTo>
                    <a:lnTo>
                      <a:pt x="48" y="256"/>
                    </a:lnTo>
                    <a:lnTo>
                      <a:pt x="48" y="248"/>
                    </a:lnTo>
                    <a:lnTo>
                      <a:pt x="32" y="232"/>
                    </a:lnTo>
                    <a:lnTo>
                      <a:pt x="32" y="216"/>
                    </a:lnTo>
                    <a:lnTo>
                      <a:pt x="24" y="216"/>
                    </a:lnTo>
                    <a:lnTo>
                      <a:pt x="24" y="208"/>
                    </a:lnTo>
                    <a:lnTo>
                      <a:pt x="32" y="208"/>
                    </a:lnTo>
                    <a:lnTo>
                      <a:pt x="32" y="200"/>
                    </a:lnTo>
                    <a:lnTo>
                      <a:pt x="16" y="200"/>
                    </a:lnTo>
                    <a:lnTo>
                      <a:pt x="24" y="200"/>
                    </a:lnTo>
                    <a:lnTo>
                      <a:pt x="8" y="184"/>
                    </a:lnTo>
                    <a:lnTo>
                      <a:pt x="8" y="176"/>
                    </a:lnTo>
                    <a:lnTo>
                      <a:pt x="0" y="168"/>
                    </a:lnTo>
                    <a:lnTo>
                      <a:pt x="8" y="144"/>
                    </a:lnTo>
                    <a:lnTo>
                      <a:pt x="0" y="120"/>
                    </a:lnTo>
                    <a:lnTo>
                      <a:pt x="8" y="64"/>
                    </a:lnTo>
                    <a:lnTo>
                      <a:pt x="16" y="64"/>
                    </a:lnTo>
                    <a:lnTo>
                      <a:pt x="8" y="64"/>
                    </a:lnTo>
                    <a:lnTo>
                      <a:pt x="0" y="24"/>
                    </a:lnTo>
                    <a:lnTo>
                      <a:pt x="16" y="24"/>
                    </a:lnTo>
                    <a:lnTo>
                      <a:pt x="24" y="32"/>
                    </a:lnTo>
                    <a:lnTo>
                      <a:pt x="16" y="40"/>
                    </a:lnTo>
                    <a:lnTo>
                      <a:pt x="24" y="40"/>
                    </a:lnTo>
                    <a:lnTo>
                      <a:pt x="24" y="16"/>
                    </a:lnTo>
                    <a:lnTo>
                      <a:pt x="24" y="8"/>
                    </a:lnTo>
                  </a:path>
                </a:pathLst>
              </a:custGeom>
              <a:solidFill>
                <a:srgbClr val="002663"/>
              </a:solidFill>
              <a:ln w="635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Narrow"/>
                </a:endParaRPr>
              </a:p>
            </p:txBody>
          </p:sp>
        </p:grpSp>
        <p:sp>
          <p:nvSpPr>
            <p:cNvPr id="9" name="TextBox 365">
              <a:extLst>
                <a:ext uri="{FF2B5EF4-FFF2-40B4-BE49-F238E27FC236}">
                  <a16:creationId xmlns:a16="http://schemas.microsoft.com/office/drawing/2014/main" id="{E8C6633D-D0FC-4D11-AC55-CFDCC61936DB}"/>
                </a:ext>
              </a:extLst>
            </p:cNvPr>
            <p:cNvSpPr txBox="1"/>
            <p:nvPr/>
          </p:nvSpPr>
          <p:spPr>
            <a:xfrm>
              <a:off x="1298064" y="2727147"/>
              <a:ext cx="729613" cy="503885"/>
            </a:xfrm>
            <a:prstGeom prst="rect">
              <a:avLst/>
            </a:prstGeom>
          </p:spPr>
          <p:txBody>
            <a:bodyPr vert="horz" wrap="none" lIns="91440" tIns="45720" rIns="91440" bIns="45720" rtlCol="0" anchor="ctr">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pl-PL" sz="1400" b="0" i="0" u="none" strike="noStrike" kern="0" cap="none" spc="0" normalizeH="0" baseline="0" noProof="0" dirty="0">
                  <a:ln>
                    <a:noFill/>
                  </a:ln>
                  <a:solidFill>
                    <a:srgbClr val="002663"/>
                  </a:solidFill>
                  <a:effectLst/>
                  <a:uLnTx/>
                  <a:uFillTx/>
                  <a:latin typeface="Arial Narrow"/>
                </a:rPr>
                <a:t>New York</a:t>
              </a:r>
            </a:p>
            <a:p>
              <a:pPr marL="0" marR="0" lvl="0" indent="0" defTabSz="914400" eaLnBrk="1" fontAlgn="auto" latinLnBrk="0" hangingPunct="1">
                <a:lnSpc>
                  <a:spcPct val="100000"/>
                </a:lnSpc>
                <a:spcBef>
                  <a:spcPct val="0"/>
                </a:spcBef>
                <a:spcAft>
                  <a:spcPts val="0"/>
                </a:spcAft>
                <a:buClrTx/>
                <a:buSzTx/>
                <a:buFontTx/>
                <a:buNone/>
                <a:tabLst/>
                <a:defRPr/>
              </a:pPr>
              <a:r>
                <a:rPr kumimoji="0" lang="de-DE" sz="1400" b="1" i="0" u="none" strike="noStrike" kern="0" cap="none" spc="0" normalizeH="0" baseline="0" noProof="0" dirty="0">
                  <a:ln>
                    <a:noFill/>
                  </a:ln>
                  <a:solidFill>
                    <a:srgbClr val="002663"/>
                  </a:solidFill>
                  <a:effectLst/>
                  <a:uLnTx/>
                  <a:uFillTx/>
                  <a:latin typeface="Arial Narrow"/>
                </a:rPr>
                <a:t>USA</a:t>
              </a:r>
            </a:p>
          </p:txBody>
        </p:sp>
        <p:sp>
          <p:nvSpPr>
            <p:cNvPr id="10" name="TextBox 366">
              <a:extLst>
                <a:ext uri="{FF2B5EF4-FFF2-40B4-BE49-F238E27FC236}">
                  <a16:creationId xmlns:a16="http://schemas.microsoft.com/office/drawing/2014/main" id="{AC8F6181-20C0-40DF-B077-1B24EB830DDD}"/>
                </a:ext>
              </a:extLst>
            </p:cNvPr>
            <p:cNvSpPr txBox="1"/>
            <p:nvPr/>
          </p:nvSpPr>
          <p:spPr>
            <a:xfrm>
              <a:off x="3986313" y="1708770"/>
              <a:ext cx="774296" cy="498133"/>
            </a:xfrm>
            <a:prstGeom prst="rect">
              <a:avLst/>
            </a:prstGeom>
          </p:spPr>
          <p:txBody>
            <a:bodyPr vert="horz" wrap="none" lIns="91440" tIns="45720" rIns="91440" bIns="45720" rtlCol="0" anchor="ctr">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pl-PL" sz="1400" b="0" i="0" u="none" strike="noStrike" kern="0" cap="none" spc="0" normalizeH="0" baseline="0" noProof="0" dirty="0">
                  <a:ln>
                    <a:noFill/>
                  </a:ln>
                  <a:solidFill>
                    <a:srgbClr val="002663"/>
                  </a:solidFill>
                  <a:effectLst/>
                  <a:uLnTx/>
                  <a:uFillTx/>
                  <a:latin typeface="Arial Narrow"/>
                </a:rPr>
                <a:t>Toronto</a:t>
              </a:r>
            </a:p>
            <a:p>
              <a:pPr marL="0" marR="0" lvl="0" indent="0" algn="r" defTabSz="914400" eaLnBrk="1" fontAlgn="auto" latinLnBrk="0" hangingPunct="1">
                <a:lnSpc>
                  <a:spcPct val="100000"/>
                </a:lnSpc>
                <a:spcBef>
                  <a:spcPct val="0"/>
                </a:spcBef>
                <a:spcAft>
                  <a:spcPts val="0"/>
                </a:spcAft>
                <a:buClrTx/>
                <a:buSzTx/>
                <a:buFontTx/>
                <a:buNone/>
                <a:tabLst/>
                <a:defRPr/>
              </a:pPr>
              <a:r>
                <a:rPr kumimoji="0" lang="de-DE" sz="1400" b="1" i="0" u="none" strike="noStrike" kern="0" cap="none" spc="0" normalizeH="0" baseline="0" noProof="0" dirty="0">
                  <a:ln>
                    <a:noFill/>
                  </a:ln>
                  <a:solidFill>
                    <a:srgbClr val="002663"/>
                  </a:solidFill>
                  <a:effectLst/>
                  <a:uLnTx/>
                  <a:uFillTx/>
                  <a:latin typeface="Arial Narrow"/>
                </a:rPr>
                <a:t>Canada</a:t>
              </a:r>
            </a:p>
          </p:txBody>
        </p:sp>
        <p:sp>
          <p:nvSpPr>
            <p:cNvPr id="11" name="TextBox 367">
              <a:extLst>
                <a:ext uri="{FF2B5EF4-FFF2-40B4-BE49-F238E27FC236}">
                  <a16:creationId xmlns:a16="http://schemas.microsoft.com/office/drawing/2014/main" id="{70382BD4-DE44-44A3-A993-F60B65184BCE}"/>
                </a:ext>
              </a:extLst>
            </p:cNvPr>
            <p:cNvSpPr txBox="1"/>
            <p:nvPr/>
          </p:nvSpPr>
          <p:spPr>
            <a:xfrm>
              <a:off x="5501436" y="1904541"/>
              <a:ext cx="806450" cy="498133"/>
            </a:xfrm>
            <a:prstGeom prst="rect">
              <a:avLst/>
            </a:prstGeom>
          </p:spPr>
          <p:txBody>
            <a:bodyPr vert="horz" wrap="none" lIns="91440" tIns="45720" rIns="91440" bIns="45720" rtlCol="0" anchor="ctr">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400" b="0" i="0" u="none" strike="noStrike" kern="0" cap="none" spc="0" normalizeH="0" baseline="0" noProof="0" dirty="0">
                  <a:ln>
                    <a:noFill/>
                  </a:ln>
                  <a:solidFill>
                    <a:srgbClr val="002663"/>
                  </a:solidFill>
                  <a:effectLst/>
                  <a:uLnTx/>
                  <a:uFillTx/>
                  <a:latin typeface="Arial Narrow"/>
                </a:rPr>
                <a:t>Frankfurt</a:t>
              </a:r>
              <a:endParaRPr kumimoji="0" lang="pl-PL" sz="1400" b="0" i="0" u="none" strike="noStrike" kern="0" cap="none" spc="0" normalizeH="0" baseline="0" noProof="0" dirty="0">
                <a:ln>
                  <a:noFill/>
                </a:ln>
                <a:solidFill>
                  <a:srgbClr val="002663"/>
                </a:solidFill>
                <a:effectLst/>
                <a:uLnTx/>
                <a:uFillTx/>
                <a:latin typeface="Arial Narrow"/>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de-DE" sz="1400" b="1" i="0" u="none" strike="noStrike" kern="0" cap="none" spc="0" normalizeH="0" baseline="0" noProof="0" dirty="0">
                  <a:ln>
                    <a:noFill/>
                  </a:ln>
                  <a:solidFill>
                    <a:srgbClr val="002663"/>
                  </a:solidFill>
                  <a:effectLst/>
                  <a:uLnTx/>
                  <a:uFillTx/>
                  <a:latin typeface="Arial Narrow"/>
                </a:rPr>
                <a:t>Germany</a:t>
              </a:r>
            </a:p>
          </p:txBody>
        </p:sp>
        <p:sp>
          <p:nvSpPr>
            <p:cNvPr id="12" name="TextBox 368">
              <a:extLst>
                <a:ext uri="{FF2B5EF4-FFF2-40B4-BE49-F238E27FC236}">
                  <a16:creationId xmlns:a16="http://schemas.microsoft.com/office/drawing/2014/main" id="{815C04C2-7A7D-4CC0-B1F3-FE11EC4AFDAE}"/>
                </a:ext>
              </a:extLst>
            </p:cNvPr>
            <p:cNvSpPr txBox="1"/>
            <p:nvPr/>
          </p:nvSpPr>
          <p:spPr>
            <a:xfrm>
              <a:off x="2029067" y="4102688"/>
              <a:ext cx="1128423" cy="498133"/>
            </a:xfrm>
            <a:prstGeom prst="rect">
              <a:avLst/>
            </a:prstGeom>
          </p:spPr>
          <p:txBody>
            <a:bodyPr vert="horz" wrap="none" lIns="91440" tIns="45720" rIns="91440" bIns="45720" rtlCol="0" anchor="ctr">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400" b="0" i="0" u="none" strike="noStrike" kern="0" cap="none" spc="0" normalizeH="0" baseline="0" noProof="0" dirty="0">
                  <a:ln>
                    <a:noFill/>
                  </a:ln>
                  <a:solidFill>
                    <a:srgbClr val="002663"/>
                  </a:solidFill>
                  <a:effectLst/>
                  <a:uLnTx/>
                  <a:uFillTx/>
                  <a:latin typeface="Arial Narrow"/>
                </a:rPr>
                <a:t>Mexico City</a:t>
              </a:r>
              <a:endParaRPr kumimoji="0" lang="pl-PL" sz="1400" b="0" i="0" u="none" strike="noStrike" kern="0" cap="none" spc="0" normalizeH="0" baseline="0" noProof="0" dirty="0">
                <a:ln>
                  <a:noFill/>
                </a:ln>
                <a:solidFill>
                  <a:srgbClr val="002663"/>
                </a:solidFill>
                <a:effectLst/>
                <a:uLnTx/>
                <a:uFillTx/>
                <a:latin typeface="Arial Narrow"/>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de-DE" sz="1400" b="1" i="0" u="none" strike="noStrike" kern="0" cap="none" spc="0" normalizeH="0" baseline="0" noProof="0" dirty="0">
                  <a:ln>
                    <a:noFill/>
                  </a:ln>
                  <a:solidFill>
                    <a:srgbClr val="002663"/>
                  </a:solidFill>
                  <a:effectLst/>
                  <a:uLnTx/>
                  <a:uFillTx/>
                  <a:latin typeface="Arial Narrow"/>
                </a:rPr>
                <a:t>Mexico</a:t>
              </a:r>
            </a:p>
          </p:txBody>
        </p:sp>
        <p:sp>
          <p:nvSpPr>
            <p:cNvPr id="13" name="TextBox 369">
              <a:extLst>
                <a:ext uri="{FF2B5EF4-FFF2-40B4-BE49-F238E27FC236}">
                  <a16:creationId xmlns:a16="http://schemas.microsoft.com/office/drawing/2014/main" id="{58B5BBB5-3ACF-4ECE-A76A-BFA0971806C2}"/>
                </a:ext>
              </a:extLst>
            </p:cNvPr>
            <p:cNvSpPr txBox="1"/>
            <p:nvPr/>
          </p:nvSpPr>
          <p:spPr>
            <a:xfrm>
              <a:off x="2410071" y="4884998"/>
              <a:ext cx="1379262" cy="498133"/>
            </a:xfrm>
            <a:prstGeom prst="rect">
              <a:avLst/>
            </a:prstGeom>
          </p:spPr>
          <p:txBody>
            <a:bodyPr vert="horz" wrap="none" lIns="91440" tIns="45720" rIns="91440" bIns="45720" rtlCol="0" anchor="ctr">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400" b="0" i="0" u="none" strike="noStrike" kern="0" cap="none" spc="0" normalizeH="0" baseline="0" noProof="0" dirty="0">
                  <a:ln>
                    <a:noFill/>
                  </a:ln>
                  <a:solidFill>
                    <a:srgbClr val="002663"/>
                  </a:solidFill>
                  <a:effectLst/>
                  <a:uLnTx/>
                  <a:uFillTx/>
                  <a:latin typeface="Arial Narrow"/>
                </a:rPr>
                <a:t>Buenos Aires</a:t>
              </a:r>
              <a:endParaRPr kumimoji="0" lang="pl-PL" sz="1400" b="0" i="0" u="none" strike="noStrike" kern="0" cap="none" spc="0" normalizeH="0" baseline="0" noProof="0" dirty="0">
                <a:ln>
                  <a:noFill/>
                </a:ln>
                <a:solidFill>
                  <a:srgbClr val="002663"/>
                </a:solidFill>
                <a:effectLst/>
                <a:uLnTx/>
                <a:uFillTx/>
                <a:latin typeface="Arial Narrow"/>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de-DE" sz="1400" b="1" i="0" u="none" strike="noStrike" kern="0" cap="none" spc="0" normalizeH="0" baseline="0" noProof="0" dirty="0">
                  <a:ln>
                    <a:noFill/>
                  </a:ln>
                  <a:solidFill>
                    <a:srgbClr val="002663"/>
                  </a:solidFill>
                  <a:effectLst/>
                  <a:uLnTx/>
                  <a:uFillTx/>
                  <a:latin typeface="Arial Narrow"/>
                </a:rPr>
                <a:t>Argentina</a:t>
              </a:r>
            </a:p>
          </p:txBody>
        </p:sp>
        <p:sp>
          <p:nvSpPr>
            <p:cNvPr id="14" name="TextBox 370">
              <a:extLst>
                <a:ext uri="{FF2B5EF4-FFF2-40B4-BE49-F238E27FC236}">
                  <a16:creationId xmlns:a16="http://schemas.microsoft.com/office/drawing/2014/main" id="{0437353A-218C-4914-93D3-27C72368A087}"/>
                </a:ext>
              </a:extLst>
            </p:cNvPr>
            <p:cNvSpPr txBox="1"/>
            <p:nvPr/>
          </p:nvSpPr>
          <p:spPr>
            <a:xfrm>
              <a:off x="4901166" y="3281945"/>
              <a:ext cx="914694" cy="480111"/>
            </a:xfrm>
            <a:prstGeom prst="rect">
              <a:avLst/>
            </a:prstGeom>
          </p:spPr>
          <p:txBody>
            <a:bodyPr vert="horz" wrap="none" lIns="91440" tIns="45720" rIns="91440" bIns="45720" rtlCol="0" anchor="ctr">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400" b="0" i="0" u="none" strike="noStrike" kern="0" cap="none" spc="0" normalizeH="0" baseline="0" noProof="0" dirty="0">
                  <a:ln>
                    <a:noFill/>
                  </a:ln>
                  <a:solidFill>
                    <a:srgbClr val="002663"/>
                  </a:solidFill>
                  <a:effectLst/>
                  <a:uLnTx/>
                  <a:uFillTx/>
                  <a:latin typeface="Arial Narrow"/>
                </a:rPr>
                <a:t>St. Gallen</a:t>
              </a:r>
              <a:endParaRPr kumimoji="0" lang="pl-PL" sz="1400" b="0" i="0" u="none" strike="noStrike" kern="0" cap="none" spc="0" normalizeH="0" baseline="0" noProof="0" dirty="0">
                <a:ln>
                  <a:noFill/>
                </a:ln>
                <a:solidFill>
                  <a:srgbClr val="002663"/>
                </a:solidFill>
                <a:effectLst/>
                <a:uLnTx/>
                <a:uFillTx/>
                <a:latin typeface="Arial Narrow"/>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de-DE" sz="1400" b="1" i="0" u="none" strike="noStrike" kern="0" cap="none" spc="0" normalizeH="0" baseline="0" noProof="0" dirty="0">
                  <a:ln>
                    <a:noFill/>
                  </a:ln>
                  <a:solidFill>
                    <a:srgbClr val="002663"/>
                  </a:solidFill>
                  <a:effectLst/>
                  <a:uLnTx/>
                  <a:uFillTx/>
                  <a:latin typeface="Arial Narrow"/>
                </a:rPr>
                <a:t>Switzerland</a:t>
              </a:r>
            </a:p>
          </p:txBody>
        </p:sp>
        <p:sp>
          <p:nvSpPr>
            <p:cNvPr id="15" name="TextBox 371">
              <a:extLst>
                <a:ext uri="{FF2B5EF4-FFF2-40B4-BE49-F238E27FC236}">
                  <a16:creationId xmlns:a16="http://schemas.microsoft.com/office/drawing/2014/main" id="{A7F7CD73-1C99-479C-88C4-FB9982A9D3EE}"/>
                </a:ext>
              </a:extLst>
            </p:cNvPr>
            <p:cNvSpPr txBox="1"/>
            <p:nvPr/>
          </p:nvSpPr>
          <p:spPr>
            <a:xfrm>
              <a:off x="6743454" y="3112395"/>
              <a:ext cx="808938" cy="498133"/>
            </a:xfrm>
            <a:prstGeom prst="rect">
              <a:avLst/>
            </a:prstGeom>
          </p:spPr>
          <p:txBody>
            <a:bodyPr vert="horz" wrap="none" lIns="91440" tIns="45720" rIns="91440" bIns="45720" rtlCol="0" anchor="ctr">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pl-PL" sz="1400" i="0" u="none" strike="noStrike" kern="0" cap="none" spc="0" normalizeH="0" baseline="0" noProof="0" dirty="0" err="1">
                  <a:ln>
                    <a:noFill/>
                  </a:ln>
                  <a:solidFill>
                    <a:srgbClr val="002663"/>
                  </a:solidFill>
                  <a:effectLst/>
                  <a:uLnTx/>
                  <a:uFillTx/>
                  <a:latin typeface="Arial Narrow"/>
                </a:rPr>
                <a:t>Oberwart</a:t>
              </a:r>
              <a:endParaRPr kumimoji="0" lang="pl-PL" sz="1400" i="0" u="none" strike="noStrike" kern="0" cap="none" spc="0" normalizeH="0" baseline="0" noProof="0" dirty="0">
                <a:ln>
                  <a:noFill/>
                </a:ln>
                <a:solidFill>
                  <a:srgbClr val="002663"/>
                </a:solidFill>
                <a:effectLst/>
                <a:uLnTx/>
                <a:uFillTx/>
                <a:latin typeface="Arial Narrow"/>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pl-PL" sz="1400" b="1" i="0" u="none" strike="noStrike" kern="0" cap="none" spc="0" normalizeH="0" baseline="0" noProof="0" dirty="0">
                  <a:ln>
                    <a:noFill/>
                  </a:ln>
                  <a:solidFill>
                    <a:srgbClr val="002663"/>
                  </a:solidFill>
                  <a:effectLst/>
                  <a:uLnTx/>
                  <a:uFillTx/>
                  <a:latin typeface="Arial Narrow"/>
                </a:rPr>
                <a:t>Austria</a:t>
              </a:r>
              <a:endParaRPr kumimoji="0" lang="de-DE" sz="1400" b="1" i="0" u="none" strike="noStrike" kern="0" cap="none" spc="0" normalizeH="0" baseline="0" noProof="0" dirty="0">
                <a:ln>
                  <a:noFill/>
                </a:ln>
                <a:solidFill>
                  <a:srgbClr val="002663"/>
                </a:solidFill>
                <a:effectLst/>
                <a:uLnTx/>
                <a:uFillTx/>
                <a:latin typeface="Arial Narrow"/>
              </a:endParaRPr>
            </a:p>
          </p:txBody>
        </p:sp>
        <p:sp>
          <p:nvSpPr>
            <p:cNvPr id="16" name="Freeform: Shape 372">
              <a:extLst>
                <a:ext uri="{FF2B5EF4-FFF2-40B4-BE49-F238E27FC236}">
                  <a16:creationId xmlns:a16="http://schemas.microsoft.com/office/drawing/2014/main" id="{E603B05F-A939-4868-90E8-0656897D6CF2}"/>
                </a:ext>
              </a:extLst>
            </p:cNvPr>
            <p:cNvSpPr/>
            <p:nvPr/>
          </p:nvSpPr>
          <p:spPr>
            <a:xfrm>
              <a:off x="1794992" y="4179667"/>
              <a:ext cx="232723" cy="357980"/>
            </a:xfrm>
            <a:custGeom>
              <a:avLst/>
              <a:gdLst>
                <a:gd name="connsiteX0" fmla="*/ 57742 w 115482"/>
                <a:gd name="connsiteY0" fmla="*/ 34883 h 174071"/>
                <a:gd name="connsiteX1" fmla="*/ 34882 w 115482"/>
                <a:gd name="connsiteY1" fmla="*/ 57743 h 174071"/>
                <a:gd name="connsiteX2" fmla="*/ 57742 w 115482"/>
                <a:gd name="connsiteY2" fmla="*/ 80603 h 174071"/>
                <a:gd name="connsiteX3" fmla="*/ 80602 w 115482"/>
                <a:gd name="connsiteY3" fmla="*/ 57743 h 174071"/>
                <a:gd name="connsiteX4" fmla="*/ 57742 w 115482"/>
                <a:gd name="connsiteY4" fmla="*/ 34883 h 174071"/>
                <a:gd name="connsiteX5" fmla="*/ 57742 w 115482"/>
                <a:gd name="connsiteY5" fmla="*/ 0 h 174071"/>
                <a:gd name="connsiteX6" fmla="*/ 98572 w 115482"/>
                <a:gd name="connsiteY6" fmla="*/ 16912 h 174071"/>
                <a:gd name="connsiteX7" fmla="*/ 98571 w 115482"/>
                <a:gd name="connsiteY7" fmla="*/ 16913 h 174071"/>
                <a:gd name="connsiteX8" fmla="*/ 98571 w 115482"/>
                <a:gd name="connsiteY8" fmla="*/ 98572 h 174071"/>
                <a:gd name="connsiteX9" fmla="*/ 57742 w 115482"/>
                <a:gd name="connsiteY9" fmla="*/ 174071 h 174071"/>
                <a:gd name="connsiteX10" fmla="*/ 16911 w 115482"/>
                <a:gd name="connsiteY10" fmla="*/ 98572 h 174071"/>
                <a:gd name="connsiteX11" fmla="*/ 16911 w 115482"/>
                <a:gd name="connsiteY11" fmla="*/ 16912 h 174071"/>
                <a:gd name="connsiteX12" fmla="*/ 57742 w 115482"/>
                <a:gd name="connsiteY12" fmla="*/ 0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 h="174071">
                  <a:moveTo>
                    <a:pt x="57742" y="34883"/>
                  </a:moveTo>
                  <a:cubicBezTo>
                    <a:pt x="45117" y="34883"/>
                    <a:pt x="34882" y="45118"/>
                    <a:pt x="34882" y="57743"/>
                  </a:cubicBezTo>
                  <a:cubicBezTo>
                    <a:pt x="34882" y="70368"/>
                    <a:pt x="45117" y="80603"/>
                    <a:pt x="57742" y="80603"/>
                  </a:cubicBezTo>
                  <a:cubicBezTo>
                    <a:pt x="70367" y="80603"/>
                    <a:pt x="80602" y="70368"/>
                    <a:pt x="80602" y="57743"/>
                  </a:cubicBezTo>
                  <a:cubicBezTo>
                    <a:pt x="80602" y="45118"/>
                    <a:pt x="70367" y="34883"/>
                    <a:pt x="57742" y="34883"/>
                  </a:cubicBezTo>
                  <a:close/>
                  <a:moveTo>
                    <a:pt x="57742" y="0"/>
                  </a:moveTo>
                  <a:cubicBezTo>
                    <a:pt x="72519" y="0"/>
                    <a:pt x="87297" y="5637"/>
                    <a:pt x="98572" y="16912"/>
                  </a:cubicBezTo>
                  <a:lnTo>
                    <a:pt x="98571" y="16913"/>
                  </a:lnTo>
                  <a:cubicBezTo>
                    <a:pt x="121120" y="39463"/>
                    <a:pt x="121120" y="76023"/>
                    <a:pt x="98571" y="98572"/>
                  </a:cubicBezTo>
                  <a:cubicBezTo>
                    <a:pt x="79183" y="117961"/>
                    <a:pt x="65574" y="143126"/>
                    <a:pt x="57742" y="174071"/>
                  </a:cubicBezTo>
                  <a:cubicBezTo>
                    <a:pt x="49910" y="143126"/>
                    <a:pt x="36300" y="117960"/>
                    <a:pt x="16911" y="98572"/>
                  </a:cubicBezTo>
                  <a:cubicBezTo>
                    <a:pt x="-5638" y="76022"/>
                    <a:pt x="-5638" y="39462"/>
                    <a:pt x="16911" y="16912"/>
                  </a:cubicBezTo>
                  <a:cubicBezTo>
                    <a:pt x="28186" y="5637"/>
                    <a:pt x="42964" y="0"/>
                    <a:pt x="57742" y="0"/>
                  </a:cubicBezTo>
                  <a:close/>
                </a:path>
              </a:pathLst>
            </a:custGeom>
            <a:gradFill flip="none" rotWithShape="1">
              <a:gsLst>
                <a:gs pos="0">
                  <a:srgbClr val="E2362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73">
              <a:extLst>
                <a:ext uri="{FF2B5EF4-FFF2-40B4-BE49-F238E27FC236}">
                  <a16:creationId xmlns:a16="http://schemas.microsoft.com/office/drawing/2014/main" id="{B47C6C90-DCCA-494A-9B99-53FDB86A3171}"/>
                </a:ext>
              </a:extLst>
            </p:cNvPr>
            <p:cNvSpPr/>
            <p:nvPr/>
          </p:nvSpPr>
          <p:spPr>
            <a:xfrm>
              <a:off x="6511301" y="2935669"/>
              <a:ext cx="72000" cy="72000"/>
            </a:xfrm>
            <a:prstGeom prst="ellipse">
              <a:avLst/>
            </a:prstGeom>
            <a:solidFill>
              <a:srgbClr val="FFC000"/>
            </a:solidFill>
            <a:ln>
              <a:solidFill>
                <a:srgbClr val="E23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 name="Oval 374">
              <a:extLst>
                <a:ext uri="{FF2B5EF4-FFF2-40B4-BE49-F238E27FC236}">
                  <a16:creationId xmlns:a16="http://schemas.microsoft.com/office/drawing/2014/main" id="{3E6EACD8-200C-43B7-8181-875FCA538B1F}"/>
                </a:ext>
              </a:extLst>
            </p:cNvPr>
            <p:cNvSpPr/>
            <p:nvPr/>
          </p:nvSpPr>
          <p:spPr>
            <a:xfrm>
              <a:off x="6332873" y="3046144"/>
              <a:ext cx="72000" cy="72000"/>
            </a:xfrm>
            <a:prstGeom prst="ellipse">
              <a:avLst/>
            </a:prstGeom>
            <a:solidFill>
              <a:srgbClr val="FFC000"/>
            </a:solidFill>
            <a:ln>
              <a:solidFill>
                <a:srgbClr val="E23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 name="Oval 375">
              <a:extLst>
                <a:ext uri="{FF2B5EF4-FFF2-40B4-BE49-F238E27FC236}">
                  <a16:creationId xmlns:a16="http://schemas.microsoft.com/office/drawing/2014/main" id="{B27E6C76-C45F-4812-AF62-E77AC45EC543}"/>
                </a:ext>
              </a:extLst>
            </p:cNvPr>
            <p:cNvSpPr/>
            <p:nvPr/>
          </p:nvSpPr>
          <p:spPr>
            <a:xfrm>
              <a:off x="6249363" y="2975577"/>
              <a:ext cx="72000" cy="72000"/>
            </a:xfrm>
            <a:prstGeom prst="ellipse">
              <a:avLst/>
            </a:prstGeom>
            <a:solidFill>
              <a:srgbClr val="FFC000"/>
            </a:solidFill>
            <a:ln>
              <a:solidFill>
                <a:srgbClr val="E23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 name="Oval 376">
              <a:extLst>
                <a:ext uri="{FF2B5EF4-FFF2-40B4-BE49-F238E27FC236}">
                  <a16:creationId xmlns:a16="http://schemas.microsoft.com/office/drawing/2014/main" id="{2B6A35B4-5297-4CC7-8901-84EE76CFFE39}"/>
                </a:ext>
              </a:extLst>
            </p:cNvPr>
            <p:cNvSpPr/>
            <p:nvPr/>
          </p:nvSpPr>
          <p:spPr>
            <a:xfrm>
              <a:off x="6446773" y="3086236"/>
              <a:ext cx="72000" cy="72000"/>
            </a:xfrm>
            <a:prstGeom prst="ellipse">
              <a:avLst/>
            </a:prstGeom>
            <a:solidFill>
              <a:srgbClr val="FFC000"/>
            </a:solidFill>
            <a:ln>
              <a:solidFill>
                <a:srgbClr val="E23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1" name="Oval 377">
              <a:extLst>
                <a:ext uri="{FF2B5EF4-FFF2-40B4-BE49-F238E27FC236}">
                  <a16:creationId xmlns:a16="http://schemas.microsoft.com/office/drawing/2014/main" id="{A2FD2A0F-2BF7-4D3E-B8FB-BF1BE9F642E1}"/>
                </a:ext>
              </a:extLst>
            </p:cNvPr>
            <p:cNvSpPr/>
            <p:nvPr/>
          </p:nvSpPr>
          <p:spPr>
            <a:xfrm>
              <a:off x="4399429" y="5929728"/>
              <a:ext cx="72000" cy="72000"/>
            </a:xfrm>
            <a:prstGeom prst="ellipse">
              <a:avLst/>
            </a:prstGeom>
            <a:solidFill>
              <a:srgbClr val="FFC000"/>
            </a:solidFill>
            <a:ln>
              <a:solidFill>
                <a:srgbClr val="E23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2" name="Oval 378">
              <a:extLst>
                <a:ext uri="{FF2B5EF4-FFF2-40B4-BE49-F238E27FC236}">
                  <a16:creationId xmlns:a16="http://schemas.microsoft.com/office/drawing/2014/main" id="{285B2E5E-E475-4046-8274-1F5A8BC0ACBA}"/>
                </a:ext>
              </a:extLst>
            </p:cNvPr>
            <p:cNvSpPr/>
            <p:nvPr/>
          </p:nvSpPr>
          <p:spPr>
            <a:xfrm>
              <a:off x="3363314" y="4058749"/>
              <a:ext cx="72000" cy="72000"/>
            </a:xfrm>
            <a:prstGeom prst="ellipse">
              <a:avLst/>
            </a:prstGeom>
            <a:solidFill>
              <a:srgbClr val="FFC000"/>
            </a:solidFill>
            <a:ln>
              <a:solidFill>
                <a:srgbClr val="E23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3" name="Oval 379">
              <a:extLst>
                <a:ext uri="{FF2B5EF4-FFF2-40B4-BE49-F238E27FC236}">
                  <a16:creationId xmlns:a16="http://schemas.microsoft.com/office/drawing/2014/main" id="{9B84D91C-4AE9-4425-9A4B-CE3C8151E133}"/>
                </a:ext>
              </a:extLst>
            </p:cNvPr>
            <p:cNvSpPr/>
            <p:nvPr/>
          </p:nvSpPr>
          <p:spPr>
            <a:xfrm>
              <a:off x="3811042" y="3800786"/>
              <a:ext cx="72000" cy="72000"/>
            </a:xfrm>
            <a:prstGeom prst="ellipse">
              <a:avLst/>
            </a:prstGeom>
            <a:solidFill>
              <a:srgbClr val="FFC000"/>
            </a:solidFill>
            <a:ln>
              <a:solidFill>
                <a:srgbClr val="E236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aseline="-25000" dirty="0"/>
            </a:p>
          </p:txBody>
        </p:sp>
        <p:sp>
          <p:nvSpPr>
            <p:cNvPr id="24" name="TextBox 380">
              <a:extLst>
                <a:ext uri="{FF2B5EF4-FFF2-40B4-BE49-F238E27FC236}">
                  <a16:creationId xmlns:a16="http://schemas.microsoft.com/office/drawing/2014/main" id="{2CEE03D7-3B58-4851-8B63-06FAB619CC18}"/>
                </a:ext>
              </a:extLst>
            </p:cNvPr>
            <p:cNvSpPr txBox="1"/>
            <p:nvPr/>
          </p:nvSpPr>
          <p:spPr>
            <a:xfrm>
              <a:off x="5186010" y="2596002"/>
              <a:ext cx="785343" cy="498133"/>
            </a:xfrm>
            <a:prstGeom prst="rect">
              <a:avLst/>
            </a:prstGeom>
          </p:spPr>
          <p:txBody>
            <a:bodyPr vert="horz" wrap="none" lIns="91440" tIns="45720" rIns="91440" bIns="45720" rtlCol="0" anchor="ctr">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400" b="0" i="0" u="none" strike="noStrike" kern="0" cap="none" spc="0" normalizeH="0" baseline="0" noProof="0" dirty="0">
                  <a:ln>
                    <a:noFill/>
                  </a:ln>
                  <a:solidFill>
                    <a:srgbClr val="002663"/>
                  </a:solidFill>
                  <a:effectLst/>
                  <a:uLnTx/>
                  <a:uFillTx/>
                  <a:latin typeface="Arial Narrow"/>
                </a:rPr>
                <a:t>Munich</a:t>
              </a:r>
              <a:endParaRPr kumimoji="0" lang="pl-PL" sz="1400" b="0" i="0" u="none" strike="noStrike" kern="0" cap="none" spc="0" normalizeH="0" baseline="0" noProof="0" dirty="0">
                <a:ln>
                  <a:noFill/>
                </a:ln>
                <a:solidFill>
                  <a:srgbClr val="002663"/>
                </a:solidFill>
                <a:effectLst/>
                <a:uLnTx/>
                <a:uFillTx/>
                <a:latin typeface="Arial Narrow"/>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de-DE" sz="1400" b="1" i="0" u="none" strike="noStrike" kern="0" cap="none" spc="0" normalizeH="0" baseline="0" noProof="0" dirty="0">
                  <a:ln>
                    <a:noFill/>
                  </a:ln>
                  <a:solidFill>
                    <a:srgbClr val="002663"/>
                  </a:solidFill>
                  <a:effectLst/>
                  <a:uLnTx/>
                  <a:uFillTx/>
                  <a:latin typeface="Arial Narrow"/>
                </a:rPr>
                <a:t>Germany</a:t>
              </a:r>
            </a:p>
          </p:txBody>
        </p:sp>
        <p:sp>
          <p:nvSpPr>
            <p:cNvPr id="25" name="TextBox 381">
              <a:extLst>
                <a:ext uri="{FF2B5EF4-FFF2-40B4-BE49-F238E27FC236}">
                  <a16:creationId xmlns:a16="http://schemas.microsoft.com/office/drawing/2014/main" id="{6C73F971-943C-4A24-9351-E96584ECD467}"/>
                </a:ext>
              </a:extLst>
            </p:cNvPr>
            <p:cNvSpPr txBox="1"/>
            <p:nvPr/>
          </p:nvSpPr>
          <p:spPr>
            <a:xfrm>
              <a:off x="7131937" y="2494051"/>
              <a:ext cx="671244" cy="498133"/>
            </a:xfrm>
            <a:prstGeom prst="rect">
              <a:avLst/>
            </a:prstGeom>
          </p:spPr>
          <p:txBody>
            <a:bodyPr vert="horz" wrap="none" lIns="91440" tIns="45720" rIns="91440" bIns="45720" rtlCol="0" anchor="ctr">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pl-PL" sz="1400" b="0" i="0" u="none" strike="noStrike" kern="0" cap="none" spc="0" normalizeH="0" baseline="0" noProof="0" dirty="0">
                  <a:ln>
                    <a:noFill/>
                  </a:ln>
                  <a:solidFill>
                    <a:srgbClr val="002663"/>
                  </a:solidFill>
                  <a:effectLst/>
                  <a:uLnTx/>
                  <a:uFillTx/>
                  <a:latin typeface="Arial Narrow"/>
                </a:rPr>
                <a:t>Opole</a:t>
              </a:r>
            </a:p>
            <a:p>
              <a:pPr marL="0" marR="0" lvl="0" indent="0" algn="r" defTabSz="914400" eaLnBrk="1" fontAlgn="auto" latinLnBrk="0" hangingPunct="1">
                <a:lnSpc>
                  <a:spcPct val="100000"/>
                </a:lnSpc>
                <a:spcBef>
                  <a:spcPct val="0"/>
                </a:spcBef>
                <a:spcAft>
                  <a:spcPts val="0"/>
                </a:spcAft>
                <a:buClrTx/>
                <a:buSzTx/>
                <a:buFontTx/>
                <a:buNone/>
                <a:tabLst/>
                <a:defRPr/>
              </a:pPr>
              <a:r>
                <a:rPr kumimoji="0" lang="de-DE" sz="1400" b="1" i="0" u="none" strike="noStrike" kern="0" cap="none" spc="0" normalizeH="0" baseline="0" noProof="0" dirty="0">
                  <a:ln>
                    <a:noFill/>
                  </a:ln>
                  <a:solidFill>
                    <a:srgbClr val="002663"/>
                  </a:solidFill>
                  <a:effectLst/>
                  <a:uLnTx/>
                  <a:uFillTx/>
                  <a:latin typeface="Arial Narrow"/>
                </a:rPr>
                <a:t>Poland</a:t>
              </a:r>
            </a:p>
          </p:txBody>
        </p:sp>
        <p:sp>
          <p:nvSpPr>
            <p:cNvPr id="26" name="TextBox 382">
              <a:extLst>
                <a:ext uri="{FF2B5EF4-FFF2-40B4-BE49-F238E27FC236}">
                  <a16:creationId xmlns:a16="http://schemas.microsoft.com/office/drawing/2014/main" id="{4D9EA1D9-9501-4887-B94B-2C3CB4D666E0}"/>
                </a:ext>
              </a:extLst>
            </p:cNvPr>
            <p:cNvSpPr txBox="1"/>
            <p:nvPr/>
          </p:nvSpPr>
          <p:spPr>
            <a:xfrm>
              <a:off x="1635571" y="3350613"/>
              <a:ext cx="729613" cy="503885"/>
            </a:xfrm>
            <a:prstGeom prst="rect">
              <a:avLst/>
            </a:prstGeom>
          </p:spPr>
          <p:txBody>
            <a:bodyPr vert="horz" wrap="none" lIns="91440" tIns="45720" rIns="91440" bIns="45720" rtlCol="0" anchor="ctr">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400" b="0" i="0" u="none" strike="noStrike" kern="0" cap="none" spc="0" normalizeH="0" baseline="0" noProof="0" dirty="0">
                  <a:ln>
                    <a:noFill/>
                  </a:ln>
                  <a:solidFill>
                    <a:srgbClr val="002663"/>
                  </a:solidFill>
                  <a:effectLst/>
                  <a:uLnTx/>
                  <a:uFillTx/>
                  <a:latin typeface="Arial Narrow"/>
                </a:rPr>
                <a:t>Miami</a:t>
              </a:r>
              <a:endParaRPr kumimoji="0" lang="pl-PL" sz="1400" b="0" i="0" u="none" strike="noStrike" kern="0" cap="none" spc="0" normalizeH="0" baseline="0" noProof="0" dirty="0">
                <a:ln>
                  <a:noFill/>
                </a:ln>
                <a:solidFill>
                  <a:srgbClr val="002663"/>
                </a:solidFill>
                <a:effectLst/>
                <a:uLnTx/>
                <a:uFillTx/>
                <a:latin typeface="Arial Narrow"/>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de-DE" sz="1400" b="1" i="0" u="none" strike="noStrike" kern="0" cap="none" spc="0" normalizeH="0" baseline="0" noProof="0" dirty="0">
                  <a:ln>
                    <a:noFill/>
                  </a:ln>
                  <a:solidFill>
                    <a:srgbClr val="002663"/>
                  </a:solidFill>
                  <a:effectLst/>
                  <a:uLnTx/>
                  <a:uFillTx/>
                  <a:latin typeface="Arial Narrow"/>
                </a:rPr>
                <a:t>USA</a:t>
              </a:r>
            </a:p>
          </p:txBody>
        </p:sp>
        <p:cxnSp>
          <p:nvCxnSpPr>
            <p:cNvPr id="27" name="Connector: Elbow 383">
              <a:extLst>
                <a:ext uri="{FF2B5EF4-FFF2-40B4-BE49-F238E27FC236}">
                  <a16:creationId xmlns:a16="http://schemas.microsoft.com/office/drawing/2014/main" id="{5C8609EB-7BF2-4CB1-B33B-A2014BE2B984}"/>
                </a:ext>
              </a:extLst>
            </p:cNvPr>
            <p:cNvCxnSpPr>
              <a:cxnSpLocks/>
            </p:cNvCxnSpPr>
            <p:nvPr/>
          </p:nvCxnSpPr>
          <p:spPr>
            <a:xfrm rot="10800000" flipV="1">
              <a:off x="1770597" y="4092379"/>
              <a:ext cx="1565000" cy="495390"/>
            </a:xfrm>
            <a:prstGeom prst="bentConnector3">
              <a:avLst>
                <a:gd name="adj1" fmla="val 13859"/>
              </a:avLst>
            </a:prstGeom>
            <a:ln w="28575">
              <a:solidFill>
                <a:srgbClr val="E23620"/>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nector: Elbow 384">
              <a:extLst>
                <a:ext uri="{FF2B5EF4-FFF2-40B4-BE49-F238E27FC236}">
                  <a16:creationId xmlns:a16="http://schemas.microsoft.com/office/drawing/2014/main" id="{1B1BAF31-43A3-4BC3-B8E1-03B9E08B23A1}"/>
                </a:ext>
              </a:extLst>
            </p:cNvPr>
            <p:cNvCxnSpPr>
              <a:cxnSpLocks/>
            </p:cNvCxnSpPr>
            <p:nvPr/>
          </p:nvCxnSpPr>
          <p:spPr>
            <a:xfrm rot="10800000">
              <a:off x="1027203" y="3215860"/>
              <a:ext cx="2988406" cy="198532"/>
            </a:xfrm>
            <a:prstGeom prst="bentConnector3">
              <a:avLst>
                <a:gd name="adj1" fmla="val 32756"/>
              </a:avLst>
            </a:prstGeom>
            <a:ln w="28575">
              <a:solidFill>
                <a:srgbClr val="E23620"/>
              </a:solidFill>
              <a:prstDash val="sysDot"/>
            </a:ln>
          </p:spPr>
          <p:style>
            <a:lnRef idx="1">
              <a:schemeClr val="accent1"/>
            </a:lnRef>
            <a:fillRef idx="0">
              <a:schemeClr val="accent1"/>
            </a:fillRef>
            <a:effectRef idx="0">
              <a:schemeClr val="accent1"/>
            </a:effectRef>
            <a:fontRef idx="minor">
              <a:schemeClr val="tx1"/>
            </a:fontRef>
          </p:style>
        </p:cxnSp>
        <p:sp>
          <p:nvSpPr>
            <p:cNvPr id="29" name="Freeform: Shape 385">
              <a:extLst>
                <a:ext uri="{FF2B5EF4-FFF2-40B4-BE49-F238E27FC236}">
                  <a16:creationId xmlns:a16="http://schemas.microsoft.com/office/drawing/2014/main" id="{CC417319-ED92-4F57-8085-C4713688C4CB}"/>
                </a:ext>
              </a:extLst>
            </p:cNvPr>
            <p:cNvSpPr/>
            <p:nvPr/>
          </p:nvSpPr>
          <p:spPr>
            <a:xfrm>
              <a:off x="1406098" y="3430411"/>
              <a:ext cx="232723" cy="357980"/>
            </a:xfrm>
            <a:custGeom>
              <a:avLst/>
              <a:gdLst>
                <a:gd name="connsiteX0" fmla="*/ 57742 w 115482"/>
                <a:gd name="connsiteY0" fmla="*/ 34883 h 174071"/>
                <a:gd name="connsiteX1" fmla="*/ 34882 w 115482"/>
                <a:gd name="connsiteY1" fmla="*/ 57743 h 174071"/>
                <a:gd name="connsiteX2" fmla="*/ 57742 w 115482"/>
                <a:gd name="connsiteY2" fmla="*/ 80603 h 174071"/>
                <a:gd name="connsiteX3" fmla="*/ 80602 w 115482"/>
                <a:gd name="connsiteY3" fmla="*/ 57743 h 174071"/>
                <a:gd name="connsiteX4" fmla="*/ 57742 w 115482"/>
                <a:gd name="connsiteY4" fmla="*/ 34883 h 174071"/>
                <a:gd name="connsiteX5" fmla="*/ 57742 w 115482"/>
                <a:gd name="connsiteY5" fmla="*/ 0 h 174071"/>
                <a:gd name="connsiteX6" fmla="*/ 98572 w 115482"/>
                <a:gd name="connsiteY6" fmla="*/ 16912 h 174071"/>
                <a:gd name="connsiteX7" fmla="*/ 98571 w 115482"/>
                <a:gd name="connsiteY7" fmla="*/ 16913 h 174071"/>
                <a:gd name="connsiteX8" fmla="*/ 98571 w 115482"/>
                <a:gd name="connsiteY8" fmla="*/ 98572 h 174071"/>
                <a:gd name="connsiteX9" fmla="*/ 57742 w 115482"/>
                <a:gd name="connsiteY9" fmla="*/ 174071 h 174071"/>
                <a:gd name="connsiteX10" fmla="*/ 16911 w 115482"/>
                <a:gd name="connsiteY10" fmla="*/ 98572 h 174071"/>
                <a:gd name="connsiteX11" fmla="*/ 16911 w 115482"/>
                <a:gd name="connsiteY11" fmla="*/ 16912 h 174071"/>
                <a:gd name="connsiteX12" fmla="*/ 57742 w 115482"/>
                <a:gd name="connsiteY12" fmla="*/ 0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 h="174071">
                  <a:moveTo>
                    <a:pt x="57742" y="34883"/>
                  </a:moveTo>
                  <a:cubicBezTo>
                    <a:pt x="45117" y="34883"/>
                    <a:pt x="34882" y="45118"/>
                    <a:pt x="34882" y="57743"/>
                  </a:cubicBezTo>
                  <a:cubicBezTo>
                    <a:pt x="34882" y="70368"/>
                    <a:pt x="45117" y="80603"/>
                    <a:pt x="57742" y="80603"/>
                  </a:cubicBezTo>
                  <a:cubicBezTo>
                    <a:pt x="70367" y="80603"/>
                    <a:pt x="80602" y="70368"/>
                    <a:pt x="80602" y="57743"/>
                  </a:cubicBezTo>
                  <a:cubicBezTo>
                    <a:pt x="80602" y="45118"/>
                    <a:pt x="70367" y="34883"/>
                    <a:pt x="57742" y="34883"/>
                  </a:cubicBezTo>
                  <a:close/>
                  <a:moveTo>
                    <a:pt x="57742" y="0"/>
                  </a:moveTo>
                  <a:cubicBezTo>
                    <a:pt x="72519" y="0"/>
                    <a:pt x="87297" y="5637"/>
                    <a:pt x="98572" y="16912"/>
                  </a:cubicBezTo>
                  <a:lnTo>
                    <a:pt x="98571" y="16913"/>
                  </a:lnTo>
                  <a:cubicBezTo>
                    <a:pt x="121120" y="39463"/>
                    <a:pt x="121120" y="76023"/>
                    <a:pt x="98571" y="98572"/>
                  </a:cubicBezTo>
                  <a:cubicBezTo>
                    <a:pt x="79183" y="117961"/>
                    <a:pt x="65574" y="143126"/>
                    <a:pt x="57742" y="174071"/>
                  </a:cubicBezTo>
                  <a:cubicBezTo>
                    <a:pt x="49910" y="143126"/>
                    <a:pt x="36300" y="117960"/>
                    <a:pt x="16911" y="98572"/>
                  </a:cubicBezTo>
                  <a:cubicBezTo>
                    <a:pt x="-5638" y="76022"/>
                    <a:pt x="-5638" y="39462"/>
                    <a:pt x="16911" y="16912"/>
                  </a:cubicBezTo>
                  <a:cubicBezTo>
                    <a:pt x="28186" y="5637"/>
                    <a:pt x="42964" y="0"/>
                    <a:pt x="57742" y="0"/>
                  </a:cubicBezTo>
                  <a:close/>
                </a:path>
              </a:pathLst>
            </a:custGeom>
            <a:gradFill flip="none" rotWithShape="1">
              <a:gsLst>
                <a:gs pos="0">
                  <a:srgbClr val="E2362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Connector: Elbow 386">
              <a:extLst>
                <a:ext uri="{FF2B5EF4-FFF2-40B4-BE49-F238E27FC236}">
                  <a16:creationId xmlns:a16="http://schemas.microsoft.com/office/drawing/2014/main" id="{BAC765F1-FE03-4A5B-BE0A-A4CCF4144166}"/>
                </a:ext>
              </a:extLst>
            </p:cNvPr>
            <p:cNvCxnSpPr>
              <a:cxnSpLocks/>
            </p:cNvCxnSpPr>
            <p:nvPr/>
          </p:nvCxnSpPr>
          <p:spPr>
            <a:xfrm flipV="1">
              <a:off x="3918082" y="2194208"/>
              <a:ext cx="1106694" cy="1013666"/>
            </a:xfrm>
            <a:prstGeom prst="bentConnector3">
              <a:avLst>
                <a:gd name="adj1" fmla="val 500"/>
              </a:avLst>
            </a:prstGeom>
            <a:ln w="28575">
              <a:solidFill>
                <a:srgbClr val="E23620"/>
              </a:solidFill>
              <a:prstDash val="sysDot"/>
            </a:ln>
          </p:spPr>
          <p:style>
            <a:lnRef idx="1">
              <a:schemeClr val="accent1"/>
            </a:lnRef>
            <a:fillRef idx="0">
              <a:schemeClr val="accent1"/>
            </a:fillRef>
            <a:effectRef idx="0">
              <a:schemeClr val="accent1"/>
            </a:effectRef>
            <a:fontRef idx="minor">
              <a:schemeClr val="tx1"/>
            </a:fontRef>
          </p:style>
        </p:cxnSp>
        <p:sp>
          <p:nvSpPr>
            <p:cNvPr id="31" name="Freeform: Shape 387">
              <a:extLst>
                <a:ext uri="{FF2B5EF4-FFF2-40B4-BE49-F238E27FC236}">
                  <a16:creationId xmlns:a16="http://schemas.microsoft.com/office/drawing/2014/main" id="{D938B247-E25A-44DF-B546-73BF80701714}"/>
                </a:ext>
              </a:extLst>
            </p:cNvPr>
            <p:cNvSpPr/>
            <p:nvPr/>
          </p:nvSpPr>
          <p:spPr>
            <a:xfrm>
              <a:off x="4758413" y="1769934"/>
              <a:ext cx="232723" cy="357980"/>
            </a:xfrm>
            <a:custGeom>
              <a:avLst/>
              <a:gdLst>
                <a:gd name="connsiteX0" fmla="*/ 57742 w 115482"/>
                <a:gd name="connsiteY0" fmla="*/ 34883 h 174071"/>
                <a:gd name="connsiteX1" fmla="*/ 34882 w 115482"/>
                <a:gd name="connsiteY1" fmla="*/ 57743 h 174071"/>
                <a:gd name="connsiteX2" fmla="*/ 57742 w 115482"/>
                <a:gd name="connsiteY2" fmla="*/ 80603 h 174071"/>
                <a:gd name="connsiteX3" fmla="*/ 80602 w 115482"/>
                <a:gd name="connsiteY3" fmla="*/ 57743 h 174071"/>
                <a:gd name="connsiteX4" fmla="*/ 57742 w 115482"/>
                <a:gd name="connsiteY4" fmla="*/ 34883 h 174071"/>
                <a:gd name="connsiteX5" fmla="*/ 57742 w 115482"/>
                <a:gd name="connsiteY5" fmla="*/ 0 h 174071"/>
                <a:gd name="connsiteX6" fmla="*/ 98572 w 115482"/>
                <a:gd name="connsiteY6" fmla="*/ 16912 h 174071"/>
                <a:gd name="connsiteX7" fmla="*/ 98571 w 115482"/>
                <a:gd name="connsiteY7" fmla="*/ 16913 h 174071"/>
                <a:gd name="connsiteX8" fmla="*/ 98571 w 115482"/>
                <a:gd name="connsiteY8" fmla="*/ 98572 h 174071"/>
                <a:gd name="connsiteX9" fmla="*/ 57742 w 115482"/>
                <a:gd name="connsiteY9" fmla="*/ 174071 h 174071"/>
                <a:gd name="connsiteX10" fmla="*/ 16911 w 115482"/>
                <a:gd name="connsiteY10" fmla="*/ 98572 h 174071"/>
                <a:gd name="connsiteX11" fmla="*/ 16911 w 115482"/>
                <a:gd name="connsiteY11" fmla="*/ 16912 h 174071"/>
                <a:gd name="connsiteX12" fmla="*/ 57742 w 115482"/>
                <a:gd name="connsiteY12" fmla="*/ 0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 h="174071">
                  <a:moveTo>
                    <a:pt x="57742" y="34883"/>
                  </a:moveTo>
                  <a:cubicBezTo>
                    <a:pt x="45117" y="34883"/>
                    <a:pt x="34882" y="45118"/>
                    <a:pt x="34882" y="57743"/>
                  </a:cubicBezTo>
                  <a:cubicBezTo>
                    <a:pt x="34882" y="70368"/>
                    <a:pt x="45117" y="80603"/>
                    <a:pt x="57742" y="80603"/>
                  </a:cubicBezTo>
                  <a:cubicBezTo>
                    <a:pt x="70367" y="80603"/>
                    <a:pt x="80602" y="70368"/>
                    <a:pt x="80602" y="57743"/>
                  </a:cubicBezTo>
                  <a:cubicBezTo>
                    <a:pt x="80602" y="45118"/>
                    <a:pt x="70367" y="34883"/>
                    <a:pt x="57742" y="34883"/>
                  </a:cubicBezTo>
                  <a:close/>
                  <a:moveTo>
                    <a:pt x="57742" y="0"/>
                  </a:moveTo>
                  <a:cubicBezTo>
                    <a:pt x="72519" y="0"/>
                    <a:pt x="87297" y="5637"/>
                    <a:pt x="98572" y="16912"/>
                  </a:cubicBezTo>
                  <a:lnTo>
                    <a:pt x="98571" y="16913"/>
                  </a:lnTo>
                  <a:cubicBezTo>
                    <a:pt x="121120" y="39463"/>
                    <a:pt x="121120" y="76023"/>
                    <a:pt x="98571" y="98572"/>
                  </a:cubicBezTo>
                  <a:cubicBezTo>
                    <a:pt x="79183" y="117961"/>
                    <a:pt x="65574" y="143126"/>
                    <a:pt x="57742" y="174071"/>
                  </a:cubicBezTo>
                  <a:cubicBezTo>
                    <a:pt x="49910" y="143126"/>
                    <a:pt x="36300" y="117960"/>
                    <a:pt x="16911" y="98572"/>
                  </a:cubicBezTo>
                  <a:cubicBezTo>
                    <a:pt x="-5638" y="76022"/>
                    <a:pt x="-5638" y="39462"/>
                    <a:pt x="16911" y="16912"/>
                  </a:cubicBezTo>
                  <a:cubicBezTo>
                    <a:pt x="28186" y="5637"/>
                    <a:pt x="42964" y="0"/>
                    <a:pt x="57742" y="0"/>
                  </a:cubicBezTo>
                  <a:close/>
                </a:path>
              </a:pathLst>
            </a:custGeom>
            <a:gradFill flip="none" rotWithShape="1">
              <a:gsLst>
                <a:gs pos="0">
                  <a:srgbClr val="E2362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88">
              <a:extLst>
                <a:ext uri="{FF2B5EF4-FFF2-40B4-BE49-F238E27FC236}">
                  <a16:creationId xmlns:a16="http://schemas.microsoft.com/office/drawing/2014/main" id="{D5030085-6D7D-4A0F-9A91-4F4071D8FCD0}"/>
                </a:ext>
              </a:extLst>
            </p:cNvPr>
            <p:cNvSpPr/>
            <p:nvPr/>
          </p:nvSpPr>
          <p:spPr>
            <a:xfrm>
              <a:off x="1064369" y="2805912"/>
              <a:ext cx="232723" cy="357980"/>
            </a:xfrm>
            <a:custGeom>
              <a:avLst/>
              <a:gdLst>
                <a:gd name="connsiteX0" fmla="*/ 57742 w 115482"/>
                <a:gd name="connsiteY0" fmla="*/ 34883 h 174071"/>
                <a:gd name="connsiteX1" fmla="*/ 34882 w 115482"/>
                <a:gd name="connsiteY1" fmla="*/ 57743 h 174071"/>
                <a:gd name="connsiteX2" fmla="*/ 57742 w 115482"/>
                <a:gd name="connsiteY2" fmla="*/ 80603 h 174071"/>
                <a:gd name="connsiteX3" fmla="*/ 80602 w 115482"/>
                <a:gd name="connsiteY3" fmla="*/ 57743 h 174071"/>
                <a:gd name="connsiteX4" fmla="*/ 57742 w 115482"/>
                <a:gd name="connsiteY4" fmla="*/ 34883 h 174071"/>
                <a:gd name="connsiteX5" fmla="*/ 57742 w 115482"/>
                <a:gd name="connsiteY5" fmla="*/ 0 h 174071"/>
                <a:gd name="connsiteX6" fmla="*/ 98572 w 115482"/>
                <a:gd name="connsiteY6" fmla="*/ 16912 h 174071"/>
                <a:gd name="connsiteX7" fmla="*/ 98571 w 115482"/>
                <a:gd name="connsiteY7" fmla="*/ 16913 h 174071"/>
                <a:gd name="connsiteX8" fmla="*/ 98571 w 115482"/>
                <a:gd name="connsiteY8" fmla="*/ 98572 h 174071"/>
                <a:gd name="connsiteX9" fmla="*/ 57742 w 115482"/>
                <a:gd name="connsiteY9" fmla="*/ 174071 h 174071"/>
                <a:gd name="connsiteX10" fmla="*/ 16911 w 115482"/>
                <a:gd name="connsiteY10" fmla="*/ 98572 h 174071"/>
                <a:gd name="connsiteX11" fmla="*/ 16911 w 115482"/>
                <a:gd name="connsiteY11" fmla="*/ 16912 h 174071"/>
                <a:gd name="connsiteX12" fmla="*/ 57742 w 115482"/>
                <a:gd name="connsiteY12" fmla="*/ 0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 h="174071">
                  <a:moveTo>
                    <a:pt x="57742" y="34883"/>
                  </a:moveTo>
                  <a:cubicBezTo>
                    <a:pt x="45117" y="34883"/>
                    <a:pt x="34882" y="45118"/>
                    <a:pt x="34882" y="57743"/>
                  </a:cubicBezTo>
                  <a:cubicBezTo>
                    <a:pt x="34882" y="70368"/>
                    <a:pt x="45117" y="80603"/>
                    <a:pt x="57742" y="80603"/>
                  </a:cubicBezTo>
                  <a:cubicBezTo>
                    <a:pt x="70367" y="80603"/>
                    <a:pt x="80602" y="70368"/>
                    <a:pt x="80602" y="57743"/>
                  </a:cubicBezTo>
                  <a:cubicBezTo>
                    <a:pt x="80602" y="45118"/>
                    <a:pt x="70367" y="34883"/>
                    <a:pt x="57742" y="34883"/>
                  </a:cubicBezTo>
                  <a:close/>
                  <a:moveTo>
                    <a:pt x="57742" y="0"/>
                  </a:moveTo>
                  <a:cubicBezTo>
                    <a:pt x="72519" y="0"/>
                    <a:pt x="87297" y="5637"/>
                    <a:pt x="98572" y="16912"/>
                  </a:cubicBezTo>
                  <a:lnTo>
                    <a:pt x="98571" y="16913"/>
                  </a:lnTo>
                  <a:cubicBezTo>
                    <a:pt x="121120" y="39463"/>
                    <a:pt x="121120" y="76023"/>
                    <a:pt x="98571" y="98572"/>
                  </a:cubicBezTo>
                  <a:cubicBezTo>
                    <a:pt x="79183" y="117961"/>
                    <a:pt x="65574" y="143126"/>
                    <a:pt x="57742" y="174071"/>
                  </a:cubicBezTo>
                  <a:cubicBezTo>
                    <a:pt x="49910" y="143126"/>
                    <a:pt x="36300" y="117960"/>
                    <a:pt x="16911" y="98572"/>
                  </a:cubicBezTo>
                  <a:cubicBezTo>
                    <a:pt x="-5638" y="76022"/>
                    <a:pt x="-5638" y="39462"/>
                    <a:pt x="16911" y="16912"/>
                  </a:cubicBezTo>
                  <a:cubicBezTo>
                    <a:pt x="28186" y="5637"/>
                    <a:pt x="42964" y="0"/>
                    <a:pt x="57742" y="0"/>
                  </a:cubicBezTo>
                  <a:close/>
                </a:path>
              </a:pathLst>
            </a:custGeom>
            <a:gradFill flip="none" rotWithShape="1">
              <a:gsLst>
                <a:gs pos="0">
                  <a:srgbClr val="E2362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89">
              <a:extLst>
                <a:ext uri="{FF2B5EF4-FFF2-40B4-BE49-F238E27FC236}">
                  <a16:creationId xmlns:a16="http://schemas.microsoft.com/office/drawing/2014/main" id="{314E5D32-ECB5-4078-AE9C-4E9B01FF5AC6}"/>
                </a:ext>
              </a:extLst>
            </p:cNvPr>
            <p:cNvCxnSpPr>
              <a:cxnSpLocks/>
            </p:cNvCxnSpPr>
            <p:nvPr/>
          </p:nvCxnSpPr>
          <p:spPr>
            <a:xfrm flipH="1">
              <a:off x="1371373" y="3836786"/>
              <a:ext cx="2419229" cy="0"/>
            </a:xfrm>
            <a:prstGeom prst="line">
              <a:avLst/>
            </a:prstGeom>
            <a:ln w="28575">
              <a:solidFill>
                <a:srgbClr val="E23620"/>
              </a:solidFill>
              <a:prstDash val="sysDot"/>
            </a:ln>
          </p:spPr>
          <p:style>
            <a:lnRef idx="1">
              <a:schemeClr val="accent1"/>
            </a:lnRef>
            <a:fillRef idx="0">
              <a:schemeClr val="accent1"/>
            </a:fillRef>
            <a:effectRef idx="0">
              <a:schemeClr val="accent1"/>
            </a:effectRef>
            <a:fontRef idx="minor">
              <a:schemeClr val="tx1"/>
            </a:fontRef>
          </p:style>
        </p:cxnSp>
        <p:sp>
          <p:nvSpPr>
            <p:cNvPr id="34" name="Oval 390">
              <a:extLst>
                <a:ext uri="{FF2B5EF4-FFF2-40B4-BE49-F238E27FC236}">
                  <a16:creationId xmlns:a16="http://schemas.microsoft.com/office/drawing/2014/main" id="{52462C0A-67E0-418E-B94D-ADD7CE07FF50}"/>
                </a:ext>
              </a:extLst>
            </p:cNvPr>
            <p:cNvSpPr/>
            <p:nvPr/>
          </p:nvSpPr>
          <p:spPr>
            <a:xfrm>
              <a:off x="3990994" y="3380339"/>
              <a:ext cx="72000" cy="72000"/>
            </a:xfrm>
            <a:prstGeom prst="ellipse">
              <a:avLst/>
            </a:prstGeom>
            <a:solidFill>
              <a:srgbClr val="FFC000"/>
            </a:solidFill>
            <a:ln>
              <a:solidFill>
                <a:srgbClr val="E23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5" name="Oval 391">
              <a:extLst>
                <a:ext uri="{FF2B5EF4-FFF2-40B4-BE49-F238E27FC236}">
                  <a16:creationId xmlns:a16="http://schemas.microsoft.com/office/drawing/2014/main" id="{80DC4C89-5C26-48FE-8975-92A0BE449C1E}"/>
                </a:ext>
              </a:extLst>
            </p:cNvPr>
            <p:cNvSpPr/>
            <p:nvPr/>
          </p:nvSpPr>
          <p:spPr>
            <a:xfrm>
              <a:off x="3889459" y="3214759"/>
              <a:ext cx="72000" cy="72000"/>
            </a:xfrm>
            <a:prstGeom prst="ellipse">
              <a:avLst/>
            </a:prstGeom>
            <a:solidFill>
              <a:srgbClr val="FFC000"/>
            </a:solidFill>
            <a:ln>
              <a:solidFill>
                <a:srgbClr val="E23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6" name="Freeform: Shape 392">
              <a:extLst>
                <a:ext uri="{FF2B5EF4-FFF2-40B4-BE49-F238E27FC236}">
                  <a16:creationId xmlns:a16="http://schemas.microsoft.com/office/drawing/2014/main" id="{890AEA97-7A6D-48C5-8FBE-7E46CD213DD0}"/>
                </a:ext>
              </a:extLst>
            </p:cNvPr>
            <p:cNvSpPr/>
            <p:nvPr/>
          </p:nvSpPr>
          <p:spPr>
            <a:xfrm>
              <a:off x="2177352" y="4968158"/>
              <a:ext cx="232723" cy="357980"/>
            </a:xfrm>
            <a:custGeom>
              <a:avLst/>
              <a:gdLst>
                <a:gd name="connsiteX0" fmla="*/ 57742 w 115482"/>
                <a:gd name="connsiteY0" fmla="*/ 34883 h 174071"/>
                <a:gd name="connsiteX1" fmla="*/ 34882 w 115482"/>
                <a:gd name="connsiteY1" fmla="*/ 57743 h 174071"/>
                <a:gd name="connsiteX2" fmla="*/ 57742 w 115482"/>
                <a:gd name="connsiteY2" fmla="*/ 80603 h 174071"/>
                <a:gd name="connsiteX3" fmla="*/ 80602 w 115482"/>
                <a:gd name="connsiteY3" fmla="*/ 57743 h 174071"/>
                <a:gd name="connsiteX4" fmla="*/ 57742 w 115482"/>
                <a:gd name="connsiteY4" fmla="*/ 34883 h 174071"/>
                <a:gd name="connsiteX5" fmla="*/ 57742 w 115482"/>
                <a:gd name="connsiteY5" fmla="*/ 0 h 174071"/>
                <a:gd name="connsiteX6" fmla="*/ 98572 w 115482"/>
                <a:gd name="connsiteY6" fmla="*/ 16912 h 174071"/>
                <a:gd name="connsiteX7" fmla="*/ 98571 w 115482"/>
                <a:gd name="connsiteY7" fmla="*/ 16913 h 174071"/>
                <a:gd name="connsiteX8" fmla="*/ 98571 w 115482"/>
                <a:gd name="connsiteY8" fmla="*/ 98572 h 174071"/>
                <a:gd name="connsiteX9" fmla="*/ 57742 w 115482"/>
                <a:gd name="connsiteY9" fmla="*/ 174071 h 174071"/>
                <a:gd name="connsiteX10" fmla="*/ 16911 w 115482"/>
                <a:gd name="connsiteY10" fmla="*/ 98572 h 174071"/>
                <a:gd name="connsiteX11" fmla="*/ 16911 w 115482"/>
                <a:gd name="connsiteY11" fmla="*/ 16912 h 174071"/>
                <a:gd name="connsiteX12" fmla="*/ 57742 w 115482"/>
                <a:gd name="connsiteY12" fmla="*/ 0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 h="174071">
                  <a:moveTo>
                    <a:pt x="57742" y="34883"/>
                  </a:moveTo>
                  <a:cubicBezTo>
                    <a:pt x="45117" y="34883"/>
                    <a:pt x="34882" y="45118"/>
                    <a:pt x="34882" y="57743"/>
                  </a:cubicBezTo>
                  <a:cubicBezTo>
                    <a:pt x="34882" y="70368"/>
                    <a:pt x="45117" y="80603"/>
                    <a:pt x="57742" y="80603"/>
                  </a:cubicBezTo>
                  <a:cubicBezTo>
                    <a:pt x="70367" y="80603"/>
                    <a:pt x="80602" y="70368"/>
                    <a:pt x="80602" y="57743"/>
                  </a:cubicBezTo>
                  <a:cubicBezTo>
                    <a:pt x="80602" y="45118"/>
                    <a:pt x="70367" y="34883"/>
                    <a:pt x="57742" y="34883"/>
                  </a:cubicBezTo>
                  <a:close/>
                  <a:moveTo>
                    <a:pt x="57742" y="0"/>
                  </a:moveTo>
                  <a:cubicBezTo>
                    <a:pt x="72519" y="0"/>
                    <a:pt x="87297" y="5637"/>
                    <a:pt x="98572" y="16912"/>
                  </a:cubicBezTo>
                  <a:lnTo>
                    <a:pt x="98571" y="16913"/>
                  </a:lnTo>
                  <a:cubicBezTo>
                    <a:pt x="121120" y="39463"/>
                    <a:pt x="121120" y="76023"/>
                    <a:pt x="98571" y="98572"/>
                  </a:cubicBezTo>
                  <a:cubicBezTo>
                    <a:pt x="79183" y="117961"/>
                    <a:pt x="65574" y="143126"/>
                    <a:pt x="57742" y="174071"/>
                  </a:cubicBezTo>
                  <a:cubicBezTo>
                    <a:pt x="49910" y="143126"/>
                    <a:pt x="36300" y="117960"/>
                    <a:pt x="16911" y="98572"/>
                  </a:cubicBezTo>
                  <a:cubicBezTo>
                    <a:pt x="-5638" y="76022"/>
                    <a:pt x="-5638" y="39462"/>
                    <a:pt x="16911" y="16912"/>
                  </a:cubicBezTo>
                  <a:cubicBezTo>
                    <a:pt x="28186" y="5637"/>
                    <a:pt x="42964" y="0"/>
                    <a:pt x="57742" y="0"/>
                  </a:cubicBezTo>
                  <a:close/>
                </a:path>
              </a:pathLst>
            </a:custGeom>
            <a:gradFill flip="none" rotWithShape="1">
              <a:gsLst>
                <a:gs pos="0">
                  <a:srgbClr val="E2362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Connector: Elbow 393">
              <a:extLst>
                <a:ext uri="{FF2B5EF4-FFF2-40B4-BE49-F238E27FC236}">
                  <a16:creationId xmlns:a16="http://schemas.microsoft.com/office/drawing/2014/main" id="{9C5F558C-7030-46BB-92EF-5F10FF64BB9E}"/>
                </a:ext>
              </a:extLst>
            </p:cNvPr>
            <p:cNvCxnSpPr>
              <a:cxnSpLocks/>
            </p:cNvCxnSpPr>
            <p:nvPr/>
          </p:nvCxnSpPr>
          <p:spPr>
            <a:xfrm rot="10800000">
              <a:off x="2169637" y="5377663"/>
              <a:ext cx="2204742" cy="586240"/>
            </a:xfrm>
            <a:prstGeom prst="bentConnector3">
              <a:avLst>
                <a:gd name="adj1" fmla="val 21236"/>
              </a:avLst>
            </a:prstGeom>
            <a:ln w="28575">
              <a:solidFill>
                <a:srgbClr val="E23620"/>
              </a:solidFill>
              <a:prstDash val="sysDot"/>
            </a:ln>
          </p:spPr>
          <p:style>
            <a:lnRef idx="1">
              <a:schemeClr val="accent1"/>
            </a:lnRef>
            <a:fillRef idx="0">
              <a:schemeClr val="accent1"/>
            </a:fillRef>
            <a:effectRef idx="0">
              <a:schemeClr val="accent1"/>
            </a:effectRef>
            <a:fontRef idx="minor">
              <a:schemeClr val="tx1"/>
            </a:fontRef>
          </p:style>
        </p:cxnSp>
        <p:sp>
          <p:nvSpPr>
            <p:cNvPr id="38" name="Oval 394">
              <a:extLst>
                <a:ext uri="{FF2B5EF4-FFF2-40B4-BE49-F238E27FC236}">
                  <a16:creationId xmlns:a16="http://schemas.microsoft.com/office/drawing/2014/main" id="{BE311A58-586F-4798-A839-020A36357E99}"/>
                </a:ext>
              </a:extLst>
            </p:cNvPr>
            <p:cNvSpPr/>
            <p:nvPr/>
          </p:nvSpPr>
          <p:spPr>
            <a:xfrm>
              <a:off x="6471970" y="2910618"/>
              <a:ext cx="72000" cy="72000"/>
            </a:xfrm>
            <a:prstGeom prst="ellipse">
              <a:avLst/>
            </a:prstGeom>
            <a:solidFill>
              <a:srgbClr val="FFC000"/>
            </a:solidFill>
            <a:ln>
              <a:solidFill>
                <a:srgbClr val="E23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39" name="Connector: Elbow 395">
              <a:extLst>
                <a:ext uri="{FF2B5EF4-FFF2-40B4-BE49-F238E27FC236}">
                  <a16:creationId xmlns:a16="http://schemas.microsoft.com/office/drawing/2014/main" id="{3011A025-43D2-4FF7-A971-0293F75ADE16}"/>
                </a:ext>
              </a:extLst>
            </p:cNvPr>
            <p:cNvCxnSpPr>
              <a:cxnSpLocks/>
            </p:cNvCxnSpPr>
            <p:nvPr/>
          </p:nvCxnSpPr>
          <p:spPr>
            <a:xfrm flipH="1">
              <a:off x="4663486" y="3183831"/>
              <a:ext cx="1636254" cy="566642"/>
            </a:xfrm>
            <a:prstGeom prst="bentConnector3">
              <a:avLst>
                <a:gd name="adj1" fmla="val 649"/>
              </a:avLst>
            </a:prstGeom>
            <a:ln w="28575">
              <a:solidFill>
                <a:srgbClr val="E2362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6">
              <a:extLst>
                <a:ext uri="{FF2B5EF4-FFF2-40B4-BE49-F238E27FC236}">
                  <a16:creationId xmlns:a16="http://schemas.microsoft.com/office/drawing/2014/main" id="{FDA9A8C2-D210-47BD-971C-A711C3E59BAB}"/>
                </a:ext>
              </a:extLst>
            </p:cNvPr>
            <p:cNvCxnSpPr>
              <a:cxnSpLocks/>
            </p:cNvCxnSpPr>
            <p:nvPr/>
          </p:nvCxnSpPr>
          <p:spPr>
            <a:xfrm flipH="1">
              <a:off x="4906542" y="3086236"/>
              <a:ext cx="1409924" cy="0"/>
            </a:xfrm>
            <a:prstGeom prst="line">
              <a:avLst/>
            </a:prstGeom>
            <a:ln w="28575">
              <a:solidFill>
                <a:srgbClr val="E23620"/>
              </a:solidFill>
              <a:prstDash val="sysDot"/>
            </a:ln>
          </p:spPr>
          <p:style>
            <a:lnRef idx="1">
              <a:schemeClr val="accent1"/>
            </a:lnRef>
            <a:fillRef idx="0">
              <a:schemeClr val="accent1"/>
            </a:fillRef>
            <a:effectRef idx="0">
              <a:schemeClr val="accent1"/>
            </a:effectRef>
            <a:fontRef idx="minor">
              <a:schemeClr val="tx1"/>
            </a:fontRef>
          </p:style>
        </p:cxnSp>
        <p:sp>
          <p:nvSpPr>
            <p:cNvPr id="41" name="Freeform: Shape 397">
              <a:extLst>
                <a:ext uri="{FF2B5EF4-FFF2-40B4-BE49-F238E27FC236}">
                  <a16:creationId xmlns:a16="http://schemas.microsoft.com/office/drawing/2014/main" id="{CD85032C-FAE7-48CC-ADF3-FB34D627175D}"/>
                </a:ext>
              </a:extLst>
            </p:cNvPr>
            <p:cNvSpPr/>
            <p:nvPr/>
          </p:nvSpPr>
          <p:spPr>
            <a:xfrm>
              <a:off x="4952203" y="2668193"/>
              <a:ext cx="232723" cy="357980"/>
            </a:xfrm>
            <a:custGeom>
              <a:avLst/>
              <a:gdLst>
                <a:gd name="connsiteX0" fmla="*/ 57742 w 115482"/>
                <a:gd name="connsiteY0" fmla="*/ 34883 h 174071"/>
                <a:gd name="connsiteX1" fmla="*/ 34882 w 115482"/>
                <a:gd name="connsiteY1" fmla="*/ 57743 h 174071"/>
                <a:gd name="connsiteX2" fmla="*/ 57742 w 115482"/>
                <a:gd name="connsiteY2" fmla="*/ 80603 h 174071"/>
                <a:gd name="connsiteX3" fmla="*/ 80602 w 115482"/>
                <a:gd name="connsiteY3" fmla="*/ 57743 h 174071"/>
                <a:gd name="connsiteX4" fmla="*/ 57742 w 115482"/>
                <a:gd name="connsiteY4" fmla="*/ 34883 h 174071"/>
                <a:gd name="connsiteX5" fmla="*/ 57742 w 115482"/>
                <a:gd name="connsiteY5" fmla="*/ 0 h 174071"/>
                <a:gd name="connsiteX6" fmla="*/ 98572 w 115482"/>
                <a:gd name="connsiteY6" fmla="*/ 16912 h 174071"/>
                <a:gd name="connsiteX7" fmla="*/ 98571 w 115482"/>
                <a:gd name="connsiteY7" fmla="*/ 16913 h 174071"/>
                <a:gd name="connsiteX8" fmla="*/ 98571 w 115482"/>
                <a:gd name="connsiteY8" fmla="*/ 98572 h 174071"/>
                <a:gd name="connsiteX9" fmla="*/ 57742 w 115482"/>
                <a:gd name="connsiteY9" fmla="*/ 174071 h 174071"/>
                <a:gd name="connsiteX10" fmla="*/ 16911 w 115482"/>
                <a:gd name="connsiteY10" fmla="*/ 98572 h 174071"/>
                <a:gd name="connsiteX11" fmla="*/ 16911 w 115482"/>
                <a:gd name="connsiteY11" fmla="*/ 16912 h 174071"/>
                <a:gd name="connsiteX12" fmla="*/ 57742 w 115482"/>
                <a:gd name="connsiteY12" fmla="*/ 0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 h="174071">
                  <a:moveTo>
                    <a:pt x="57742" y="34883"/>
                  </a:moveTo>
                  <a:cubicBezTo>
                    <a:pt x="45117" y="34883"/>
                    <a:pt x="34882" y="45118"/>
                    <a:pt x="34882" y="57743"/>
                  </a:cubicBezTo>
                  <a:cubicBezTo>
                    <a:pt x="34882" y="70368"/>
                    <a:pt x="45117" y="80603"/>
                    <a:pt x="57742" y="80603"/>
                  </a:cubicBezTo>
                  <a:cubicBezTo>
                    <a:pt x="70367" y="80603"/>
                    <a:pt x="80602" y="70368"/>
                    <a:pt x="80602" y="57743"/>
                  </a:cubicBezTo>
                  <a:cubicBezTo>
                    <a:pt x="80602" y="45118"/>
                    <a:pt x="70367" y="34883"/>
                    <a:pt x="57742" y="34883"/>
                  </a:cubicBezTo>
                  <a:close/>
                  <a:moveTo>
                    <a:pt x="57742" y="0"/>
                  </a:moveTo>
                  <a:cubicBezTo>
                    <a:pt x="72519" y="0"/>
                    <a:pt x="87297" y="5637"/>
                    <a:pt x="98572" y="16912"/>
                  </a:cubicBezTo>
                  <a:lnTo>
                    <a:pt x="98571" y="16913"/>
                  </a:lnTo>
                  <a:cubicBezTo>
                    <a:pt x="121120" y="39463"/>
                    <a:pt x="121120" y="76023"/>
                    <a:pt x="98571" y="98572"/>
                  </a:cubicBezTo>
                  <a:cubicBezTo>
                    <a:pt x="79183" y="117961"/>
                    <a:pt x="65574" y="143126"/>
                    <a:pt x="57742" y="174071"/>
                  </a:cubicBezTo>
                  <a:cubicBezTo>
                    <a:pt x="49910" y="143126"/>
                    <a:pt x="36300" y="117960"/>
                    <a:pt x="16911" y="98572"/>
                  </a:cubicBezTo>
                  <a:cubicBezTo>
                    <a:pt x="-5638" y="76022"/>
                    <a:pt x="-5638" y="39462"/>
                    <a:pt x="16911" y="16912"/>
                  </a:cubicBezTo>
                  <a:cubicBezTo>
                    <a:pt x="28186" y="5637"/>
                    <a:pt x="42964" y="0"/>
                    <a:pt x="57742" y="0"/>
                  </a:cubicBezTo>
                  <a:close/>
                </a:path>
              </a:pathLst>
            </a:custGeom>
            <a:gradFill flip="none" rotWithShape="1">
              <a:gsLst>
                <a:gs pos="0">
                  <a:srgbClr val="E2362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98">
              <a:extLst>
                <a:ext uri="{FF2B5EF4-FFF2-40B4-BE49-F238E27FC236}">
                  <a16:creationId xmlns:a16="http://schemas.microsoft.com/office/drawing/2014/main" id="{C5917C93-67A4-4B5C-A4F6-3866C9835F4D}"/>
                </a:ext>
              </a:extLst>
            </p:cNvPr>
            <p:cNvSpPr/>
            <p:nvPr/>
          </p:nvSpPr>
          <p:spPr>
            <a:xfrm>
              <a:off x="6257616" y="3132424"/>
              <a:ext cx="72000" cy="72000"/>
            </a:xfrm>
            <a:prstGeom prst="ellipse">
              <a:avLst/>
            </a:prstGeom>
            <a:solidFill>
              <a:srgbClr val="FFC000"/>
            </a:solidFill>
            <a:ln>
              <a:solidFill>
                <a:srgbClr val="E23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3" name="Freeform: Shape 399">
              <a:extLst>
                <a:ext uri="{FF2B5EF4-FFF2-40B4-BE49-F238E27FC236}">
                  <a16:creationId xmlns:a16="http://schemas.microsoft.com/office/drawing/2014/main" id="{00C85B86-D502-410E-99E2-86C3F61E8FC6}"/>
                </a:ext>
              </a:extLst>
            </p:cNvPr>
            <p:cNvSpPr/>
            <p:nvPr/>
          </p:nvSpPr>
          <p:spPr>
            <a:xfrm>
              <a:off x="4662938" y="3351778"/>
              <a:ext cx="232723" cy="357980"/>
            </a:xfrm>
            <a:custGeom>
              <a:avLst/>
              <a:gdLst>
                <a:gd name="connsiteX0" fmla="*/ 57742 w 115482"/>
                <a:gd name="connsiteY0" fmla="*/ 34883 h 174071"/>
                <a:gd name="connsiteX1" fmla="*/ 34882 w 115482"/>
                <a:gd name="connsiteY1" fmla="*/ 57743 h 174071"/>
                <a:gd name="connsiteX2" fmla="*/ 57742 w 115482"/>
                <a:gd name="connsiteY2" fmla="*/ 80603 h 174071"/>
                <a:gd name="connsiteX3" fmla="*/ 80602 w 115482"/>
                <a:gd name="connsiteY3" fmla="*/ 57743 h 174071"/>
                <a:gd name="connsiteX4" fmla="*/ 57742 w 115482"/>
                <a:gd name="connsiteY4" fmla="*/ 34883 h 174071"/>
                <a:gd name="connsiteX5" fmla="*/ 57742 w 115482"/>
                <a:gd name="connsiteY5" fmla="*/ 0 h 174071"/>
                <a:gd name="connsiteX6" fmla="*/ 98572 w 115482"/>
                <a:gd name="connsiteY6" fmla="*/ 16912 h 174071"/>
                <a:gd name="connsiteX7" fmla="*/ 98571 w 115482"/>
                <a:gd name="connsiteY7" fmla="*/ 16913 h 174071"/>
                <a:gd name="connsiteX8" fmla="*/ 98571 w 115482"/>
                <a:gd name="connsiteY8" fmla="*/ 98572 h 174071"/>
                <a:gd name="connsiteX9" fmla="*/ 57742 w 115482"/>
                <a:gd name="connsiteY9" fmla="*/ 174071 h 174071"/>
                <a:gd name="connsiteX10" fmla="*/ 16911 w 115482"/>
                <a:gd name="connsiteY10" fmla="*/ 98572 h 174071"/>
                <a:gd name="connsiteX11" fmla="*/ 16911 w 115482"/>
                <a:gd name="connsiteY11" fmla="*/ 16912 h 174071"/>
                <a:gd name="connsiteX12" fmla="*/ 57742 w 115482"/>
                <a:gd name="connsiteY12" fmla="*/ 0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 h="174071">
                  <a:moveTo>
                    <a:pt x="57742" y="34883"/>
                  </a:moveTo>
                  <a:cubicBezTo>
                    <a:pt x="45117" y="34883"/>
                    <a:pt x="34882" y="45118"/>
                    <a:pt x="34882" y="57743"/>
                  </a:cubicBezTo>
                  <a:cubicBezTo>
                    <a:pt x="34882" y="70368"/>
                    <a:pt x="45117" y="80603"/>
                    <a:pt x="57742" y="80603"/>
                  </a:cubicBezTo>
                  <a:cubicBezTo>
                    <a:pt x="70367" y="80603"/>
                    <a:pt x="80602" y="70368"/>
                    <a:pt x="80602" y="57743"/>
                  </a:cubicBezTo>
                  <a:cubicBezTo>
                    <a:pt x="80602" y="45118"/>
                    <a:pt x="70367" y="34883"/>
                    <a:pt x="57742" y="34883"/>
                  </a:cubicBezTo>
                  <a:close/>
                  <a:moveTo>
                    <a:pt x="57742" y="0"/>
                  </a:moveTo>
                  <a:cubicBezTo>
                    <a:pt x="72519" y="0"/>
                    <a:pt x="87297" y="5637"/>
                    <a:pt x="98572" y="16912"/>
                  </a:cubicBezTo>
                  <a:lnTo>
                    <a:pt x="98571" y="16913"/>
                  </a:lnTo>
                  <a:cubicBezTo>
                    <a:pt x="121120" y="39463"/>
                    <a:pt x="121120" y="76023"/>
                    <a:pt x="98571" y="98572"/>
                  </a:cubicBezTo>
                  <a:cubicBezTo>
                    <a:pt x="79183" y="117961"/>
                    <a:pt x="65574" y="143126"/>
                    <a:pt x="57742" y="174071"/>
                  </a:cubicBezTo>
                  <a:cubicBezTo>
                    <a:pt x="49910" y="143126"/>
                    <a:pt x="36300" y="117960"/>
                    <a:pt x="16911" y="98572"/>
                  </a:cubicBezTo>
                  <a:cubicBezTo>
                    <a:pt x="-5638" y="76022"/>
                    <a:pt x="-5638" y="39462"/>
                    <a:pt x="16911" y="16912"/>
                  </a:cubicBezTo>
                  <a:cubicBezTo>
                    <a:pt x="28186" y="5637"/>
                    <a:pt x="42964" y="0"/>
                    <a:pt x="57742" y="0"/>
                  </a:cubicBezTo>
                  <a:close/>
                </a:path>
              </a:pathLst>
            </a:custGeom>
            <a:gradFill flip="none" rotWithShape="1">
              <a:gsLst>
                <a:gs pos="0">
                  <a:srgbClr val="E2362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Connector: Elbow 400">
              <a:extLst>
                <a:ext uri="{FF2B5EF4-FFF2-40B4-BE49-F238E27FC236}">
                  <a16:creationId xmlns:a16="http://schemas.microsoft.com/office/drawing/2014/main" id="{0DF803DE-9330-4B5D-B4FA-7330F38D21D6}"/>
                </a:ext>
              </a:extLst>
            </p:cNvPr>
            <p:cNvCxnSpPr>
              <a:cxnSpLocks/>
            </p:cNvCxnSpPr>
            <p:nvPr/>
          </p:nvCxnSpPr>
          <p:spPr>
            <a:xfrm rot="10800000">
              <a:off x="5267958" y="2389570"/>
              <a:ext cx="1005371" cy="553440"/>
            </a:xfrm>
            <a:prstGeom prst="bentConnector3">
              <a:avLst>
                <a:gd name="adj1" fmla="val -1366"/>
              </a:avLst>
            </a:prstGeom>
            <a:ln w="28575">
              <a:solidFill>
                <a:srgbClr val="E23620"/>
              </a:solidFill>
              <a:prstDash val="sysDot"/>
            </a:ln>
          </p:spPr>
          <p:style>
            <a:lnRef idx="1">
              <a:schemeClr val="accent1"/>
            </a:lnRef>
            <a:fillRef idx="0">
              <a:schemeClr val="accent1"/>
            </a:fillRef>
            <a:effectRef idx="0">
              <a:schemeClr val="accent1"/>
            </a:effectRef>
            <a:fontRef idx="minor">
              <a:schemeClr val="tx1"/>
            </a:fontRef>
          </p:style>
        </p:cxnSp>
        <p:sp>
          <p:nvSpPr>
            <p:cNvPr id="45" name="Freeform: Shape 401">
              <a:extLst>
                <a:ext uri="{FF2B5EF4-FFF2-40B4-BE49-F238E27FC236}">
                  <a16:creationId xmlns:a16="http://schemas.microsoft.com/office/drawing/2014/main" id="{05F53CC8-F000-4E76-8D20-7E87BA4BA702}"/>
                </a:ext>
              </a:extLst>
            </p:cNvPr>
            <p:cNvSpPr/>
            <p:nvPr/>
          </p:nvSpPr>
          <p:spPr>
            <a:xfrm>
              <a:off x="5267036" y="1982393"/>
              <a:ext cx="232723" cy="357980"/>
            </a:xfrm>
            <a:custGeom>
              <a:avLst/>
              <a:gdLst>
                <a:gd name="connsiteX0" fmla="*/ 57742 w 115482"/>
                <a:gd name="connsiteY0" fmla="*/ 34883 h 174071"/>
                <a:gd name="connsiteX1" fmla="*/ 34882 w 115482"/>
                <a:gd name="connsiteY1" fmla="*/ 57743 h 174071"/>
                <a:gd name="connsiteX2" fmla="*/ 57742 w 115482"/>
                <a:gd name="connsiteY2" fmla="*/ 80603 h 174071"/>
                <a:gd name="connsiteX3" fmla="*/ 80602 w 115482"/>
                <a:gd name="connsiteY3" fmla="*/ 57743 h 174071"/>
                <a:gd name="connsiteX4" fmla="*/ 57742 w 115482"/>
                <a:gd name="connsiteY4" fmla="*/ 34883 h 174071"/>
                <a:gd name="connsiteX5" fmla="*/ 57742 w 115482"/>
                <a:gd name="connsiteY5" fmla="*/ 0 h 174071"/>
                <a:gd name="connsiteX6" fmla="*/ 98572 w 115482"/>
                <a:gd name="connsiteY6" fmla="*/ 16912 h 174071"/>
                <a:gd name="connsiteX7" fmla="*/ 98571 w 115482"/>
                <a:gd name="connsiteY7" fmla="*/ 16913 h 174071"/>
                <a:gd name="connsiteX8" fmla="*/ 98571 w 115482"/>
                <a:gd name="connsiteY8" fmla="*/ 98572 h 174071"/>
                <a:gd name="connsiteX9" fmla="*/ 57742 w 115482"/>
                <a:gd name="connsiteY9" fmla="*/ 174071 h 174071"/>
                <a:gd name="connsiteX10" fmla="*/ 16911 w 115482"/>
                <a:gd name="connsiteY10" fmla="*/ 98572 h 174071"/>
                <a:gd name="connsiteX11" fmla="*/ 16911 w 115482"/>
                <a:gd name="connsiteY11" fmla="*/ 16912 h 174071"/>
                <a:gd name="connsiteX12" fmla="*/ 57742 w 115482"/>
                <a:gd name="connsiteY12" fmla="*/ 0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 h="174071">
                  <a:moveTo>
                    <a:pt x="57742" y="34883"/>
                  </a:moveTo>
                  <a:cubicBezTo>
                    <a:pt x="45117" y="34883"/>
                    <a:pt x="34882" y="45118"/>
                    <a:pt x="34882" y="57743"/>
                  </a:cubicBezTo>
                  <a:cubicBezTo>
                    <a:pt x="34882" y="70368"/>
                    <a:pt x="45117" y="80603"/>
                    <a:pt x="57742" y="80603"/>
                  </a:cubicBezTo>
                  <a:cubicBezTo>
                    <a:pt x="70367" y="80603"/>
                    <a:pt x="80602" y="70368"/>
                    <a:pt x="80602" y="57743"/>
                  </a:cubicBezTo>
                  <a:cubicBezTo>
                    <a:pt x="80602" y="45118"/>
                    <a:pt x="70367" y="34883"/>
                    <a:pt x="57742" y="34883"/>
                  </a:cubicBezTo>
                  <a:close/>
                  <a:moveTo>
                    <a:pt x="57742" y="0"/>
                  </a:moveTo>
                  <a:cubicBezTo>
                    <a:pt x="72519" y="0"/>
                    <a:pt x="87297" y="5637"/>
                    <a:pt x="98572" y="16912"/>
                  </a:cubicBezTo>
                  <a:lnTo>
                    <a:pt x="98571" y="16913"/>
                  </a:lnTo>
                  <a:cubicBezTo>
                    <a:pt x="121120" y="39463"/>
                    <a:pt x="121120" y="76023"/>
                    <a:pt x="98571" y="98572"/>
                  </a:cubicBezTo>
                  <a:cubicBezTo>
                    <a:pt x="79183" y="117961"/>
                    <a:pt x="65574" y="143126"/>
                    <a:pt x="57742" y="174071"/>
                  </a:cubicBezTo>
                  <a:cubicBezTo>
                    <a:pt x="49910" y="143126"/>
                    <a:pt x="36300" y="117960"/>
                    <a:pt x="16911" y="98572"/>
                  </a:cubicBezTo>
                  <a:cubicBezTo>
                    <a:pt x="-5638" y="76022"/>
                    <a:pt x="-5638" y="39462"/>
                    <a:pt x="16911" y="16912"/>
                  </a:cubicBezTo>
                  <a:cubicBezTo>
                    <a:pt x="28186" y="5637"/>
                    <a:pt x="42964" y="0"/>
                    <a:pt x="57742" y="0"/>
                  </a:cubicBezTo>
                  <a:close/>
                </a:path>
              </a:pathLst>
            </a:custGeom>
            <a:gradFill flip="none" rotWithShape="1">
              <a:gsLst>
                <a:gs pos="0">
                  <a:srgbClr val="E2362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onnector: Elbow 402">
              <a:extLst>
                <a:ext uri="{FF2B5EF4-FFF2-40B4-BE49-F238E27FC236}">
                  <a16:creationId xmlns:a16="http://schemas.microsoft.com/office/drawing/2014/main" id="{6EC013E5-FC03-4C8E-B06A-070E299C632D}"/>
                </a:ext>
              </a:extLst>
            </p:cNvPr>
            <p:cNvCxnSpPr>
              <a:cxnSpLocks/>
              <a:stCxn id="20" idx="4"/>
            </p:cNvCxnSpPr>
            <p:nvPr/>
          </p:nvCxnSpPr>
          <p:spPr>
            <a:xfrm rot="16200000" flipH="1">
              <a:off x="6916461" y="2724548"/>
              <a:ext cx="428345" cy="1295720"/>
            </a:xfrm>
            <a:prstGeom prst="bentConnector4">
              <a:avLst>
                <a:gd name="adj1" fmla="val 98633"/>
                <a:gd name="adj2" fmla="val 2190"/>
              </a:avLst>
            </a:prstGeom>
            <a:ln w="28575">
              <a:solidFill>
                <a:srgbClr val="E23620"/>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Shape 403">
              <a:extLst>
                <a:ext uri="{FF2B5EF4-FFF2-40B4-BE49-F238E27FC236}">
                  <a16:creationId xmlns:a16="http://schemas.microsoft.com/office/drawing/2014/main" id="{7B5386B3-21D0-41A8-B79C-F03EA165573F}"/>
                </a:ext>
              </a:extLst>
            </p:cNvPr>
            <p:cNvSpPr/>
            <p:nvPr/>
          </p:nvSpPr>
          <p:spPr>
            <a:xfrm>
              <a:off x="7546115" y="3187764"/>
              <a:ext cx="232723" cy="357980"/>
            </a:xfrm>
            <a:custGeom>
              <a:avLst/>
              <a:gdLst>
                <a:gd name="connsiteX0" fmla="*/ 57742 w 115482"/>
                <a:gd name="connsiteY0" fmla="*/ 34883 h 174071"/>
                <a:gd name="connsiteX1" fmla="*/ 34882 w 115482"/>
                <a:gd name="connsiteY1" fmla="*/ 57743 h 174071"/>
                <a:gd name="connsiteX2" fmla="*/ 57742 w 115482"/>
                <a:gd name="connsiteY2" fmla="*/ 80603 h 174071"/>
                <a:gd name="connsiteX3" fmla="*/ 80602 w 115482"/>
                <a:gd name="connsiteY3" fmla="*/ 57743 h 174071"/>
                <a:gd name="connsiteX4" fmla="*/ 57742 w 115482"/>
                <a:gd name="connsiteY4" fmla="*/ 34883 h 174071"/>
                <a:gd name="connsiteX5" fmla="*/ 57742 w 115482"/>
                <a:gd name="connsiteY5" fmla="*/ 0 h 174071"/>
                <a:gd name="connsiteX6" fmla="*/ 98572 w 115482"/>
                <a:gd name="connsiteY6" fmla="*/ 16912 h 174071"/>
                <a:gd name="connsiteX7" fmla="*/ 98571 w 115482"/>
                <a:gd name="connsiteY7" fmla="*/ 16913 h 174071"/>
                <a:gd name="connsiteX8" fmla="*/ 98571 w 115482"/>
                <a:gd name="connsiteY8" fmla="*/ 98572 h 174071"/>
                <a:gd name="connsiteX9" fmla="*/ 57742 w 115482"/>
                <a:gd name="connsiteY9" fmla="*/ 174071 h 174071"/>
                <a:gd name="connsiteX10" fmla="*/ 16911 w 115482"/>
                <a:gd name="connsiteY10" fmla="*/ 98572 h 174071"/>
                <a:gd name="connsiteX11" fmla="*/ 16911 w 115482"/>
                <a:gd name="connsiteY11" fmla="*/ 16912 h 174071"/>
                <a:gd name="connsiteX12" fmla="*/ 57742 w 115482"/>
                <a:gd name="connsiteY12" fmla="*/ 0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 h="174071">
                  <a:moveTo>
                    <a:pt x="57742" y="34883"/>
                  </a:moveTo>
                  <a:cubicBezTo>
                    <a:pt x="45117" y="34883"/>
                    <a:pt x="34882" y="45118"/>
                    <a:pt x="34882" y="57743"/>
                  </a:cubicBezTo>
                  <a:cubicBezTo>
                    <a:pt x="34882" y="70368"/>
                    <a:pt x="45117" y="80603"/>
                    <a:pt x="57742" y="80603"/>
                  </a:cubicBezTo>
                  <a:cubicBezTo>
                    <a:pt x="70367" y="80603"/>
                    <a:pt x="80602" y="70368"/>
                    <a:pt x="80602" y="57743"/>
                  </a:cubicBezTo>
                  <a:cubicBezTo>
                    <a:pt x="80602" y="45118"/>
                    <a:pt x="70367" y="34883"/>
                    <a:pt x="57742" y="34883"/>
                  </a:cubicBezTo>
                  <a:close/>
                  <a:moveTo>
                    <a:pt x="57742" y="0"/>
                  </a:moveTo>
                  <a:cubicBezTo>
                    <a:pt x="72519" y="0"/>
                    <a:pt x="87297" y="5637"/>
                    <a:pt x="98572" y="16912"/>
                  </a:cubicBezTo>
                  <a:lnTo>
                    <a:pt x="98571" y="16913"/>
                  </a:lnTo>
                  <a:cubicBezTo>
                    <a:pt x="121120" y="39463"/>
                    <a:pt x="121120" y="76023"/>
                    <a:pt x="98571" y="98572"/>
                  </a:cubicBezTo>
                  <a:cubicBezTo>
                    <a:pt x="79183" y="117961"/>
                    <a:pt x="65574" y="143126"/>
                    <a:pt x="57742" y="174071"/>
                  </a:cubicBezTo>
                  <a:cubicBezTo>
                    <a:pt x="49910" y="143126"/>
                    <a:pt x="36300" y="117960"/>
                    <a:pt x="16911" y="98572"/>
                  </a:cubicBezTo>
                  <a:cubicBezTo>
                    <a:pt x="-5638" y="76022"/>
                    <a:pt x="-5638" y="39462"/>
                    <a:pt x="16911" y="16912"/>
                  </a:cubicBezTo>
                  <a:cubicBezTo>
                    <a:pt x="28186" y="5637"/>
                    <a:pt x="42964" y="0"/>
                    <a:pt x="57742" y="0"/>
                  </a:cubicBezTo>
                  <a:close/>
                </a:path>
              </a:pathLst>
            </a:custGeom>
            <a:gradFill flip="none" rotWithShape="1">
              <a:gsLst>
                <a:gs pos="0">
                  <a:srgbClr val="E2362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04">
              <a:extLst>
                <a:ext uri="{FF2B5EF4-FFF2-40B4-BE49-F238E27FC236}">
                  <a16:creationId xmlns:a16="http://schemas.microsoft.com/office/drawing/2014/main" id="{9E084256-85FE-4792-A636-7D52BC32D6D1}"/>
                </a:ext>
              </a:extLst>
            </p:cNvPr>
            <p:cNvSpPr/>
            <p:nvPr/>
          </p:nvSpPr>
          <p:spPr>
            <a:xfrm>
              <a:off x="7802201" y="2577837"/>
              <a:ext cx="232723" cy="357980"/>
            </a:xfrm>
            <a:custGeom>
              <a:avLst/>
              <a:gdLst>
                <a:gd name="connsiteX0" fmla="*/ 57742 w 115482"/>
                <a:gd name="connsiteY0" fmla="*/ 34883 h 174071"/>
                <a:gd name="connsiteX1" fmla="*/ 34882 w 115482"/>
                <a:gd name="connsiteY1" fmla="*/ 57743 h 174071"/>
                <a:gd name="connsiteX2" fmla="*/ 57742 w 115482"/>
                <a:gd name="connsiteY2" fmla="*/ 80603 h 174071"/>
                <a:gd name="connsiteX3" fmla="*/ 80602 w 115482"/>
                <a:gd name="connsiteY3" fmla="*/ 57743 h 174071"/>
                <a:gd name="connsiteX4" fmla="*/ 57742 w 115482"/>
                <a:gd name="connsiteY4" fmla="*/ 34883 h 174071"/>
                <a:gd name="connsiteX5" fmla="*/ 57742 w 115482"/>
                <a:gd name="connsiteY5" fmla="*/ 0 h 174071"/>
                <a:gd name="connsiteX6" fmla="*/ 98572 w 115482"/>
                <a:gd name="connsiteY6" fmla="*/ 16912 h 174071"/>
                <a:gd name="connsiteX7" fmla="*/ 98571 w 115482"/>
                <a:gd name="connsiteY7" fmla="*/ 16913 h 174071"/>
                <a:gd name="connsiteX8" fmla="*/ 98571 w 115482"/>
                <a:gd name="connsiteY8" fmla="*/ 98572 h 174071"/>
                <a:gd name="connsiteX9" fmla="*/ 57742 w 115482"/>
                <a:gd name="connsiteY9" fmla="*/ 174071 h 174071"/>
                <a:gd name="connsiteX10" fmla="*/ 16911 w 115482"/>
                <a:gd name="connsiteY10" fmla="*/ 98572 h 174071"/>
                <a:gd name="connsiteX11" fmla="*/ 16911 w 115482"/>
                <a:gd name="connsiteY11" fmla="*/ 16912 h 174071"/>
                <a:gd name="connsiteX12" fmla="*/ 57742 w 115482"/>
                <a:gd name="connsiteY12" fmla="*/ 0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 h="174071">
                  <a:moveTo>
                    <a:pt x="57742" y="34883"/>
                  </a:moveTo>
                  <a:cubicBezTo>
                    <a:pt x="45117" y="34883"/>
                    <a:pt x="34882" y="45118"/>
                    <a:pt x="34882" y="57743"/>
                  </a:cubicBezTo>
                  <a:cubicBezTo>
                    <a:pt x="34882" y="70368"/>
                    <a:pt x="45117" y="80603"/>
                    <a:pt x="57742" y="80603"/>
                  </a:cubicBezTo>
                  <a:cubicBezTo>
                    <a:pt x="70367" y="80603"/>
                    <a:pt x="80602" y="70368"/>
                    <a:pt x="80602" y="57743"/>
                  </a:cubicBezTo>
                  <a:cubicBezTo>
                    <a:pt x="80602" y="45118"/>
                    <a:pt x="70367" y="34883"/>
                    <a:pt x="57742" y="34883"/>
                  </a:cubicBezTo>
                  <a:close/>
                  <a:moveTo>
                    <a:pt x="57742" y="0"/>
                  </a:moveTo>
                  <a:cubicBezTo>
                    <a:pt x="72519" y="0"/>
                    <a:pt x="87297" y="5637"/>
                    <a:pt x="98572" y="16912"/>
                  </a:cubicBezTo>
                  <a:lnTo>
                    <a:pt x="98571" y="16913"/>
                  </a:lnTo>
                  <a:cubicBezTo>
                    <a:pt x="121120" y="39463"/>
                    <a:pt x="121120" y="76023"/>
                    <a:pt x="98571" y="98572"/>
                  </a:cubicBezTo>
                  <a:cubicBezTo>
                    <a:pt x="79183" y="117961"/>
                    <a:pt x="65574" y="143126"/>
                    <a:pt x="57742" y="174071"/>
                  </a:cubicBezTo>
                  <a:cubicBezTo>
                    <a:pt x="49910" y="143126"/>
                    <a:pt x="36300" y="117960"/>
                    <a:pt x="16911" y="98572"/>
                  </a:cubicBezTo>
                  <a:cubicBezTo>
                    <a:pt x="-5638" y="76022"/>
                    <a:pt x="-5638" y="39462"/>
                    <a:pt x="16911" y="16912"/>
                  </a:cubicBezTo>
                  <a:cubicBezTo>
                    <a:pt x="28186" y="5637"/>
                    <a:pt x="42964" y="0"/>
                    <a:pt x="57742" y="0"/>
                  </a:cubicBezTo>
                  <a:close/>
                </a:path>
              </a:pathLst>
            </a:custGeom>
            <a:gradFill flip="none" rotWithShape="1">
              <a:gsLst>
                <a:gs pos="0">
                  <a:srgbClr val="E2362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Connector: Elbow 405">
              <a:extLst>
                <a:ext uri="{FF2B5EF4-FFF2-40B4-BE49-F238E27FC236}">
                  <a16:creationId xmlns:a16="http://schemas.microsoft.com/office/drawing/2014/main" id="{A97A5B2D-7957-4377-A9F4-AB57039213BA}"/>
                </a:ext>
              </a:extLst>
            </p:cNvPr>
            <p:cNvCxnSpPr>
              <a:cxnSpLocks/>
            </p:cNvCxnSpPr>
            <p:nvPr/>
          </p:nvCxnSpPr>
          <p:spPr>
            <a:xfrm flipV="1">
              <a:off x="6497232" y="2380180"/>
              <a:ext cx="1773425" cy="501460"/>
            </a:xfrm>
            <a:prstGeom prst="bentConnector3">
              <a:avLst>
                <a:gd name="adj1" fmla="val 576"/>
              </a:avLst>
            </a:prstGeom>
            <a:ln w="28575">
              <a:solidFill>
                <a:srgbClr val="E23620"/>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06">
              <a:extLst>
                <a:ext uri="{FF2B5EF4-FFF2-40B4-BE49-F238E27FC236}">
                  <a16:creationId xmlns:a16="http://schemas.microsoft.com/office/drawing/2014/main" id="{B94C4FEF-E4D8-4C86-94B1-BAF280BA518D}"/>
                </a:ext>
              </a:extLst>
            </p:cNvPr>
            <p:cNvCxnSpPr>
              <a:cxnSpLocks/>
            </p:cNvCxnSpPr>
            <p:nvPr/>
          </p:nvCxnSpPr>
          <p:spPr>
            <a:xfrm flipH="1">
              <a:off x="6573911" y="2979089"/>
              <a:ext cx="1460032" cy="0"/>
            </a:xfrm>
            <a:prstGeom prst="line">
              <a:avLst/>
            </a:prstGeom>
            <a:ln w="28575">
              <a:solidFill>
                <a:srgbClr val="E23620"/>
              </a:solidFill>
              <a:prstDash val="sysDot"/>
            </a:ln>
          </p:spPr>
          <p:style>
            <a:lnRef idx="1">
              <a:schemeClr val="accent1"/>
            </a:lnRef>
            <a:fillRef idx="0">
              <a:schemeClr val="accent1"/>
            </a:fillRef>
            <a:effectRef idx="0">
              <a:schemeClr val="accent1"/>
            </a:effectRef>
            <a:fontRef idx="minor">
              <a:schemeClr val="tx1"/>
            </a:fontRef>
          </p:style>
        </p:cxnSp>
        <p:sp>
          <p:nvSpPr>
            <p:cNvPr id="51" name="Freeform: Shape 407">
              <a:extLst>
                <a:ext uri="{FF2B5EF4-FFF2-40B4-BE49-F238E27FC236}">
                  <a16:creationId xmlns:a16="http://schemas.microsoft.com/office/drawing/2014/main" id="{2FF0C5BC-E8D3-4AF5-8A6D-657EEAD21D6B}"/>
                </a:ext>
              </a:extLst>
            </p:cNvPr>
            <p:cNvSpPr/>
            <p:nvPr/>
          </p:nvSpPr>
          <p:spPr>
            <a:xfrm>
              <a:off x="8025788" y="1967350"/>
              <a:ext cx="232723" cy="357980"/>
            </a:xfrm>
            <a:custGeom>
              <a:avLst/>
              <a:gdLst>
                <a:gd name="connsiteX0" fmla="*/ 57742 w 115482"/>
                <a:gd name="connsiteY0" fmla="*/ 34883 h 174071"/>
                <a:gd name="connsiteX1" fmla="*/ 34882 w 115482"/>
                <a:gd name="connsiteY1" fmla="*/ 57743 h 174071"/>
                <a:gd name="connsiteX2" fmla="*/ 57742 w 115482"/>
                <a:gd name="connsiteY2" fmla="*/ 80603 h 174071"/>
                <a:gd name="connsiteX3" fmla="*/ 80602 w 115482"/>
                <a:gd name="connsiteY3" fmla="*/ 57743 h 174071"/>
                <a:gd name="connsiteX4" fmla="*/ 57742 w 115482"/>
                <a:gd name="connsiteY4" fmla="*/ 34883 h 174071"/>
                <a:gd name="connsiteX5" fmla="*/ 57742 w 115482"/>
                <a:gd name="connsiteY5" fmla="*/ 0 h 174071"/>
                <a:gd name="connsiteX6" fmla="*/ 98572 w 115482"/>
                <a:gd name="connsiteY6" fmla="*/ 16912 h 174071"/>
                <a:gd name="connsiteX7" fmla="*/ 98571 w 115482"/>
                <a:gd name="connsiteY7" fmla="*/ 16913 h 174071"/>
                <a:gd name="connsiteX8" fmla="*/ 98571 w 115482"/>
                <a:gd name="connsiteY8" fmla="*/ 98572 h 174071"/>
                <a:gd name="connsiteX9" fmla="*/ 57742 w 115482"/>
                <a:gd name="connsiteY9" fmla="*/ 174071 h 174071"/>
                <a:gd name="connsiteX10" fmla="*/ 16911 w 115482"/>
                <a:gd name="connsiteY10" fmla="*/ 98572 h 174071"/>
                <a:gd name="connsiteX11" fmla="*/ 16911 w 115482"/>
                <a:gd name="connsiteY11" fmla="*/ 16912 h 174071"/>
                <a:gd name="connsiteX12" fmla="*/ 57742 w 115482"/>
                <a:gd name="connsiteY12" fmla="*/ 0 h 1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 h="174071">
                  <a:moveTo>
                    <a:pt x="57742" y="34883"/>
                  </a:moveTo>
                  <a:cubicBezTo>
                    <a:pt x="45117" y="34883"/>
                    <a:pt x="34882" y="45118"/>
                    <a:pt x="34882" y="57743"/>
                  </a:cubicBezTo>
                  <a:cubicBezTo>
                    <a:pt x="34882" y="70368"/>
                    <a:pt x="45117" y="80603"/>
                    <a:pt x="57742" y="80603"/>
                  </a:cubicBezTo>
                  <a:cubicBezTo>
                    <a:pt x="70367" y="80603"/>
                    <a:pt x="80602" y="70368"/>
                    <a:pt x="80602" y="57743"/>
                  </a:cubicBezTo>
                  <a:cubicBezTo>
                    <a:pt x="80602" y="45118"/>
                    <a:pt x="70367" y="34883"/>
                    <a:pt x="57742" y="34883"/>
                  </a:cubicBezTo>
                  <a:close/>
                  <a:moveTo>
                    <a:pt x="57742" y="0"/>
                  </a:moveTo>
                  <a:cubicBezTo>
                    <a:pt x="72519" y="0"/>
                    <a:pt x="87297" y="5637"/>
                    <a:pt x="98572" y="16912"/>
                  </a:cubicBezTo>
                  <a:lnTo>
                    <a:pt x="98571" y="16913"/>
                  </a:lnTo>
                  <a:cubicBezTo>
                    <a:pt x="121120" y="39463"/>
                    <a:pt x="121120" y="76023"/>
                    <a:pt x="98571" y="98572"/>
                  </a:cubicBezTo>
                  <a:cubicBezTo>
                    <a:pt x="79183" y="117961"/>
                    <a:pt x="65574" y="143126"/>
                    <a:pt x="57742" y="174071"/>
                  </a:cubicBezTo>
                  <a:cubicBezTo>
                    <a:pt x="49910" y="143126"/>
                    <a:pt x="36300" y="117960"/>
                    <a:pt x="16911" y="98572"/>
                  </a:cubicBezTo>
                  <a:cubicBezTo>
                    <a:pt x="-5638" y="76022"/>
                    <a:pt x="-5638" y="39462"/>
                    <a:pt x="16911" y="16912"/>
                  </a:cubicBezTo>
                  <a:cubicBezTo>
                    <a:pt x="28186" y="5637"/>
                    <a:pt x="42964" y="0"/>
                    <a:pt x="57742" y="0"/>
                  </a:cubicBezTo>
                  <a:close/>
                </a:path>
              </a:pathLst>
            </a:custGeom>
            <a:gradFill flip="none" rotWithShape="1">
              <a:gsLst>
                <a:gs pos="0">
                  <a:srgbClr val="E2362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408">
              <a:extLst>
                <a:ext uri="{FF2B5EF4-FFF2-40B4-BE49-F238E27FC236}">
                  <a16:creationId xmlns:a16="http://schemas.microsoft.com/office/drawing/2014/main" id="{D325FA86-EE76-4996-ADCD-2D9CCCCAAA5B}"/>
                </a:ext>
              </a:extLst>
            </p:cNvPr>
            <p:cNvSpPr txBox="1"/>
            <p:nvPr/>
          </p:nvSpPr>
          <p:spPr>
            <a:xfrm>
              <a:off x="7219619" y="1890076"/>
              <a:ext cx="798707" cy="498133"/>
            </a:xfrm>
            <a:prstGeom prst="rect">
              <a:avLst/>
            </a:prstGeom>
          </p:spPr>
          <p:txBody>
            <a:bodyPr vert="horz" wrap="none" lIns="91440" tIns="45720" rIns="91440" bIns="45720" rtlCol="0" anchor="ctr">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de-DE" sz="1400" b="0" i="0" u="none" strike="noStrike" kern="0" cap="none" spc="0" normalizeH="0" baseline="0" noProof="0" dirty="0">
                  <a:ln>
                    <a:noFill/>
                  </a:ln>
                  <a:solidFill>
                    <a:srgbClr val="002663"/>
                  </a:solidFill>
                  <a:effectLst/>
                  <a:uLnTx/>
                  <a:uFillTx/>
                  <a:latin typeface="Arial Narrow"/>
                </a:rPr>
                <a:t>Wroc</a:t>
              </a:r>
              <a:r>
                <a:rPr kumimoji="0" lang="pl-PL" sz="1400" b="0" i="0" u="none" strike="noStrike" kern="0" cap="none" spc="0" normalizeH="0" baseline="0" noProof="0" dirty="0">
                  <a:ln>
                    <a:noFill/>
                  </a:ln>
                  <a:solidFill>
                    <a:srgbClr val="002663"/>
                  </a:solidFill>
                  <a:effectLst/>
                  <a:uLnTx/>
                  <a:uFillTx/>
                  <a:latin typeface="Arial Narrow"/>
                </a:rPr>
                <a:t>l</a:t>
              </a:r>
              <a:r>
                <a:rPr kumimoji="0" lang="de-DE" sz="1400" b="0" i="0" u="none" strike="noStrike" kern="0" cap="none" spc="0" normalizeH="0" baseline="0" noProof="0" dirty="0">
                  <a:ln>
                    <a:noFill/>
                  </a:ln>
                  <a:solidFill>
                    <a:srgbClr val="002663"/>
                  </a:solidFill>
                  <a:effectLst/>
                  <a:uLnTx/>
                  <a:uFillTx/>
                  <a:latin typeface="Arial Narrow"/>
                </a:rPr>
                <a:t>aw</a:t>
              </a:r>
              <a:endParaRPr kumimoji="0" lang="pl-PL" sz="1400" b="0" i="0" u="none" strike="noStrike" kern="0" cap="none" spc="0" normalizeH="0" baseline="0" noProof="0" dirty="0">
                <a:ln>
                  <a:noFill/>
                </a:ln>
                <a:solidFill>
                  <a:srgbClr val="002663"/>
                </a:solidFill>
                <a:effectLst/>
                <a:uLnTx/>
                <a:uFillTx/>
                <a:latin typeface="Arial Narrow"/>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de-DE" sz="1400" b="1" i="0" u="none" strike="noStrike" kern="0" cap="none" spc="0" normalizeH="0" baseline="0" noProof="0" dirty="0">
                  <a:ln>
                    <a:noFill/>
                  </a:ln>
                  <a:solidFill>
                    <a:srgbClr val="002663"/>
                  </a:solidFill>
                  <a:effectLst/>
                  <a:uLnTx/>
                  <a:uFillTx/>
                  <a:latin typeface="Arial Narrow"/>
                </a:rPr>
                <a:t>Poland</a:t>
              </a:r>
            </a:p>
          </p:txBody>
        </p:sp>
      </p:grpSp>
    </p:spTree>
    <p:extLst>
      <p:ext uri="{BB962C8B-B14F-4D97-AF65-F5344CB8AC3E}">
        <p14:creationId xmlns:p14="http://schemas.microsoft.com/office/powerpoint/2010/main" val="397785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EA9C2E-5483-4DCF-923A-EA04EEF6E26F}"/>
              </a:ext>
            </a:extLst>
          </p:cNvPr>
          <p:cNvSpPr txBox="1"/>
          <p:nvPr/>
        </p:nvSpPr>
        <p:spPr>
          <a:xfrm>
            <a:off x="412019" y="984980"/>
            <a:ext cx="11410468" cy="1569660"/>
          </a:xfrm>
          <a:prstGeom prst="rect">
            <a:avLst/>
          </a:prstGeom>
          <a:noFill/>
        </p:spPr>
        <p:txBody>
          <a:bodyPr wrap="square" rtlCol="0">
            <a:spAutoFit/>
          </a:bodyPr>
          <a:lstStyle/>
          <a:p>
            <a:pPr algn="ctr"/>
            <a:r>
              <a:rPr lang="en-US" sz="3200" b="1" spc="-150">
                <a:solidFill>
                  <a:srgbClr val="FFC000"/>
                </a:solidFill>
                <a:latin typeface="Arial Narrow" panose="020B0606020202030204" pitchFamily="34" charset="0"/>
              </a:rPr>
              <a:t>MOST BANKS STRUGGLE </a:t>
            </a:r>
          </a:p>
          <a:p>
            <a:pPr algn="ctr"/>
            <a:r>
              <a:rPr lang="en-US" sz="3200" b="1" spc="-150">
                <a:solidFill>
                  <a:srgbClr val="FFC000"/>
                </a:solidFill>
                <a:latin typeface="Arial Narrow" panose="020B0606020202030204" pitchFamily="34" charset="0"/>
              </a:rPr>
              <a:t>TO KEEP UP WITH THE PACE OF CHANGE </a:t>
            </a:r>
          </a:p>
          <a:p>
            <a:pPr algn="ctr"/>
            <a:r>
              <a:rPr lang="en-US" sz="3200" b="1" spc="-150">
                <a:solidFill>
                  <a:srgbClr val="FFC000"/>
                </a:solidFill>
                <a:latin typeface="Arial Narrow" panose="020B0606020202030204" pitchFamily="34" charset="0"/>
              </a:rPr>
              <a:t>IN THE INDUSTRY</a:t>
            </a:r>
            <a:endParaRPr lang="en-US" sz="2800" b="1" spc="-150">
              <a:solidFill>
                <a:srgbClr val="FFC000"/>
              </a:solidFill>
              <a:latin typeface="Arial Narrow" panose="020B0606020202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3719A54-2B22-4725-9C4A-B64163A63A08}"/>
              </a:ext>
            </a:extLst>
          </p:cNvPr>
          <p:cNvGrpSpPr/>
          <p:nvPr/>
        </p:nvGrpSpPr>
        <p:grpSpPr>
          <a:xfrm>
            <a:off x="2703083" y="2885064"/>
            <a:ext cx="2160001" cy="3145534"/>
            <a:chOff x="2703083" y="3057073"/>
            <a:chExt cx="2160001" cy="3145534"/>
          </a:xfrm>
        </p:grpSpPr>
        <p:sp>
          <p:nvSpPr>
            <p:cNvPr id="8" name="Oval 7">
              <a:extLst>
                <a:ext uri="{FF2B5EF4-FFF2-40B4-BE49-F238E27FC236}">
                  <a16:creationId xmlns:a16="http://schemas.microsoft.com/office/drawing/2014/main" id="{46A551C5-7640-4D26-B69C-6EE5EA3FFCA7}"/>
                </a:ext>
              </a:extLst>
            </p:cNvPr>
            <p:cNvSpPr/>
            <p:nvPr/>
          </p:nvSpPr>
          <p:spPr>
            <a:xfrm>
              <a:off x="2703084" y="3057073"/>
              <a:ext cx="2160000" cy="2160000"/>
            </a:xfrm>
            <a:prstGeom prst="ellipse">
              <a:avLst/>
            </a:prstGeom>
            <a:solidFill>
              <a:srgbClr val="0026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Fish">
              <a:extLst>
                <a:ext uri="{FF2B5EF4-FFF2-40B4-BE49-F238E27FC236}">
                  <a16:creationId xmlns:a16="http://schemas.microsoft.com/office/drawing/2014/main" id="{EC2497A8-19A7-435E-BE76-58629EEEE9F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51466" y="3057073"/>
              <a:ext cx="710723" cy="710723"/>
            </a:xfrm>
            <a:prstGeom prst="rect">
              <a:avLst/>
            </a:prstGeom>
          </p:spPr>
        </p:pic>
        <p:pic>
          <p:nvPicPr>
            <p:cNvPr id="10" name="Graphic 9" descr="Fish">
              <a:extLst>
                <a:ext uri="{FF2B5EF4-FFF2-40B4-BE49-F238E27FC236}">
                  <a16:creationId xmlns:a16="http://schemas.microsoft.com/office/drawing/2014/main" id="{2F8F5F0E-305B-441A-900B-A1BEA0DF97E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51466" y="3774920"/>
              <a:ext cx="710723" cy="710723"/>
            </a:xfrm>
            <a:prstGeom prst="rect">
              <a:avLst/>
            </a:prstGeom>
          </p:spPr>
        </p:pic>
        <p:pic>
          <p:nvPicPr>
            <p:cNvPr id="11" name="Graphic 10" descr="Fish">
              <a:extLst>
                <a:ext uri="{FF2B5EF4-FFF2-40B4-BE49-F238E27FC236}">
                  <a16:creationId xmlns:a16="http://schemas.microsoft.com/office/drawing/2014/main" id="{23C187E4-9349-4B1F-B198-C4E768F9EB1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51466" y="4492766"/>
              <a:ext cx="710723" cy="710723"/>
            </a:xfrm>
            <a:prstGeom prst="rect">
              <a:avLst/>
            </a:prstGeom>
          </p:spPr>
        </p:pic>
        <p:pic>
          <p:nvPicPr>
            <p:cNvPr id="12" name="Graphic 11" descr="Fish">
              <a:extLst>
                <a:ext uri="{FF2B5EF4-FFF2-40B4-BE49-F238E27FC236}">
                  <a16:creationId xmlns:a16="http://schemas.microsoft.com/office/drawing/2014/main" id="{4D6E00AE-64AD-494E-99D4-EBB0DBE9446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38351" y="3433141"/>
              <a:ext cx="710723" cy="710723"/>
            </a:xfrm>
            <a:prstGeom prst="rect">
              <a:avLst/>
            </a:prstGeom>
          </p:spPr>
        </p:pic>
        <p:pic>
          <p:nvPicPr>
            <p:cNvPr id="13" name="Graphic 12" descr="Fish">
              <a:extLst>
                <a:ext uri="{FF2B5EF4-FFF2-40B4-BE49-F238E27FC236}">
                  <a16:creationId xmlns:a16="http://schemas.microsoft.com/office/drawing/2014/main" id="{FBDCB5FB-EB93-4E6F-AE33-A4EDAD91CC6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38351" y="4150988"/>
              <a:ext cx="710723" cy="710723"/>
            </a:xfrm>
            <a:prstGeom prst="rect">
              <a:avLst/>
            </a:prstGeom>
          </p:spPr>
        </p:pic>
        <p:pic>
          <p:nvPicPr>
            <p:cNvPr id="14" name="Graphic 13" descr="Fish">
              <a:extLst>
                <a:ext uri="{FF2B5EF4-FFF2-40B4-BE49-F238E27FC236}">
                  <a16:creationId xmlns:a16="http://schemas.microsoft.com/office/drawing/2014/main" id="{9EBAB443-C30F-4179-B5EB-004846077B9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70517" y="3426017"/>
              <a:ext cx="710723" cy="710723"/>
            </a:xfrm>
            <a:prstGeom prst="rect">
              <a:avLst/>
            </a:prstGeom>
          </p:spPr>
        </p:pic>
        <p:pic>
          <p:nvPicPr>
            <p:cNvPr id="15" name="Graphic 14" descr="Fish">
              <a:extLst>
                <a:ext uri="{FF2B5EF4-FFF2-40B4-BE49-F238E27FC236}">
                  <a16:creationId xmlns:a16="http://schemas.microsoft.com/office/drawing/2014/main" id="{BADD8AF4-1CD3-46E9-96D3-004F79AA836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70517" y="4143864"/>
              <a:ext cx="710723" cy="710723"/>
            </a:xfrm>
            <a:prstGeom prst="rect">
              <a:avLst/>
            </a:prstGeom>
          </p:spPr>
        </p:pic>
        <p:sp>
          <p:nvSpPr>
            <p:cNvPr id="16" name="Rectangle 15">
              <a:extLst>
                <a:ext uri="{FF2B5EF4-FFF2-40B4-BE49-F238E27FC236}">
                  <a16:creationId xmlns:a16="http://schemas.microsoft.com/office/drawing/2014/main" id="{B22E75FB-C337-4EF7-A047-D23316158F5B}"/>
                </a:ext>
              </a:extLst>
            </p:cNvPr>
            <p:cNvSpPr/>
            <p:nvPr/>
          </p:nvSpPr>
          <p:spPr>
            <a:xfrm>
              <a:off x="2703083" y="5556276"/>
              <a:ext cx="2160000" cy="646331"/>
            </a:xfrm>
            <a:prstGeom prst="rect">
              <a:avLst/>
            </a:prstGeom>
            <a:noFill/>
            <a:ln>
              <a:noFill/>
            </a:ln>
          </p:spPr>
          <p:txBody>
            <a:bodyPr wrap="square">
              <a:spAutoFit/>
            </a:bodyPr>
            <a:lstStyle/>
            <a:p>
              <a:pPr algn="ctr"/>
              <a:r>
                <a:rPr lang="en-US">
                  <a:solidFill>
                    <a:schemeClr val="bg1"/>
                  </a:solidFill>
                </a:rPr>
                <a:t>Lack of product differentiation</a:t>
              </a:r>
            </a:p>
          </p:txBody>
        </p:sp>
      </p:grpSp>
      <p:grpSp>
        <p:nvGrpSpPr>
          <p:cNvPr id="17" name="Group 16">
            <a:extLst>
              <a:ext uri="{FF2B5EF4-FFF2-40B4-BE49-F238E27FC236}">
                <a16:creationId xmlns:a16="http://schemas.microsoft.com/office/drawing/2014/main" id="{D84F33B1-6D55-4554-83B4-6E41187B30FC}"/>
              </a:ext>
            </a:extLst>
          </p:cNvPr>
          <p:cNvGrpSpPr/>
          <p:nvPr/>
        </p:nvGrpSpPr>
        <p:grpSpPr>
          <a:xfrm>
            <a:off x="5015800" y="2885064"/>
            <a:ext cx="2160000" cy="3145534"/>
            <a:chOff x="5015800" y="3057073"/>
            <a:chExt cx="2160000" cy="3145534"/>
          </a:xfrm>
        </p:grpSpPr>
        <p:sp>
          <p:nvSpPr>
            <p:cNvPr id="18" name="Oval 17">
              <a:extLst>
                <a:ext uri="{FF2B5EF4-FFF2-40B4-BE49-F238E27FC236}">
                  <a16:creationId xmlns:a16="http://schemas.microsoft.com/office/drawing/2014/main" id="{47263780-3B02-4EC3-84FC-25DC81B78567}"/>
                </a:ext>
              </a:extLst>
            </p:cNvPr>
            <p:cNvSpPr/>
            <p:nvPr/>
          </p:nvSpPr>
          <p:spPr>
            <a:xfrm>
              <a:off x="5015800" y="3057073"/>
              <a:ext cx="2160000" cy="2160000"/>
            </a:xfrm>
            <a:prstGeom prst="ellipse">
              <a:avLst/>
            </a:prstGeom>
            <a:solidFill>
              <a:srgbClr val="0026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9" name="Oval 18">
              <a:extLst>
                <a:ext uri="{FF2B5EF4-FFF2-40B4-BE49-F238E27FC236}">
                  <a16:creationId xmlns:a16="http://schemas.microsoft.com/office/drawing/2014/main" id="{3330F308-EB70-466C-AA8D-694B03B80F9D}"/>
                </a:ext>
              </a:extLst>
            </p:cNvPr>
            <p:cNvSpPr/>
            <p:nvPr/>
          </p:nvSpPr>
          <p:spPr>
            <a:xfrm>
              <a:off x="5685304" y="3702275"/>
              <a:ext cx="869598" cy="869598"/>
            </a:xfrm>
            <a:prstGeom prst="ellipse">
              <a:avLst/>
            </a:prstGeom>
            <a:noFill/>
            <a:ln w="571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aptop">
              <a:extLst>
                <a:ext uri="{FF2B5EF4-FFF2-40B4-BE49-F238E27FC236}">
                  <a16:creationId xmlns:a16="http://schemas.microsoft.com/office/drawing/2014/main" id="{F56B8AAA-3246-48C5-A4B8-C9758172A41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69738" y="3871745"/>
              <a:ext cx="566708" cy="566708"/>
            </a:xfrm>
            <a:prstGeom prst="rect">
              <a:avLst/>
            </a:prstGeom>
          </p:spPr>
        </p:pic>
        <p:pic>
          <p:nvPicPr>
            <p:cNvPr id="21" name="Graphic 20" descr="Smart Phone">
              <a:extLst>
                <a:ext uri="{FF2B5EF4-FFF2-40B4-BE49-F238E27FC236}">
                  <a16:creationId xmlns:a16="http://schemas.microsoft.com/office/drawing/2014/main" id="{116403EA-CCF6-44AA-9D12-B8B324434B4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36559" y="3125257"/>
              <a:ext cx="518219" cy="518219"/>
            </a:xfrm>
            <a:prstGeom prst="rect">
              <a:avLst/>
            </a:prstGeom>
          </p:spPr>
        </p:pic>
        <p:pic>
          <p:nvPicPr>
            <p:cNvPr id="22" name="Graphic 21" descr="Tablet">
              <a:extLst>
                <a:ext uri="{FF2B5EF4-FFF2-40B4-BE49-F238E27FC236}">
                  <a16:creationId xmlns:a16="http://schemas.microsoft.com/office/drawing/2014/main" id="{FFC30633-80ED-4946-B664-CC46BBA0157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83812" y="3875779"/>
              <a:ext cx="547204" cy="547204"/>
            </a:xfrm>
            <a:prstGeom prst="rect">
              <a:avLst/>
            </a:prstGeom>
          </p:spPr>
        </p:pic>
        <p:pic>
          <p:nvPicPr>
            <p:cNvPr id="23" name="Graphic 22" descr="User">
              <a:extLst>
                <a:ext uri="{FF2B5EF4-FFF2-40B4-BE49-F238E27FC236}">
                  <a16:creationId xmlns:a16="http://schemas.microsoft.com/office/drawing/2014/main" id="{36F6109B-879E-40AB-8C56-1F88A8CBBFC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702694" y="4295996"/>
              <a:ext cx="829118" cy="829118"/>
            </a:xfrm>
            <a:prstGeom prst="rect">
              <a:avLst/>
            </a:prstGeom>
          </p:spPr>
        </p:pic>
        <p:sp>
          <p:nvSpPr>
            <p:cNvPr id="24" name="Rectangle 23">
              <a:extLst>
                <a:ext uri="{FF2B5EF4-FFF2-40B4-BE49-F238E27FC236}">
                  <a16:creationId xmlns:a16="http://schemas.microsoft.com/office/drawing/2014/main" id="{4DA441CA-DF60-4C8F-A618-A4B61CF8770D}"/>
                </a:ext>
              </a:extLst>
            </p:cNvPr>
            <p:cNvSpPr/>
            <p:nvPr/>
          </p:nvSpPr>
          <p:spPr>
            <a:xfrm>
              <a:off x="5015800" y="5556276"/>
              <a:ext cx="2160000" cy="646331"/>
            </a:xfrm>
            <a:prstGeom prst="rect">
              <a:avLst/>
            </a:prstGeom>
            <a:noFill/>
            <a:ln>
              <a:noFill/>
            </a:ln>
          </p:spPr>
          <p:txBody>
            <a:bodyPr wrap="square">
              <a:spAutoFit/>
            </a:bodyPr>
            <a:lstStyle/>
            <a:p>
              <a:pPr algn="ctr"/>
              <a:r>
                <a:rPr lang="en-US">
                  <a:solidFill>
                    <a:schemeClr val="bg1"/>
                  </a:solidFill>
                </a:rPr>
                <a:t>Customer experiences have new benchmarks</a:t>
              </a:r>
            </a:p>
          </p:txBody>
        </p:sp>
      </p:grpSp>
      <p:grpSp>
        <p:nvGrpSpPr>
          <p:cNvPr id="25" name="Group 24">
            <a:extLst>
              <a:ext uri="{FF2B5EF4-FFF2-40B4-BE49-F238E27FC236}">
                <a16:creationId xmlns:a16="http://schemas.microsoft.com/office/drawing/2014/main" id="{36B7672C-B384-4F18-8D62-061B60D9E3C5}"/>
              </a:ext>
            </a:extLst>
          </p:cNvPr>
          <p:cNvGrpSpPr/>
          <p:nvPr/>
        </p:nvGrpSpPr>
        <p:grpSpPr>
          <a:xfrm>
            <a:off x="9641232" y="2918120"/>
            <a:ext cx="2160002" cy="3389477"/>
            <a:chOff x="9641232" y="3090129"/>
            <a:chExt cx="2160002" cy="3389477"/>
          </a:xfrm>
        </p:grpSpPr>
        <p:sp>
          <p:nvSpPr>
            <p:cNvPr id="26" name="Oval 25">
              <a:extLst>
                <a:ext uri="{FF2B5EF4-FFF2-40B4-BE49-F238E27FC236}">
                  <a16:creationId xmlns:a16="http://schemas.microsoft.com/office/drawing/2014/main" id="{02E96948-9A19-4E2D-9075-84ADCC48CC33}"/>
                </a:ext>
              </a:extLst>
            </p:cNvPr>
            <p:cNvSpPr/>
            <p:nvPr/>
          </p:nvSpPr>
          <p:spPr>
            <a:xfrm>
              <a:off x="9641232" y="3090129"/>
              <a:ext cx="2142622" cy="2160000"/>
            </a:xfrm>
            <a:prstGeom prst="ellipse">
              <a:avLst/>
            </a:prstGeom>
            <a:solidFill>
              <a:srgbClr val="0026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solidFill>
                </a:rPr>
                <a:t>z</a:t>
              </a:r>
            </a:p>
          </p:txBody>
        </p:sp>
        <p:pic>
          <p:nvPicPr>
            <p:cNvPr id="27" name="Graphic 26" descr="Smart Phone">
              <a:extLst>
                <a:ext uri="{FF2B5EF4-FFF2-40B4-BE49-F238E27FC236}">
                  <a16:creationId xmlns:a16="http://schemas.microsoft.com/office/drawing/2014/main" id="{94FF94D0-5E2A-48E9-83D1-A2967703B91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018802" y="3834429"/>
              <a:ext cx="782432" cy="788778"/>
            </a:xfrm>
            <a:prstGeom prst="rect">
              <a:avLst/>
            </a:prstGeom>
          </p:spPr>
        </p:pic>
        <p:sp>
          <p:nvSpPr>
            <p:cNvPr id="28" name="Arrow: Right 27">
              <a:extLst>
                <a:ext uri="{FF2B5EF4-FFF2-40B4-BE49-F238E27FC236}">
                  <a16:creationId xmlns:a16="http://schemas.microsoft.com/office/drawing/2014/main" id="{49971498-E4BB-46BB-B393-163581CB2076}"/>
                </a:ext>
              </a:extLst>
            </p:cNvPr>
            <p:cNvSpPr/>
            <p:nvPr/>
          </p:nvSpPr>
          <p:spPr>
            <a:xfrm>
              <a:off x="9902779" y="3769560"/>
              <a:ext cx="1500329" cy="871380"/>
            </a:xfrm>
            <a:prstGeom prst="rightArrow">
              <a:avLst>
                <a:gd name="adj1" fmla="val 69871"/>
                <a:gd name="adj2" fmla="val 47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Run">
              <a:extLst>
                <a:ext uri="{FF2B5EF4-FFF2-40B4-BE49-F238E27FC236}">
                  <a16:creationId xmlns:a16="http://schemas.microsoft.com/office/drawing/2014/main" id="{02561CBA-7DD9-4586-A465-4C3949485FF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574544" y="3985830"/>
              <a:ext cx="513983" cy="518152"/>
            </a:xfrm>
            <a:prstGeom prst="rect">
              <a:avLst/>
            </a:prstGeom>
          </p:spPr>
        </p:pic>
        <p:pic>
          <p:nvPicPr>
            <p:cNvPr id="30" name="Graphic 29" descr="Bank">
              <a:extLst>
                <a:ext uri="{FF2B5EF4-FFF2-40B4-BE49-F238E27FC236}">
                  <a16:creationId xmlns:a16="http://schemas.microsoft.com/office/drawing/2014/main" id="{AAD5AA9C-64FA-4672-BDE4-35EBC5E4A78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641234" y="3531624"/>
              <a:ext cx="1181148" cy="1190728"/>
            </a:xfrm>
            <a:prstGeom prst="rect">
              <a:avLst/>
            </a:prstGeom>
          </p:spPr>
        </p:pic>
        <p:pic>
          <p:nvPicPr>
            <p:cNvPr id="31" name="Graphic 30" descr="Robot">
              <a:extLst>
                <a:ext uri="{FF2B5EF4-FFF2-40B4-BE49-F238E27FC236}">
                  <a16:creationId xmlns:a16="http://schemas.microsoft.com/office/drawing/2014/main" id="{56FBED0F-9C85-4DD1-B49C-0A56F1D3C6C7}"/>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1179854" y="4013339"/>
              <a:ext cx="430226" cy="433717"/>
            </a:xfrm>
            <a:prstGeom prst="rect">
              <a:avLst/>
            </a:prstGeom>
          </p:spPr>
        </p:pic>
        <p:sp>
          <p:nvSpPr>
            <p:cNvPr id="32" name="Rectangle 31">
              <a:extLst>
                <a:ext uri="{FF2B5EF4-FFF2-40B4-BE49-F238E27FC236}">
                  <a16:creationId xmlns:a16="http://schemas.microsoft.com/office/drawing/2014/main" id="{CB55919B-A0C0-4B6D-9FC8-5F1444226186}"/>
                </a:ext>
              </a:extLst>
            </p:cNvPr>
            <p:cNvSpPr/>
            <p:nvPr/>
          </p:nvSpPr>
          <p:spPr>
            <a:xfrm>
              <a:off x="9641232" y="5556276"/>
              <a:ext cx="2160000" cy="923330"/>
            </a:xfrm>
            <a:prstGeom prst="rect">
              <a:avLst/>
            </a:prstGeom>
            <a:noFill/>
            <a:ln>
              <a:noFill/>
            </a:ln>
          </p:spPr>
          <p:txBody>
            <a:bodyPr wrap="square">
              <a:spAutoFit/>
            </a:bodyPr>
            <a:lstStyle/>
            <a:p>
              <a:pPr lvl="0" algn="ctr">
                <a:defRPr/>
              </a:pPr>
              <a:r>
                <a:rPr lang="en-US">
                  <a:solidFill>
                    <a:prstClr val="white"/>
                  </a:solidFill>
                </a:rPr>
                <a:t>Losing customers to banks with more advanced tech</a:t>
              </a:r>
            </a:p>
          </p:txBody>
        </p:sp>
      </p:grpSp>
      <p:grpSp>
        <p:nvGrpSpPr>
          <p:cNvPr id="33" name="Group 32">
            <a:extLst>
              <a:ext uri="{FF2B5EF4-FFF2-40B4-BE49-F238E27FC236}">
                <a16:creationId xmlns:a16="http://schemas.microsoft.com/office/drawing/2014/main" id="{FC798E9C-093B-4191-871D-60671E65FEC8}"/>
              </a:ext>
            </a:extLst>
          </p:cNvPr>
          <p:cNvGrpSpPr/>
          <p:nvPr/>
        </p:nvGrpSpPr>
        <p:grpSpPr>
          <a:xfrm>
            <a:off x="7328516" y="2885064"/>
            <a:ext cx="2160000" cy="3422533"/>
            <a:chOff x="7328516" y="3057073"/>
            <a:chExt cx="2160000" cy="3422533"/>
          </a:xfrm>
        </p:grpSpPr>
        <p:sp>
          <p:nvSpPr>
            <p:cNvPr id="34" name="Oval 33">
              <a:extLst>
                <a:ext uri="{FF2B5EF4-FFF2-40B4-BE49-F238E27FC236}">
                  <a16:creationId xmlns:a16="http://schemas.microsoft.com/office/drawing/2014/main" id="{893DF5A4-6930-424A-ABEC-90A2DF0561B2}"/>
                </a:ext>
              </a:extLst>
            </p:cNvPr>
            <p:cNvSpPr/>
            <p:nvPr/>
          </p:nvSpPr>
          <p:spPr>
            <a:xfrm>
              <a:off x="7328516" y="3057073"/>
              <a:ext cx="2160000" cy="2160000"/>
            </a:xfrm>
            <a:prstGeom prst="ellipse">
              <a:avLst/>
            </a:prstGeom>
            <a:solidFill>
              <a:srgbClr val="0026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35" name="Graphic 34" descr="Compass">
              <a:extLst>
                <a:ext uri="{FF2B5EF4-FFF2-40B4-BE49-F238E27FC236}">
                  <a16:creationId xmlns:a16="http://schemas.microsoft.com/office/drawing/2014/main" id="{DD66D23A-1019-457A-BB37-7B3DB57FFD19}"/>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582453" y="3294345"/>
              <a:ext cx="1652125" cy="1652125"/>
            </a:xfrm>
            <a:prstGeom prst="rect">
              <a:avLst/>
            </a:prstGeom>
          </p:spPr>
        </p:pic>
        <p:sp>
          <p:nvSpPr>
            <p:cNvPr id="36" name="Rectangle 35">
              <a:extLst>
                <a:ext uri="{FF2B5EF4-FFF2-40B4-BE49-F238E27FC236}">
                  <a16:creationId xmlns:a16="http://schemas.microsoft.com/office/drawing/2014/main" id="{CCDA80AD-7209-4E0A-9231-0B369C786787}"/>
                </a:ext>
              </a:extLst>
            </p:cNvPr>
            <p:cNvSpPr/>
            <p:nvPr/>
          </p:nvSpPr>
          <p:spPr>
            <a:xfrm>
              <a:off x="7328516" y="5556276"/>
              <a:ext cx="2160000" cy="923330"/>
            </a:xfrm>
            <a:prstGeom prst="rect">
              <a:avLst/>
            </a:prstGeom>
            <a:noFill/>
            <a:ln>
              <a:noFill/>
            </a:ln>
          </p:spPr>
          <p:txBody>
            <a:bodyPr wrap="square">
              <a:spAutoFit/>
            </a:bodyPr>
            <a:lstStyle/>
            <a:p>
              <a:pPr lvl="0" algn="ctr"/>
              <a:r>
                <a:rPr lang="en-US">
                  <a:solidFill>
                    <a:prstClr val="white"/>
                  </a:solidFill>
                </a:rPr>
                <a:t>Adapting to evolving market needs and new regulations </a:t>
              </a:r>
            </a:p>
          </p:txBody>
        </p:sp>
      </p:grpSp>
      <p:grpSp>
        <p:nvGrpSpPr>
          <p:cNvPr id="37" name="Group 36">
            <a:extLst>
              <a:ext uri="{FF2B5EF4-FFF2-40B4-BE49-F238E27FC236}">
                <a16:creationId xmlns:a16="http://schemas.microsoft.com/office/drawing/2014/main" id="{614879B7-0AC7-46C4-99E3-81D04F38DC85}"/>
              </a:ext>
            </a:extLst>
          </p:cNvPr>
          <p:cNvGrpSpPr/>
          <p:nvPr/>
        </p:nvGrpSpPr>
        <p:grpSpPr>
          <a:xfrm>
            <a:off x="390366" y="2885064"/>
            <a:ext cx="2160002" cy="3107663"/>
            <a:chOff x="390366" y="3057073"/>
            <a:chExt cx="2160002" cy="3107663"/>
          </a:xfrm>
        </p:grpSpPr>
        <p:sp>
          <p:nvSpPr>
            <p:cNvPr id="38" name="Oval 37">
              <a:extLst>
                <a:ext uri="{FF2B5EF4-FFF2-40B4-BE49-F238E27FC236}">
                  <a16:creationId xmlns:a16="http://schemas.microsoft.com/office/drawing/2014/main" id="{53EFB64D-853E-4F81-A9FB-E61058CB51C3}"/>
                </a:ext>
              </a:extLst>
            </p:cNvPr>
            <p:cNvSpPr/>
            <p:nvPr/>
          </p:nvSpPr>
          <p:spPr>
            <a:xfrm>
              <a:off x="390368" y="3057073"/>
              <a:ext cx="2160000" cy="2160000"/>
            </a:xfrm>
            <a:prstGeom prst="ellipse">
              <a:avLst/>
            </a:prstGeom>
            <a:solidFill>
              <a:srgbClr val="0026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2"/>
                </a:solidFill>
              </a:endParaRPr>
            </a:p>
          </p:txBody>
        </p:sp>
        <p:grpSp>
          <p:nvGrpSpPr>
            <p:cNvPr id="39" name="Group 38">
              <a:extLst>
                <a:ext uri="{FF2B5EF4-FFF2-40B4-BE49-F238E27FC236}">
                  <a16:creationId xmlns:a16="http://schemas.microsoft.com/office/drawing/2014/main" id="{E3E74385-708D-494C-9F67-2BD232DE2BF0}"/>
                </a:ext>
              </a:extLst>
            </p:cNvPr>
            <p:cNvGrpSpPr/>
            <p:nvPr/>
          </p:nvGrpSpPr>
          <p:grpSpPr>
            <a:xfrm>
              <a:off x="651745" y="3586687"/>
              <a:ext cx="1765011" cy="1206053"/>
              <a:chOff x="651745" y="3152119"/>
              <a:chExt cx="1765011" cy="1206053"/>
            </a:xfrm>
          </p:grpSpPr>
          <p:cxnSp>
            <p:nvCxnSpPr>
              <p:cNvPr id="43" name="Straight Connector 42">
                <a:extLst>
                  <a:ext uri="{FF2B5EF4-FFF2-40B4-BE49-F238E27FC236}">
                    <a16:creationId xmlns:a16="http://schemas.microsoft.com/office/drawing/2014/main" id="{6C0B0F1A-AB5E-4CB1-8DEF-6CE1EF768A00}"/>
                  </a:ext>
                </a:extLst>
              </p:cNvPr>
              <p:cNvCxnSpPr>
                <a:cxnSpLocks/>
              </p:cNvCxnSpPr>
              <p:nvPr/>
            </p:nvCxnSpPr>
            <p:spPr>
              <a:xfrm flipH="1">
                <a:off x="1126929" y="3152119"/>
                <a:ext cx="692009" cy="120605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3A858A-F471-4CE2-B0F0-EED8B750B7FE}"/>
                  </a:ext>
                </a:extLst>
              </p:cNvPr>
              <p:cNvCxnSpPr>
                <a:cxnSpLocks/>
              </p:cNvCxnSpPr>
              <p:nvPr/>
            </p:nvCxnSpPr>
            <p:spPr>
              <a:xfrm>
                <a:off x="651745" y="4152635"/>
                <a:ext cx="165813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60DD77-FCD9-424D-A2E5-748D67E41064}"/>
                  </a:ext>
                </a:extLst>
              </p:cNvPr>
              <p:cNvCxnSpPr>
                <a:cxnSpLocks/>
              </p:cNvCxnSpPr>
              <p:nvPr/>
            </p:nvCxnSpPr>
            <p:spPr>
              <a:xfrm>
                <a:off x="738130" y="3710970"/>
                <a:ext cx="167862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088A0E9-7425-482B-89A2-3AC50908D135}"/>
                  </a:ext>
                </a:extLst>
              </p:cNvPr>
              <p:cNvCxnSpPr>
                <a:cxnSpLocks/>
              </p:cNvCxnSpPr>
              <p:nvPr/>
            </p:nvCxnSpPr>
            <p:spPr>
              <a:xfrm>
                <a:off x="845000" y="3425614"/>
                <a:ext cx="131071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6BCE029F-AA2C-49FA-9973-7F0DEF71598E}"/>
                </a:ext>
              </a:extLst>
            </p:cNvPr>
            <p:cNvSpPr/>
            <p:nvPr/>
          </p:nvSpPr>
          <p:spPr>
            <a:xfrm>
              <a:off x="390366" y="5518405"/>
              <a:ext cx="2160000" cy="646331"/>
            </a:xfrm>
            <a:prstGeom prst="rect">
              <a:avLst/>
            </a:prstGeom>
            <a:noFill/>
            <a:ln>
              <a:noFill/>
            </a:ln>
          </p:spPr>
          <p:txBody>
            <a:bodyPr wrap="square">
              <a:spAutoFit/>
            </a:bodyPr>
            <a:lstStyle/>
            <a:p>
              <a:pPr algn="ctr"/>
              <a:r>
                <a:rPr lang="en-US">
                  <a:solidFill>
                    <a:schemeClr val="bg1"/>
                  </a:solidFill>
                </a:rPr>
                <a:t>Disruption and enormous competition</a:t>
              </a:r>
            </a:p>
          </p:txBody>
        </p:sp>
        <p:pic>
          <p:nvPicPr>
            <p:cNvPr id="41" name="Graphic 40" descr="Crawl">
              <a:extLst>
                <a:ext uri="{FF2B5EF4-FFF2-40B4-BE49-F238E27FC236}">
                  <a16:creationId xmlns:a16="http://schemas.microsoft.com/office/drawing/2014/main" id="{F835807D-64C2-4945-8AA5-17D3FD882258}"/>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51367" y="3439831"/>
              <a:ext cx="791971" cy="791971"/>
            </a:xfrm>
            <a:prstGeom prst="rect">
              <a:avLst/>
            </a:prstGeom>
          </p:spPr>
        </p:pic>
        <p:pic>
          <p:nvPicPr>
            <p:cNvPr id="42" name="Graphic 41" descr="Run">
              <a:extLst>
                <a:ext uri="{FF2B5EF4-FFF2-40B4-BE49-F238E27FC236}">
                  <a16:creationId xmlns:a16="http://schemas.microsoft.com/office/drawing/2014/main" id="{EC0B6E2F-6279-4AAD-AD87-7AAD3C2232B4}"/>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493790" y="3592745"/>
              <a:ext cx="913208" cy="913208"/>
            </a:xfrm>
            <a:prstGeom prst="rect">
              <a:avLst/>
            </a:prstGeom>
          </p:spPr>
        </p:pic>
      </p:grpSp>
      <p:grpSp>
        <p:nvGrpSpPr>
          <p:cNvPr id="47" name="Group 46">
            <a:extLst>
              <a:ext uri="{FF2B5EF4-FFF2-40B4-BE49-F238E27FC236}">
                <a16:creationId xmlns:a16="http://schemas.microsoft.com/office/drawing/2014/main" id="{D9F2B32D-B2AF-4F3D-94F6-B5C0544AA1EE}"/>
              </a:ext>
            </a:extLst>
          </p:cNvPr>
          <p:cNvGrpSpPr/>
          <p:nvPr/>
        </p:nvGrpSpPr>
        <p:grpSpPr>
          <a:xfrm>
            <a:off x="5826000" y="188913"/>
            <a:ext cx="540000" cy="540000"/>
            <a:chOff x="5826000" y="188913"/>
            <a:chExt cx="540000" cy="540000"/>
          </a:xfrm>
        </p:grpSpPr>
        <p:sp>
          <p:nvSpPr>
            <p:cNvPr id="48" name="Oval 47">
              <a:extLst>
                <a:ext uri="{FF2B5EF4-FFF2-40B4-BE49-F238E27FC236}">
                  <a16:creationId xmlns:a16="http://schemas.microsoft.com/office/drawing/2014/main" id="{FB335480-6F28-433B-9AC4-BA03C20D001A}"/>
                </a:ext>
              </a:extLst>
            </p:cNvPr>
            <p:cNvSpPr/>
            <p:nvPr/>
          </p:nvSpPr>
          <p:spPr>
            <a:xfrm>
              <a:off x="5826000" y="188913"/>
              <a:ext cx="540000" cy="54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643785A-99E9-417F-8FE0-E3BD0BC1ED52}"/>
                </a:ext>
              </a:extLst>
            </p:cNvPr>
            <p:cNvGrpSpPr>
              <a:grpSpLocks noChangeAspect="1"/>
            </p:cNvGrpSpPr>
            <p:nvPr/>
          </p:nvGrpSpPr>
          <p:grpSpPr>
            <a:xfrm>
              <a:off x="5944682" y="278913"/>
              <a:ext cx="302635" cy="360000"/>
              <a:chOff x="7863553" y="2726623"/>
              <a:chExt cx="638175" cy="759143"/>
            </a:xfrm>
            <a:solidFill>
              <a:srgbClr val="FFC000"/>
            </a:solidFill>
          </p:grpSpPr>
          <p:sp>
            <p:nvSpPr>
              <p:cNvPr id="50" name="Freeform: Shape 49">
                <a:extLst>
                  <a:ext uri="{FF2B5EF4-FFF2-40B4-BE49-F238E27FC236}">
                    <a16:creationId xmlns:a16="http://schemas.microsoft.com/office/drawing/2014/main" id="{93424E63-7508-44C2-BD96-5E4586492AAD}"/>
                  </a:ext>
                </a:extLst>
              </p:cNvPr>
              <p:cNvSpPr/>
              <p:nvPr/>
            </p:nvSpPr>
            <p:spPr>
              <a:xfrm>
                <a:off x="7863553" y="2830446"/>
                <a:ext cx="466725" cy="285750"/>
              </a:xfrm>
              <a:custGeom>
                <a:avLst/>
                <a:gdLst>
                  <a:gd name="connsiteX0" fmla="*/ 150019 w 466725"/>
                  <a:gd name="connsiteY0" fmla="*/ 7144 h 285750"/>
                  <a:gd name="connsiteX1" fmla="*/ 7144 w 466725"/>
                  <a:gd name="connsiteY1" fmla="*/ 93821 h 285750"/>
                  <a:gd name="connsiteX2" fmla="*/ 321469 w 466725"/>
                  <a:gd name="connsiteY2" fmla="*/ 284321 h 285750"/>
                  <a:gd name="connsiteX3" fmla="*/ 464344 w 466725"/>
                  <a:gd name="connsiteY3" fmla="*/ 197644 h 285750"/>
                </a:gdLst>
                <a:ahLst/>
                <a:cxnLst>
                  <a:cxn ang="0">
                    <a:pos x="connsiteX0" y="connsiteY0"/>
                  </a:cxn>
                  <a:cxn ang="0">
                    <a:pos x="connsiteX1" y="connsiteY1"/>
                  </a:cxn>
                  <a:cxn ang="0">
                    <a:pos x="connsiteX2" y="connsiteY2"/>
                  </a:cxn>
                  <a:cxn ang="0">
                    <a:pos x="connsiteX3" y="connsiteY3"/>
                  </a:cxn>
                </a:cxnLst>
                <a:rect l="l" t="t" r="r" b="b"/>
                <a:pathLst>
                  <a:path w="466725" h="285750">
                    <a:moveTo>
                      <a:pt x="150019" y="7144"/>
                    </a:moveTo>
                    <a:lnTo>
                      <a:pt x="7144" y="93821"/>
                    </a:lnTo>
                    <a:lnTo>
                      <a:pt x="321469" y="284321"/>
                    </a:lnTo>
                    <a:lnTo>
                      <a:pt x="464344" y="197644"/>
                    </a:lnTo>
                    <a:close/>
                  </a:path>
                </a:pathLst>
              </a:custGeom>
              <a:grpFill/>
              <a:ln w="9525" cap="flat">
                <a:noFill/>
                <a:prstDash val="solid"/>
                <a:miter/>
              </a:ln>
            </p:spPr>
            <p:txBody>
              <a:bodyPr rtlCol="0" anchor="ctr"/>
              <a:lstStyle/>
              <a:p>
                <a:pPr algn="ctr"/>
                <a:endParaRPr lang="en-US"/>
              </a:p>
            </p:txBody>
          </p:sp>
          <p:sp>
            <p:nvSpPr>
              <p:cNvPr id="51" name="Freeform: Shape 50">
                <a:extLst>
                  <a:ext uri="{FF2B5EF4-FFF2-40B4-BE49-F238E27FC236}">
                    <a16:creationId xmlns:a16="http://schemas.microsoft.com/office/drawing/2014/main" id="{2A2702DF-E51A-49CE-A65C-33B9EA13391D}"/>
                  </a:ext>
                </a:extLst>
              </p:cNvPr>
              <p:cNvSpPr/>
              <p:nvPr/>
            </p:nvSpPr>
            <p:spPr>
              <a:xfrm>
                <a:off x="8042623" y="2726623"/>
                <a:ext cx="457200" cy="285750"/>
              </a:xfrm>
              <a:custGeom>
                <a:avLst/>
                <a:gdLst>
                  <a:gd name="connsiteX0" fmla="*/ 456724 w 457200"/>
                  <a:gd name="connsiteY0" fmla="*/ 197644 h 285750"/>
                  <a:gd name="connsiteX1" fmla="*/ 142399 w 457200"/>
                  <a:gd name="connsiteY1" fmla="*/ 7144 h 285750"/>
                  <a:gd name="connsiteX2" fmla="*/ 7144 w 457200"/>
                  <a:gd name="connsiteY2" fmla="*/ 89059 h 285750"/>
                  <a:gd name="connsiteX3" fmla="*/ 321469 w 457200"/>
                  <a:gd name="connsiteY3" fmla="*/ 279559 h 285750"/>
                </a:gdLst>
                <a:ahLst/>
                <a:cxnLst>
                  <a:cxn ang="0">
                    <a:pos x="connsiteX0" y="connsiteY0"/>
                  </a:cxn>
                  <a:cxn ang="0">
                    <a:pos x="connsiteX1" y="connsiteY1"/>
                  </a:cxn>
                  <a:cxn ang="0">
                    <a:pos x="connsiteX2" y="connsiteY2"/>
                  </a:cxn>
                  <a:cxn ang="0">
                    <a:pos x="connsiteX3" y="connsiteY3"/>
                  </a:cxn>
                </a:cxnLst>
                <a:rect l="l" t="t" r="r" b="b"/>
                <a:pathLst>
                  <a:path w="457200" h="285750">
                    <a:moveTo>
                      <a:pt x="456724" y="197644"/>
                    </a:moveTo>
                    <a:lnTo>
                      <a:pt x="142399" y="7144"/>
                    </a:lnTo>
                    <a:lnTo>
                      <a:pt x="7144" y="89059"/>
                    </a:lnTo>
                    <a:lnTo>
                      <a:pt x="321469" y="279559"/>
                    </a:lnTo>
                    <a:close/>
                  </a:path>
                </a:pathLst>
              </a:custGeom>
              <a:grpFill/>
              <a:ln w="9525" cap="flat">
                <a:noFill/>
                <a:prstDash val="solid"/>
                <a:miter/>
              </a:ln>
            </p:spPr>
            <p:txBody>
              <a:bodyPr rtlCol="0" anchor="ctr"/>
              <a:lstStyle/>
              <a:p>
                <a:pPr algn="ctr"/>
                <a:endParaRPr lang="en-US"/>
              </a:p>
            </p:txBody>
          </p:sp>
          <p:sp>
            <p:nvSpPr>
              <p:cNvPr id="52" name="Freeform: Shape 51">
                <a:extLst>
                  <a:ext uri="{FF2B5EF4-FFF2-40B4-BE49-F238E27FC236}">
                    <a16:creationId xmlns:a16="http://schemas.microsoft.com/office/drawing/2014/main" id="{4E6BD42E-BC1A-46F0-A656-7C7EEC49FB09}"/>
                  </a:ext>
                </a:extLst>
              </p:cNvPr>
              <p:cNvSpPr/>
              <p:nvPr/>
            </p:nvSpPr>
            <p:spPr>
              <a:xfrm>
                <a:off x="7863553" y="2961891"/>
                <a:ext cx="304800" cy="523875"/>
              </a:xfrm>
              <a:custGeom>
                <a:avLst/>
                <a:gdLst>
                  <a:gd name="connsiteX0" fmla="*/ 7144 w 304800"/>
                  <a:gd name="connsiteY0" fmla="*/ 38576 h 523875"/>
                  <a:gd name="connsiteX1" fmla="*/ 7144 w 304800"/>
                  <a:gd name="connsiteY1" fmla="*/ 343376 h 523875"/>
                  <a:gd name="connsiteX2" fmla="*/ 302419 w 304800"/>
                  <a:gd name="connsiteY2" fmla="*/ 522446 h 523875"/>
                  <a:gd name="connsiteX3" fmla="*/ 302419 w 304800"/>
                  <a:gd name="connsiteY3" fmla="*/ 186214 h 523875"/>
                  <a:gd name="connsiteX4" fmla="*/ 7144 w 304800"/>
                  <a:gd name="connsiteY4" fmla="*/ 7144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523875">
                    <a:moveTo>
                      <a:pt x="7144" y="38576"/>
                    </a:moveTo>
                    <a:lnTo>
                      <a:pt x="7144" y="343376"/>
                    </a:lnTo>
                    <a:lnTo>
                      <a:pt x="302419" y="522446"/>
                    </a:lnTo>
                    <a:lnTo>
                      <a:pt x="302419" y="186214"/>
                    </a:lnTo>
                    <a:lnTo>
                      <a:pt x="7144" y="7144"/>
                    </a:lnTo>
                    <a:close/>
                  </a:path>
                </a:pathLst>
              </a:custGeom>
              <a:grpFill/>
              <a:ln w="9525" cap="flat">
                <a:noFill/>
                <a:prstDash val="solid"/>
                <a:miter/>
              </a:ln>
            </p:spPr>
            <p:txBody>
              <a:bodyPr rtlCol="0" anchor="ctr"/>
              <a:lstStyle/>
              <a:p>
                <a:pPr algn="ctr"/>
                <a:endParaRPr lang="en-US"/>
              </a:p>
            </p:txBody>
          </p:sp>
          <p:sp>
            <p:nvSpPr>
              <p:cNvPr id="53" name="Freeform: Shape 52">
                <a:extLst>
                  <a:ext uri="{FF2B5EF4-FFF2-40B4-BE49-F238E27FC236}">
                    <a16:creationId xmlns:a16="http://schemas.microsoft.com/office/drawing/2014/main" id="{E49A05EC-2744-4C55-844B-56D957885CA3}"/>
                  </a:ext>
                </a:extLst>
              </p:cNvPr>
              <p:cNvSpPr/>
              <p:nvPr/>
            </p:nvSpPr>
            <p:spPr>
              <a:xfrm>
                <a:off x="8196928" y="2961891"/>
                <a:ext cx="304800" cy="523875"/>
              </a:xfrm>
              <a:custGeom>
                <a:avLst/>
                <a:gdLst>
                  <a:gd name="connsiteX0" fmla="*/ 111919 w 304800"/>
                  <a:gd name="connsiteY0" fmla="*/ 238601 h 523875"/>
                  <a:gd name="connsiteX1" fmla="*/ 45244 w 304800"/>
                  <a:gd name="connsiteY1" fmla="*/ 276701 h 523875"/>
                  <a:gd name="connsiteX2" fmla="*/ 45244 w 304800"/>
                  <a:gd name="connsiteY2" fmla="*/ 210026 h 523875"/>
                  <a:gd name="connsiteX3" fmla="*/ 111919 w 304800"/>
                  <a:gd name="connsiteY3" fmla="*/ 171926 h 523875"/>
                  <a:gd name="connsiteX4" fmla="*/ 111919 w 304800"/>
                  <a:gd name="connsiteY4" fmla="*/ 238601 h 523875"/>
                  <a:gd name="connsiteX5" fmla="*/ 7144 w 304800"/>
                  <a:gd name="connsiteY5" fmla="*/ 186214 h 523875"/>
                  <a:gd name="connsiteX6" fmla="*/ 7144 w 304800"/>
                  <a:gd name="connsiteY6" fmla="*/ 522446 h 523875"/>
                  <a:gd name="connsiteX7" fmla="*/ 302419 w 304800"/>
                  <a:gd name="connsiteY7" fmla="*/ 343376 h 523875"/>
                  <a:gd name="connsiteX8" fmla="*/ 302419 w 304800"/>
                  <a:gd name="connsiteY8" fmla="*/ 7144 h 523875"/>
                  <a:gd name="connsiteX9" fmla="*/ 7144 w 304800"/>
                  <a:gd name="connsiteY9" fmla="*/ 18621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523875">
                    <a:moveTo>
                      <a:pt x="111919" y="238601"/>
                    </a:moveTo>
                    <a:lnTo>
                      <a:pt x="45244" y="276701"/>
                    </a:lnTo>
                    <a:lnTo>
                      <a:pt x="45244" y="210026"/>
                    </a:lnTo>
                    <a:lnTo>
                      <a:pt x="111919" y="171926"/>
                    </a:lnTo>
                    <a:lnTo>
                      <a:pt x="111919" y="238601"/>
                    </a:lnTo>
                    <a:close/>
                    <a:moveTo>
                      <a:pt x="7144" y="186214"/>
                    </a:moveTo>
                    <a:lnTo>
                      <a:pt x="7144" y="522446"/>
                    </a:lnTo>
                    <a:lnTo>
                      <a:pt x="302419" y="343376"/>
                    </a:lnTo>
                    <a:lnTo>
                      <a:pt x="302419" y="7144"/>
                    </a:lnTo>
                    <a:lnTo>
                      <a:pt x="7144" y="186214"/>
                    </a:ln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59040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ECD1-F414-414C-A9FC-C1C447D64B26}"/>
              </a:ext>
            </a:extLst>
          </p:cNvPr>
          <p:cNvSpPr>
            <a:spLocks noGrp="1"/>
          </p:cNvSpPr>
          <p:nvPr>
            <p:ph type="title"/>
          </p:nvPr>
        </p:nvSpPr>
        <p:spPr/>
        <p:txBody>
          <a:bodyPr/>
          <a:lstStyle/>
          <a:p>
            <a:r>
              <a:rPr lang="en-GB" dirty="0"/>
              <a:t>DIGITAL READINESS VS. CUSTOMER EXPECTATIONS</a:t>
            </a:r>
          </a:p>
        </p:txBody>
      </p:sp>
      <p:pic>
        <p:nvPicPr>
          <p:cNvPr id="4" name="Grafik 3" descr="Ein Bild, das Text, Screenshot enthält.&#10;&#10;Automatisch generierte Beschreibung">
            <a:extLst>
              <a:ext uri="{FF2B5EF4-FFF2-40B4-BE49-F238E27FC236}">
                <a16:creationId xmlns:a16="http://schemas.microsoft.com/office/drawing/2014/main" id="{9832B40B-0DCE-4DBC-8216-692A4D1DF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8000"/>
            <a:ext cx="5886392" cy="5472000"/>
          </a:xfrm>
          <a:prstGeom prst="rect">
            <a:avLst/>
          </a:prstGeom>
        </p:spPr>
      </p:pic>
      <p:pic>
        <p:nvPicPr>
          <p:cNvPr id="5" name="Grafik 4" descr="Ein Bild, das Screenshot enthält.&#10;&#10;Automatisch generierte Beschreibung">
            <a:extLst>
              <a:ext uri="{FF2B5EF4-FFF2-40B4-BE49-F238E27FC236}">
                <a16:creationId xmlns:a16="http://schemas.microsoft.com/office/drawing/2014/main" id="{8DB7AAE2-2C74-4054-95B4-A7778E97B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000" y="1368000"/>
            <a:ext cx="6034000" cy="5040000"/>
          </a:xfrm>
          <a:prstGeom prst="rect">
            <a:avLst/>
          </a:prstGeom>
        </p:spPr>
      </p:pic>
    </p:spTree>
    <p:extLst>
      <p:ext uri="{BB962C8B-B14F-4D97-AF65-F5344CB8AC3E}">
        <p14:creationId xmlns:p14="http://schemas.microsoft.com/office/powerpoint/2010/main" val="371030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98E58B0D-2889-4A33-89B6-27F8975A0A22}"/>
              </a:ext>
            </a:extLst>
          </p:cNvPr>
          <p:cNvSpPr/>
          <p:nvPr/>
        </p:nvSpPr>
        <p:spPr>
          <a:xfrm>
            <a:off x="0" y="958788"/>
            <a:ext cx="12192000" cy="5899212"/>
          </a:xfrm>
          <a:prstGeom prst="rect">
            <a:avLst/>
          </a:prstGeom>
          <a:gradFill flip="none" rotWithShape="1">
            <a:gsLst>
              <a:gs pos="0">
                <a:srgbClr val="002663">
                  <a:lumMod val="100000"/>
                </a:srgbClr>
              </a:gs>
              <a:gs pos="98000">
                <a:srgbClr val="68ACE5">
                  <a:alpha val="70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6AECD1-F414-414C-A9FC-C1C447D64B26}"/>
              </a:ext>
            </a:extLst>
          </p:cNvPr>
          <p:cNvSpPr>
            <a:spLocks noGrp="1"/>
          </p:cNvSpPr>
          <p:nvPr>
            <p:ph type="title"/>
          </p:nvPr>
        </p:nvSpPr>
        <p:spPr/>
        <p:txBody>
          <a:bodyPr/>
          <a:lstStyle/>
          <a:p>
            <a:r>
              <a:rPr lang="en-US" dirty="0"/>
              <a:t>DIGITIZATION OF LEGACY SYSTEMS</a:t>
            </a:r>
            <a:br>
              <a:rPr lang="en-US" dirty="0"/>
            </a:br>
            <a:endParaRPr lang="en-US" dirty="0"/>
          </a:p>
        </p:txBody>
      </p:sp>
      <p:sp>
        <p:nvSpPr>
          <p:cNvPr id="4" name="Content Placeholder 1">
            <a:extLst>
              <a:ext uri="{FF2B5EF4-FFF2-40B4-BE49-F238E27FC236}">
                <a16:creationId xmlns:a16="http://schemas.microsoft.com/office/drawing/2014/main" id="{B6576DD5-94EA-4413-A3DB-64572702D8C1}"/>
              </a:ext>
            </a:extLst>
          </p:cNvPr>
          <p:cNvSpPr txBox="1">
            <a:spLocks/>
          </p:cNvSpPr>
          <p:nvPr/>
        </p:nvSpPr>
        <p:spPr>
          <a:xfrm>
            <a:off x="1260000" y="1440000"/>
            <a:ext cx="3168000" cy="46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14375" indent="-177800" algn="l" defTabSz="914400" rtl="0" eaLnBrk="1" latinLnBrk="0" hangingPunct="1">
              <a:lnSpc>
                <a:spcPct val="90000"/>
              </a:lnSpc>
              <a:spcBef>
                <a:spcPts val="500"/>
              </a:spcBef>
              <a:buFont typeface="Arial" panose="020B0604020202020204" pitchFamily="34" charset="0"/>
              <a:buChar char="•"/>
              <a:tabLst>
                <a:tab pos="357188" algn="l"/>
              </a:tabLst>
              <a:defRPr sz="1600" kern="1200">
                <a:solidFill>
                  <a:schemeClr val="tx1"/>
                </a:solidFill>
                <a:latin typeface="+mn-lt"/>
                <a:ea typeface="+mn-ea"/>
                <a:cs typeface="+mn-cs"/>
              </a:defRPr>
            </a:lvl3pPr>
            <a:lvl4pPr marL="1079500" indent="-1619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43668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1800"/>
              </a:spcAft>
              <a:buClr>
                <a:srgbClr val="002663"/>
              </a:buClr>
              <a:defRPr/>
            </a:pPr>
            <a:r>
              <a:rPr lang="en-US" sz="3200" dirty="0">
                <a:solidFill>
                  <a:srgbClr val="E23620"/>
                </a:solidFill>
                <a:latin typeface="Arial Narrow" panose="020B0606020202030204" pitchFamily="34" charset="0"/>
              </a:rPr>
              <a:t>LEGACY</a:t>
            </a:r>
          </a:p>
          <a:p>
            <a:pPr>
              <a:lnSpc>
                <a:spcPct val="120000"/>
              </a:lnSpc>
              <a:spcBef>
                <a:spcPts val="0"/>
              </a:spcBef>
              <a:spcAft>
                <a:spcPts val="1800"/>
              </a:spcAft>
              <a:buClr>
                <a:srgbClr val="002663"/>
              </a:buClr>
              <a:defRPr/>
            </a:pPr>
            <a:r>
              <a:rPr lang="en-US" sz="2400" b="0" dirty="0">
                <a:solidFill>
                  <a:srgbClr val="FFFFFF"/>
                </a:solidFill>
                <a:latin typeface="Arial Narrow" panose="020B0606020202030204" pitchFamily="34" charset="0"/>
              </a:rPr>
              <a:t>Monolithic &amp; rigid</a:t>
            </a:r>
          </a:p>
          <a:p>
            <a:pPr>
              <a:lnSpc>
                <a:spcPct val="120000"/>
              </a:lnSpc>
              <a:spcBef>
                <a:spcPts val="0"/>
              </a:spcBef>
              <a:spcAft>
                <a:spcPts val="1800"/>
              </a:spcAft>
              <a:buClr>
                <a:srgbClr val="002663"/>
              </a:buClr>
              <a:defRPr/>
            </a:pPr>
            <a:r>
              <a:rPr lang="en-US" sz="2400" b="0" dirty="0">
                <a:solidFill>
                  <a:srgbClr val="FFFFFF"/>
                </a:solidFill>
                <a:latin typeface="Arial Narrow" panose="020B0606020202030204" pitchFamily="34" charset="0"/>
              </a:rPr>
              <a:t>Fragmented</a:t>
            </a:r>
          </a:p>
          <a:p>
            <a:pPr>
              <a:lnSpc>
                <a:spcPct val="120000"/>
              </a:lnSpc>
              <a:spcBef>
                <a:spcPts val="0"/>
              </a:spcBef>
              <a:spcAft>
                <a:spcPts val="1800"/>
              </a:spcAft>
              <a:buClr>
                <a:srgbClr val="002663"/>
              </a:buClr>
              <a:defRPr/>
            </a:pPr>
            <a:r>
              <a:rPr lang="en-US" sz="2400" b="0" dirty="0">
                <a:solidFill>
                  <a:srgbClr val="FFFFFF"/>
                </a:solidFill>
                <a:latin typeface="Arial Narrow" panose="020B0606020202030204" pitchFamily="34" charset="0"/>
              </a:rPr>
              <a:t>Hardcoded processes</a:t>
            </a:r>
          </a:p>
          <a:p>
            <a:pPr>
              <a:lnSpc>
                <a:spcPct val="120000"/>
              </a:lnSpc>
              <a:spcBef>
                <a:spcPts val="0"/>
              </a:spcBef>
              <a:spcAft>
                <a:spcPts val="1800"/>
              </a:spcAft>
              <a:buClr>
                <a:srgbClr val="002663"/>
              </a:buClr>
              <a:defRPr/>
            </a:pPr>
            <a:r>
              <a:rPr lang="en-US" sz="2400" b="0" dirty="0">
                <a:solidFill>
                  <a:srgbClr val="FFFFFF"/>
                </a:solidFill>
                <a:latin typeface="Arial Narrow" panose="020B0606020202030204" pitchFamily="34" charset="0"/>
              </a:rPr>
              <a:t>Aging &amp; high maintenance</a:t>
            </a:r>
          </a:p>
          <a:p>
            <a:pPr>
              <a:lnSpc>
                <a:spcPct val="120000"/>
              </a:lnSpc>
              <a:spcBef>
                <a:spcPts val="0"/>
              </a:spcBef>
              <a:spcAft>
                <a:spcPts val="1800"/>
              </a:spcAft>
              <a:buClr>
                <a:srgbClr val="002663"/>
              </a:buClr>
              <a:defRPr/>
            </a:pPr>
            <a:r>
              <a:rPr lang="en-US" sz="2400" b="0" dirty="0">
                <a:solidFill>
                  <a:srgbClr val="FFFFFF"/>
                </a:solidFill>
                <a:latin typeface="Arial Narrow" panose="020B0606020202030204" pitchFamily="34" charset="0"/>
              </a:rPr>
              <a:t>Limited integration</a:t>
            </a:r>
          </a:p>
          <a:p>
            <a:pPr>
              <a:lnSpc>
                <a:spcPct val="120000"/>
              </a:lnSpc>
              <a:spcBef>
                <a:spcPts val="0"/>
              </a:spcBef>
              <a:spcAft>
                <a:spcPts val="1800"/>
              </a:spcAft>
              <a:buClr>
                <a:srgbClr val="002663"/>
              </a:buClr>
              <a:defRPr/>
            </a:pPr>
            <a:r>
              <a:rPr lang="en-US" sz="2400" b="0" dirty="0">
                <a:solidFill>
                  <a:srgbClr val="FFFFFF"/>
                </a:solidFill>
                <a:latin typeface="Arial Narrow" panose="020B0606020202030204" pitchFamily="34" charset="0"/>
              </a:rPr>
              <a:t>Data locked out</a:t>
            </a:r>
          </a:p>
        </p:txBody>
      </p:sp>
      <p:sp>
        <p:nvSpPr>
          <p:cNvPr id="5" name="Content Placeholder 1">
            <a:extLst>
              <a:ext uri="{FF2B5EF4-FFF2-40B4-BE49-F238E27FC236}">
                <a16:creationId xmlns:a16="http://schemas.microsoft.com/office/drawing/2014/main" id="{836A8556-5370-4C9F-89FB-360B5A7999A1}"/>
              </a:ext>
            </a:extLst>
          </p:cNvPr>
          <p:cNvSpPr txBox="1">
            <a:spLocks/>
          </p:cNvSpPr>
          <p:nvPr/>
        </p:nvSpPr>
        <p:spPr>
          <a:xfrm>
            <a:off x="7992000" y="1440000"/>
            <a:ext cx="3780000" cy="46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14375" indent="-177800" algn="l" defTabSz="914400" rtl="0" eaLnBrk="1" latinLnBrk="0" hangingPunct="1">
              <a:lnSpc>
                <a:spcPct val="90000"/>
              </a:lnSpc>
              <a:spcBef>
                <a:spcPts val="500"/>
              </a:spcBef>
              <a:buFont typeface="Arial" panose="020B0604020202020204" pitchFamily="34" charset="0"/>
              <a:buChar char="•"/>
              <a:tabLst>
                <a:tab pos="357188" algn="l"/>
              </a:tabLst>
              <a:defRPr sz="1600" kern="1200">
                <a:solidFill>
                  <a:schemeClr val="tx1"/>
                </a:solidFill>
                <a:latin typeface="+mn-lt"/>
                <a:ea typeface="+mn-ea"/>
                <a:cs typeface="+mn-cs"/>
              </a:defRPr>
            </a:lvl3pPr>
            <a:lvl4pPr marL="1079500" indent="-1619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43668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1800"/>
              </a:spcAft>
              <a:buClr>
                <a:srgbClr val="002663"/>
              </a:buClr>
              <a:defRPr/>
            </a:pPr>
            <a:r>
              <a:rPr lang="en-US" sz="3200" dirty="0">
                <a:solidFill>
                  <a:srgbClr val="FFC700"/>
                </a:solidFill>
                <a:latin typeface="Arial Narrow" panose="020B0606020202030204" pitchFamily="34" charset="0"/>
              </a:rPr>
              <a:t>DIGITAL</a:t>
            </a:r>
          </a:p>
          <a:p>
            <a:pPr>
              <a:lnSpc>
                <a:spcPct val="120000"/>
              </a:lnSpc>
              <a:spcBef>
                <a:spcPts val="0"/>
              </a:spcBef>
              <a:spcAft>
                <a:spcPts val="1800"/>
              </a:spcAft>
              <a:buClr>
                <a:srgbClr val="002663"/>
              </a:buClr>
              <a:defRPr/>
            </a:pPr>
            <a:r>
              <a:rPr lang="en-US" sz="2400" b="0" dirty="0">
                <a:solidFill>
                  <a:srgbClr val="FFFFFF"/>
                </a:solidFill>
                <a:latin typeface="Arial Narrow" panose="020B0606020202030204" pitchFamily="34" charset="0"/>
              </a:rPr>
              <a:t>Componentized &amp; flexible</a:t>
            </a:r>
          </a:p>
          <a:p>
            <a:pPr>
              <a:lnSpc>
                <a:spcPct val="120000"/>
              </a:lnSpc>
              <a:spcBef>
                <a:spcPts val="0"/>
              </a:spcBef>
              <a:spcAft>
                <a:spcPts val="1800"/>
              </a:spcAft>
              <a:buClr>
                <a:srgbClr val="002663"/>
              </a:buClr>
              <a:defRPr/>
            </a:pPr>
            <a:r>
              <a:rPr lang="en-US" sz="2400" b="0" dirty="0">
                <a:solidFill>
                  <a:srgbClr val="FFFFFF"/>
                </a:solidFill>
                <a:latin typeface="Arial Narrow" panose="020B0606020202030204" pitchFamily="34" charset="0"/>
              </a:rPr>
              <a:t>Integrated</a:t>
            </a:r>
          </a:p>
          <a:p>
            <a:pPr>
              <a:lnSpc>
                <a:spcPct val="120000"/>
              </a:lnSpc>
              <a:spcBef>
                <a:spcPts val="0"/>
              </a:spcBef>
              <a:spcAft>
                <a:spcPts val="1800"/>
              </a:spcAft>
              <a:buClr>
                <a:srgbClr val="002663"/>
              </a:buClr>
              <a:defRPr/>
            </a:pPr>
            <a:r>
              <a:rPr lang="en-US" sz="2400" b="0" dirty="0">
                <a:solidFill>
                  <a:srgbClr val="FFFFFF"/>
                </a:solidFill>
                <a:latin typeface="Arial Narrow" panose="020B0606020202030204" pitchFamily="34" charset="0"/>
              </a:rPr>
              <a:t>Customizable &amp; extensible</a:t>
            </a:r>
          </a:p>
          <a:p>
            <a:pPr>
              <a:lnSpc>
                <a:spcPct val="120000"/>
              </a:lnSpc>
              <a:spcBef>
                <a:spcPts val="0"/>
              </a:spcBef>
              <a:spcAft>
                <a:spcPts val="1800"/>
              </a:spcAft>
              <a:buClr>
                <a:srgbClr val="002663"/>
              </a:buClr>
              <a:defRPr/>
            </a:pPr>
            <a:r>
              <a:rPr lang="en-US" sz="2400" b="0" dirty="0">
                <a:solidFill>
                  <a:srgbClr val="FFFFFF"/>
                </a:solidFill>
                <a:latin typeface="Arial Narrow" panose="020B0606020202030204" pitchFamily="34" charset="0"/>
              </a:rPr>
              <a:t>Future-ready &amp; efficient</a:t>
            </a:r>
          </a:p>
          <a:p>
            <a:pPr>
              <a:lnSpc>
                <a:spcPct val="120000"/>
              </a:lnSpc>
              <a:spcBef>
                <a:spcPts val="0"/>
              </a:spcBef>
              <a:spcAft>
                <a:spcPts val="1800"/>
              </a:spcAft>
              <a:buClr>
                <a:srgbClr val="002663"/>
              </a:buClr>
              <a:defRPr/>
            </a:pPr>
            <a:r>
              <a:rPr lang="en-US" sz="2400" b="0" dirty="0">
                <a:solidFill>
                  <a:srgbClr val="FFFFFF"/>
                </a:solidFill>
                <a:latin typeface="Arial Narrow" panose="020B0606020202030204" pitchFamily="34" charset="0"/>
              </a:rPr>
              <a:t>Open APIs &amp; hyper connectivity</a:t>
            </a:r>
          </a:p>
          <a:p>
            <a:pPr>
              <a:lnSpc>
                <a:spcPct val="120000"/>
              </a:lnSpc>
              <a:spcBef>
                <a:spcPts val="0"/>
              </a:spcBef>
              <a:spcAft>
                <a:spcPts val="1800"/>
              </a:spcAft>
              <a:buClr>
                <a:srgbClr val="002663"/>
              </a:buClr>
              <a:defRPr/>
            </a:pPr>
            <a:r>
              <a:rPr lang="en-US" sz="2400" b="0" dirty="0">
                <a:solidFill>
                  <a:srgbClr val="FFFFFF"/>
                </a:solidFill>
                <a:latin typeface="Arial Narrow" panose="020B0606020202030204" pitchFamily="34" charset="0"/>
              </a:rPr>
              <a:t>Data on-demand</a:t>
            </a:r>
            <a:endParaRPr lang="en-US" b="0" dirty="0">
              <a:solidFill>
                <a:srgbClr val="FFFFFF"/>
              </a:solidFill>
              <a:latin typeface="Arial Narrow" panose="020B0606020202030204" pitchFamily="34" charset="0"/>
            </a:endParaRPr>
          </a:p>
        </p:txBody>
      </p:sp>
      <p:grpSp>
        <p:nvGrpSpPr>
          <p:cNvPr id="7" name="Gruppieren 6">
            <a:extLst>
              <a:ext uri="{FF2B5EF4-FFF2-40B4-BE49-F238E27FC236}">
                <a16:creationId xmlns:a16="http://schemas.microsoft.com/office/drawing/2014/main" id="{EDC3A595-07C5-4FBF-A8C0-4A2EC09CA1DF}"/>
              </a:ext>
            </a:extLst>
          </p:cNvPr>
          <p:cNvGrpSpPr/>
          <p:nvPr/>
        </p:nvGrpSpPr>
        <p:grpSpPr>
          <a:xfrm>
            <a:off x="4860000" y="1584000"/>
            <a:ext cx="2016000" cy="4644000"/>
            <a:chOff x="4752000" y="1584000"/>
            <a:chExt cx="2016000" cy="4644000"/>
          </a:xfrm>
        </p:grpSpPr>
        <p:sp>
          <p:nvSpPr>
            <p:cNvPr id="3" name="Pfeil: Fünfeck 2">
              <a:extLst>
                <a:ext uri="{FF2B5EF4-FFF2-40B4-BE49-F238E27FC236}">
                  <a16:creationId xmlns:a16="http://schemas.microsoft.com/office/drawing/2014/main" id="{FC8211C8-BCCB-457E-AB75-67A12C362304}"/>
                </a:ext>
              </a:extLst>
            </p:cNvPr>
            <p:cNvSpPr/>
            <p:nvPr/>
          </p:nvSpPr>
          <p:spPr>
            <a:xfrm>
              <a:off x="4752000" y="1584000"/>
              <a:ext cx="2016000" cy="4644000"/>
            </a:xfrm>
            <a:prstGeom prst="homePlate">
              <a:avLst>
                <a:gd name="adj" fmla="val 69371"/>
              </a:avLst>
            </a:prstGeom>
            <a:gradFill>
              <a:gsLst>
                <a:gs pos="0">
                  <a:srgbClr val="E23620"/>
                </a:gs>
                <a:gs pos="100000">
                  <a:srgbClr val="FFC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sz="2400" dirty="0"/>
                <a:t> </a:t>
              </a:r>
            </a:p>
            <a:p>
              <a:r>
                <a:rPr lang="en-US" sz="2400" dirty="0">
                  <a:solidFill>
                    <a:srgbClr val="002663"/>
                  </a:solidFill>
                </a:rPr>
                <a:t>PLATFORM</a:t>
              </a:r>
            </a:p>
          </p:txBody>
        </p:sp>
        <p:pic>
          <p:nvPicPr>
            <p:cNvPr id="6" name="Picture 253">
              <a:extLst>
                <a:ext uri="{FF2B5EF4-FFF2-40B4-BE49-F238E27FC236}">
                  <a16:creationId xmlns:a16="http://schemas.microsoft.com/office/drawing/2014/main" id="{618E162B-2E4C-4C76-9A0A-2430B14EB6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8000" y="2916000"/>
              <a:ext cx="1689918" cy="986773"/>
            </a:xfrm>
            <a:prstGeom prst="rect">
              <a:avLst/>
            </a:prstGeom>
          </p:spPr>
        </p:pic>
      </p:grpSp>
      <p:pic>
        <p:nvPicPr>
          <p:cNvPr id="10" name="Picture 20">
            <a:extLst>
              <a:ext uri="{FF2B5EF4-FFF2-40B4-BE49-F238E27FC236}">
                <a16:creationId xmlns:a16="http://schemas.microsoft.com/office/drawing/2014/main" id="{E75D12E5-16A5-4F4D-BD27-CC769C9EC3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6000" y="5544000"/>
            <a:ext cx="648000" cy="648000"/>
          </a:xfrm>
          <a:prstGeom prst="rect">
            <a:avLst/>
          </a:prstGeom>
          <a:effectLst/>
        </p:spPr>
      </p:pic>
      <p:pic>
        <p:nvPicPr>
          <p:cNvPr id="11" name="Picture 1">
            <a:extLst>
              <a:ext uri="{FF2B5EF4-FFF2-40B4-BE49-F238E27FC236}">
                <a16:creationId xmlns:a16="http://schemas.microsoft.com/office/drawing/2014/main" id="{60071CB5-12D6-42B0-B268-6BAC0822EA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6000" y="2124000"/>
            <a:ext cx="648000" cy="648000"/>
          </a:xfrm>
          <a:prstGeom prst="rect">
            <a:avLst/>
          </a:prstGeom>
          <a:effectLst/>
        </p:spPr>
      </p:pic>
      <p:pic>
        <p:nvPicPr>
          <p:cNvPr id="12" name="Picture 25">
            <a:extLst>
              <a:ext uri="{FF2B5EF4-FFF2-40B4-BE49-F238E27FC236}">
                <a16:creationId xmlns:a16="http://schemas.microsoft.com/office/drawing/2014/main" id="{0410A9CC-33E4-4591-8318-0509A662EBC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6000" y="4176000"/>
            <a:ext cx="648000" cy="648000"/>
          </a:xfrm>
          <a:prstGeom prst="rect">
            <a:avLst/>
          </a:prstGeom>
          <a:effectLst/>
        </p:spPr>
      </p:pic>
      <p:pic>
        <p:nvPicPr>
          <p:cNvPr id="13" name="Picture 21">
            <a:extLst>
              <a:ext uri="{FF2B5EF4-FFF2-40B4-BE49-F238E27FC236}">
                <a16:creationId xmlns:a16="http://schemas.microsoft.com/office/drawing/2014/main" id="{152D9F0D-DE83-4141-903E-84BBF0AB8CD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6000" y="2808000"/>
            <a:ext cx="648000" cy="648000"/>
          </a:xfrm>
          <a:prstGeom prst="rect">
            <a:avLst/>
          </a:prstGeom>
          <a:effectLst/>
        </p:spPr>
      </p:pic>
      <p:pic>
        <p:nvPicPr>
          <p:cNvPr id="14" name="Picture 11">
            <a:extLst>
              <a:ext uri="{FF2B5EF4-FFF2-40B4-BE49-F238E27FC236}">
                <a16:creationId xmlns:a16="http://schemas.microsoft.com/office/drawing/2014/main" id="{59B5A5AB-3D73-418D-9AC5-B4932950717B}"/>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6000" y="4860000"/>
            <a:ext cx="648000" cy="648000"/>
          </a:xfrm>
          <a:prstGeom prst="rect">
            <a:avLst/>
          </a:prstGeom>
        </p:spPr>
      </p:pic>
      <p:pic>
        <p:nvPicPr>
          <p:cNvPr id="15" name="Picture 13">
            <a:extLst>
              <a:ext uri="{FF2B5EF4-FFF2-40B4-BE49-F238E27FC236}">
                <a16:creationId xmlns:a16="http://schemas.microsoft.com/office/drawing/2014/main" id="{B925ECAB-849A-4EA7-8C72-3FDBD0F332E6}"/>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76000" y="3492000"/>
            <a:ext cx="648000" cy="648000"/>
          </a:xfrm>
          <a:prstGeom prst="rect">
            <a:avLst/>
          </a:prstGeom>
          <a:effectLst/>
        </p:spPr>
      </p:pic>
      <p:pic>
        <p:nvPicPr>
          <p:cNvPr id="18" name="Grafik 17" descr="Balkendiagramm mit Aufwärtstrend">
            <a:extLst>
              <a:ext uri="{FF2B5EF4-FFF2-40B4-BE49-F238E27FC236}">
                <a16:creationId xmlns:a16="http://schemas.microsoft.com/office/drawing/2014/main" id="{DC7BAF24-885F-48A7-BA0F-CA4D9028A7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44000" y="4176000"/>
            <a:ext cx="648000" cy="648000"/>
          </a:xfrm>
          <a:prstGeom prst="rect">
            <a:avLst/>
          </a:prstGeom>
        </p:spPr>
      </p:pic>
      <p:pic>
        <p:nvPicPr>
          <p:cNvPr id="19" name="Grafik 18" descr="Netzwerk">
            <a:extLst>
              <a:ext uri="{FF2B5EF4-FFF2-40B4-BE49-F238E27FC236}">
                <a16:creationId xmlns:a16="http://schemas.microsoft.com/office/drawing/2014/main" id="{9C6F55B4-B638-42EE-B60E-C1216714F4D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44000" y="4860000"/>
            <a:ext cx="648000" cy="648000"/>
          </a:xfrm>
          <a:prstGeom prst="rect">
            <a:avLst/>
          </a:prstGeom>
        </p:spPr>
      </p:pic>
      <p:pic>
        <p:nvPicPr>
          <p:cNvPr id="21" name="Grafik 20" descr="Kreise mit Linien">
            <a:extLst>
              <a:ext uri="{FF2B5EF4-FFF2-40B4-BE49-F238E27FC236}">
                <a16:creationId xmlns:a16="http://schemas.microsoft.com/office/drawing/2014/main" id="{1EF220B7-DD5C-44A9-82FB-6A2FD909D85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44000" y="2808000"/>
            <a:ext cx="648000" cy="648000"/>
          </a:xfrm>
          <a:prstGeom prst="rect">
            <a:avLst/>
          </a:prstGeom>
        </p:spPr>
      </p:pic>
      <p:pic>
        <p:nvPicPr>
          <p:cNvPr id="23" name="Grafik 22" descr="Workflow RNL">
            <a:extLst>
              <a:ext uri="{FF2B5EF4-FFF2-40B4-BE49-F238E27FC236}">
                <a16:creationId xmlns:a16="http://schemas.microsoft.com/office/drawing/2014/main" id="{4593B93C-652D-4DF0-902D-3B092A91CDA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44000" y="2124000"/>
            <a:ext cx="648000" cy="648000"/>
          </a:xfrm>
          <a:prstGeom prst="rect">
            <a:avLst/>
          </a:prstGeom>
        </p:spPr>
      </p:pic>
      <p:pic>
        <p:nvPicPr>
          <p:cNvPr id="25" name="Grafik 24" descr="Statistik">
            <a:extLst>
              <a:ext uri="{FF2B5EF4-FFF2-40B4-BE49-F238E27FC236}">
                <a16:creationId xmlns:a16="http://schemas.microsoft.com/office/drawing/2014/main" id="{705C0965-C56C-4B42-AB26-46DF9E4EC5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44000" y="3492000"/>
            <a:ext cx="648000" cy="648000"/>
          </a:xfrm>
          <a:prstGeom prst="rect">
            <a:avLst/>
          </a:prstGeom>
        </p:spPr>
      </p:pic>
      <p:pic>
        <p:nvPicPr>
          <p:cNvPr id="27" name="Grafik 26" descr="Herunterladen">
            <a:extLst>
              <a:ext uri="{FF2B5EF4-FFF2-40B4-BE49-F238E27FC236}">
                <a16:creationId xmlns:a16="http://schemas.microsoft.com/office/drawing/2014/main" id="{C1699056-8518-4EE6-8638-B6C260847A9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344000" y="5544000"/>
            <a:ext cx="648000" cy="648000"/>
          </a:xfrm>
          <a:prstGeom prst="rect">
            <a:avLst/>
          </a:prstGeom>
        </p:spPr>
      </p:pic>
    </p:spTree>
    <p:extLst>
      <p:ext uri="{BB962C8B-B14F-4D97-AF65-F5344CB8AC3E}">
        <p14:creationId xmlns:p14="http://schemas.microsoft.com/office/powerpoint/2010/main" val="71276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ECD1-F414-414C-A9FC-C1C447D64B26}"/>
              </a:ext>
            </a:extLst>
          </p:cNvPr>
          <p:cNvSpPr>
            <a:spLocks noGrp="1"/>
          </p:cNvSpPr>
          <p:nvPr>
            <p:ph type="title"/>
          </p:nvPr>
        </p:nvSpPr>
        <p:spPr/>
        <p:txBody>
          <a:bodyPr/>
          <a:lstStyle/>
          <a:p>
            <a:r>
              <a:rPr lang="en-US" dirty="0"/>
              <a:t>ONE PLATFORM, MANY USE CASES</a:t>
            </a:r>
          </a:p>
        </p:txBody>
      </p:sp>
      <p:sp>
        <p:nvSpPr>
          <p:cNvPr id="9" name="TextBox 120">
            <a:extLst>
              <a:ext uri="{FF2B5EF4-FFF2-40B4-BE49-F238E27FC236}">
                <a16:creationId xmlns:a16="http://schemas.microsoft.com/office/drawing/2014/main" id="{E4A59E8A-3828-4E2A-889D-0D8532682E2C}"/>
              </a:ext>
            </a:extLst>
          </p:cNvPr>
          <p:cNvSpPr txBox="1"/>
          <p:nvPr/>
        </p:nvSpPr>
        <p:spPr>
          <a:xfrm>
            <a:off x="3450497" y="5801859"/>
            <a:ext cx="2576570" cy="541941"/>
          </a:xfrm>
          <a:prstGeom prst="rect">
            <a:avLst/>
          </a:prstGeom>
          <a:noFill/>
        </p:spPr>
        <p:txBody>
          <a:bodyPr vert="horz" wrap="square" lIns="91440" tIns="45720" rIns="91440" bIns="45720" rtlCol="0" anchor="ctr">
            <a:noAutofit/>
          </a:bodyPr>
          <a:lstStyle/>
          <a:p>
            <a:pPr algn="ctr">
              <a:spcBef>
                <a:spcPct val="0"/>
              </a:spcBef>
            </a:pPr>
            <a:r>
              <a:rPr lang="en-CA" sz="1400" b="1" spc="-50" dirty="0">
                <a:solidFill>
                  <a:schemeClr val="tx2"/>
                </a:solidFill>
              </a:rPr>
              <a:t>PSD2 compliance. Open </a:t>
            </a:r>
            <a:r>
              <a:rPr lang="en-CA" sz="1400" b="1" spc="-110" dirty="0">
                <a:solidFill>
                  <a:schemeClr val="tx2"/>
                </a:solidFill>
              </a:rPr>
              <a:t>Banking. Collaboration with FinTechs.</a:t>
            </a:r>
            <a:endParaRPr lang="pl-PL" sz="1400" spc="-110" dirty="0"/>
          </a:p>
          <a:p>
            <a:pPr algn="ctr">
              <a:spcBef>
                <a:spcPct val="0"/>
              </a:spcBef>
            </a:pPr>
            <a:r>
              <a:rPr lang="en-CA" sz="1200" spc="-50" dirty="0">
                <a:solidFill>
                  <a:srgbClr val="000000"/>
                </a:solidFill>
              </a:rPr>
              <a:t>One platform, many use cases</a:t>
            </a:r>
            <a:r>
              <a:rPr lang="pl-PL" sz="1200" spc="-50" dirty="0">
                <a:solidFill>
                  <a:srgbClr val="000000"/>
                </a:solidFill>
              </a:rPr>
              <a:t>.</a:t>
            </a:r>
          </a:p>
        </p:txBody>
      </p:sp>
      <p:sp>
        <p:nvSpPr>
          <p:cNvPr id="10" name="TextBox 29">
            <a:extLst>
              <a:ext uri="{FF2B5EF4-FFF2-40B4-BE49-F238E27FC236}">
                <a16:creationId xmlns:a16="http://schemas.microsoft.com/office/drawing/2014/main" id="{A4E182D5-0C18-4423-AEEF-55EE70890D62}"/>
              </a:ext>
            </a:extLst>
          </p:cNvPr>
          <p:cNvSpPr txBox="1"/>
          <p:nvPr/>
        </p:nvSpPr>
        <p:spPr>
          <a:xfrm>
            <a:off x="4379988" y="3040534"/>
            <a:ext cx="3342181" cy="542453"/>
          </a:xfrm>
          <a:prstGeom prst="rect">
            <a:avLst/>
          </a:prstGeom>
          <a:noFill/>
        </p:spPr>
        <p:txBody>
          <a:bodyPr vert="horz" wrap="square" lIns="91440" tIns="45720" rIns="91440" bIns="45720" rtlCol="0" anchor="ctr">
            <a:noAutofit/>
          </a:bodyPr>
          <a:lstStyle/>
          <a:p>
            <a:pPr algn="ctr">
              <a:spcBef>
                <a:spcPct val="0"/>
              </a:spcBef>
            </a:pPr>
            <a:r>
              <a:rPr lang="en-CA" sz="1400" b="1" spc="-50" dirty="0">
                <a:solidFill>
                  <a:schemeClr val="tx2"/>
                </a:solidFill>
              </a:rPr>
              <a:t>It’s not just the technology, it’s also the content</a:t>
            </a:r>
            <a:r>
              <a:rPr lang="en-CA" sz="1400" spc="-50" dirty="0">
                <a:solidFill>
                  <a:schemeClr val="tx2"/>
                </a:solidFill>
              </a:rPr>
              <a:t>. </a:t>
            </a:r>
          </a:p>
          <a:p>
            <a:pPr algn="ctr">
              <a:spcBef>
                <a:spcPct val="0"/>
              </a:spcBef>
            </a:pPr>
            <a:r>
              <a:rPr lang="en-CA" sz="1200" b="1" spc="-50" dirty="0">
                <a:solidFill>
                  <a:srgbClr val="000000"/>
                </a:solidFill>
              </a:rPr>
              <a:t>500+ industry-standard processes</a:t>
            </a:r>
            <a:r>
              <a:rPr lang="en-CA" sz="1200" spc="-50" dirty="0">
                <a:solidFill>
                  <a:srgbClr val="000000"/>
                </a:solidFill>
              </a:rPr>
              <a:t> available out-of-the-box</a:t>
            </a:r>
            <a:r>
              <a:rPr lang="pl-PL" sz="1200" spc="-50" dirty="0">
                <a:solidFill>
                  <a:srgbClr val="000000"/>
                </a:solidFill>
              </a:rPr>
              <a:t>.</a:t>
            </a:r>
            <a:endParaRPr lang="en-CA" sz="1200" spc="-50" dirty="0">
              <a:solidFill>
                <a:srgbClr val="000000"/>
              </a:solidFill>
            </a:endParaRPr>
          </a:p>
        </p:txBody>
      </p:sp>
      <p:grpSp>
        <p:nvGrpSpPr>
          <p:cNvPr id="11" name="Gruppieren 141">
            <a:extLst>
              <a:ext uri="{FF2B5EF4-FFF2-40B4-BE49-F238E27FC236}">
                <a16:creationId xmlns:a16="http://schemas.microsoft.com/office/drawing/2014/main" id="{52F02EAF-D4E3-409E-95F7-2E340FB94A90}"/>
              </a:ext>
            </a:extLst>
          </p:cNvPr>
          <p:cNvGrpSpPr>
            <a:grpSpLocks noChangeAspect="1"/>
          </p:cNvGrpSpPr>
          <p:nvPr/>
        </p:nvGrpSpPr>
        <p:grpSpPr>
          <a:xfrm>
            <a:off x="4532939" y="1762731"/>
            <a:ext cx="3036278" cy="1150174"/>
            <a:chOff x="2287163" y="3995067"/>
            <a:chExt cx="3323614" cy="1151999"/>
          </a:xfrm>
        </p:grpSpPr>
        <p:sp>
          <p:nvSpPr>
            <p:cNvPr id="12" name="AutoShape 26">
              <a:extLst>
                <a:ext uri="{FF2B5EF4-FFF2-40B4-BE49-F238E27FC236}">
                  <a16:creationId xmlns:a16="http://schemas.microsoft.com/office/drawing/2014/main" id="{B2E77378-00C7-4A77-874F-D29D589653BE}"/>
                </a:ext>
              </a:extLst>
            </p:cNvPr>
            <p:cNvSpPr>
              <a:spLocks noChangeArrowheads="1"/>
            </p:cNvSpPr>
            <p:nvPr/>
          </p:nvSpPr>
          <p:spPr bwMode="auto">
            <a:xfrm>
              <a:off x="2287163" y="3995067"/>
              <a:ext cx="3323614" cy="1151999"/>
            </a:xfrm>
            <a:prstGeom prst="roundRect">
              <a:avLst>
                <a:gd name="adj" fmla="val 398"/>
              </a:avLst>
            </a:prstGeom>
            <a:solidFill>
              <a:srgbClr val="335182"/>
            </a:solidFill>
            <a:ln w="6350">
              <a:solidFill>
                <a:srgbClr val="FFFFFF"/>
              </a:solidFill>
            </a:ln>
            <a:effectLst/>
          </p:spPr>
          <p:txBody>
            <a:bodyPr wrap="none" lIns="72000" tIns="36000" rIns="36000" bIns="36000" anchor="t" anchorCtr="0"/>
            <a:lstStyle/>
            <a:p>
              <a:pPr defTabSz="449263"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0" dirty="0">
                  <a:solidFill>
                    <a:srgbClr val="FFFFFF"/>
                  </a:solidFill>
                  <a:ea typeface="Lucida Sans Unicode" charset="0"/>
                  <a:cs typeface="Lucida Sans Unicode" charset="0"/>
                </a:rPr>
                <a:t>Axxiome Digital - Processes</a:t>
              </a:r>
              <a:endParaRPr lang="en-US" sz="1200" kern="0" dirty="0">
                <a:solidFill>
                  <a:srgbClr val="FFFFFF"/>
                </a:solidFill>
                <a:ea typeface="Lucida Sans Unicode" charset="0"/>
                <a:cs typeface="Lucida Sans Unicode" charset="0"/>
              </a:endParaRPr>
            </a:p>
          </p:txBody>
        </p:sp>
        <p:grpSp>
          <p:nvGrpSpPr>
            <p:cNvPr id="13" name="Gruppieren 143">
              <a:extLst>
                <a:ext uri="{FF2B5EF4-FFF2-40B4-BE49-F238E27FC236}">
                  <a16:creationId xmlns:a16="http://schemas.microsoft.com/office/drawing/2014/main" id="{FD353B16-0432-43E5-B320-0EFB5C745720}"/>
                </a:ext>
              </a:extLst>
            </p:cNvPr>
            <p:cNvGrpSpPr/>
            <p:nvPr/>
          </p:nvGrpSpPr>
          <p:grpSpPr>
            <a:xfrm>
              <a:off x="2376000" y="4284000"/>
              <a:ext cx="3096000" cy="792000"/>
              <a:chOff x="2376000" y="3780000"/>
              <a:chExt cx="3096000" cy="792000"/>
            </a:xfrm>
          </p:grpSpPr>
          <p:grpSp>
            <p:nvGrpSpPr>
              <p:cNvPr id="14" name="Gruppieren 144">
                <a:extLst>
                  <a:ext uri="{FF2B5EF4-FFF2-40B4-BE49-F238E27FC236}">
                    <a16:creationId xmlns:a16="http://schemas.microsoft.com/office/drawing/2014/main" id="{B1182D7D-B870-472E-B279-557840538471}"/>
                  </a:ext>
                </a:extLst>
              </p:cNvPr>
              <p:cNvGrpSpPr/>
              <p:nvPr/>
            </p:nvGrpSpPr>
            <p:grpSpPr>
              <a:xfrm>
                <a:off x="2376000" y="3780000"/>
                <a:ext cx="720000" cy="360000"/>
                <a:chOff x="3024000" y="3276000"/>
                <a:chExt cx="720000" cy="360000"/>
              </a:xfrm>
            </p:grpSpPr>
            <p:sp>
              <p:nvSpPr>
                <p:cNvPr id="36" name="AutoShape 26">
                  <a:extLst>
                    <a:ext uri="{FF2B5EF4-FFF2-40B4-BE49-F238E27FC236}">
                      <a16:creationId xmlns:a16="http://schemas.microsoft.com/office/drawing/2014/main" id="{2C75F8E9-00A1-4E7E-8158-BAF7A7DD89E5}"/>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50" kern="0" dirty="0">
                      <a:solidFill>
                        <a:srgbClr val="FFFFFF"/>
                      </a:solidFill>
                      <a:ea typeface="Lucida Sans Unicode" charset="0"/>
                      <a:cs typeface="Lucida Sans Unicode" charset="0"/>
                    </a:rPr>
                    <a:t>Customer</a:t>
                  </a:r>
                  <a:br>
                    <a:rPr lang="en-US" sz="950" kern="0" dirty="0">
                      <a:solidFill>
                        <a:srgbClr val="FFFFFF"/>
                      </a:solidFill>
                      <a:ea typeface="Lucida Sans Unicode" charset="0"/>
                      <a:cs typeface="Lucida Sans Unicode" charset="0"/>
                    </a:rPr>
                  </a:br>
                  <a:r>
                    <a:rPr lang="en-US" sz="950" kern="0" dirty="0">
                      <a:solidFill>
                        <a:srgbClr val="FFFFFF"/>
                      </a:solidFill>
                      <a:ea typeface="Lucida Sans Unicode" charset="0"/>
                      <a:cs typeface="Lucida Sans Unicode" charset="0"/>
                    </a:rPr>
                    <a:t>&amp; Accounts</a:t>
                  </a:r>
                </a:p>
              </p:txBody>
            </p:sp>
            <p:sp>
              <p:nvSpPr>
                <p:cNvPr id="37" name="AutoShape 26">
                  <a:extLst>
                    <a:ext uri="{FF2B5EF4-FFF2-40B4-BE49-F238E27FC236}">
                      <a16:creationId xmlns:a16="http://schemas.microsoft.com/office/drawing/2014/main" id="{78095B77-1FC0-4D88-A8EF-82854BF720A5}"/>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15" name="Gruppieren 145">
                <a:extLst>
                  <a:ext uri="{FF2B5EF4-FFF2-40B4-BE49-F238E27FC236}">
                    <a16:creationId xmlns:a16="http://schemas.microsoft.com/office/drawing/2014/main" id="{D5199B89-312C-4280-8D66-24BA58C6C9EF}"/>
                  </a:ext>
                </a:extLst>
              </p:cNvPr>
              <p:cNvGrpSpPr/>
              <p:nvPr/>
            </p:nvGrpSpPr>
            <p:grpSpPr>
              <a:xfrm>
                <a:off x="4752000" y="3780000"/>
                <a:ext cx="720000" cy="360000"/>
                <a:chOff x="3024000" y="3276000"/>
                <a:chExt cx="720000" cy="360000"/>
              </a:xfrm>
            </p:grpSpPr>
            <p:sp>
              <p:nvSpPr>
                <p:cNvPr id="34" name="AutoShape 26">
                  <a:extLst>
                    <a:ext uri="{FF2B5EF4-FFF2-40B4-BE49-F238E27FC236}">
                      <a16:creationId xmlns:a16="http://schemas.microsoft.com/office/drawing/2014/main" id="{1EB84E30-DC7D-4BC5-8D40-AB11CE0CC721}"/>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50" kern="0" dirty="0">
                      <a:solidFill>
                        <a:srgbClr val="FFFFFF"/>
                      </a:solidFill>
                      <a:ea typeface="Lucida Sans Unicode" charset="0"/>
                      <a:cs typeface="Lucida Sans Unicode" charset="0"/>
                    </a:rPr>
                    <a:t>Teller</a:t>
                  </a:r>
                  <a:br>
                    <a:rPr lang="pl-PL" sz="950" kern="0" dirty="0">
                      <a:solidFill>
                        <a:srgbClr val="FFFFFF"/>
                      </a:solidFill>
                      <a:ea typeface="Lucida Sans Unicode" charset="0"/>
                      <a:cs typeface="Lucida Sans Unicode" charset="0"/>
                    </a:rPr>
                  </a:br>
                  <a:r>
                    <a:rPr lang="en-US" sz="950" kern="0" dirty="0">
                      <a:solidFill>
                        <a:srgbClr val="FFFFFF"/>
                      </a:solidFill>
                      <a:ea typeface="Lucida Sans Unicode" charset="0"/>
                      <a:cs typeface="Lucida Sans Unicode" charset="0"/>
                    </a:rPr>
                    <a:t>&amp;</a:t>
                  </a:r>
                  <a:r>
                    <a:rPr lang="pl-PL" sz="950" kern="0" dirty="0">
                      <a:solidFill>
                        <a:srgbClr val="FFFFFF"/>
                      </a:solidFill>
                      <a:ea typeface="Lucida Sans Unicode" charset="0"/>
                      <a:cs typeface="Lucida Sans Unicode" charset="0"/>
                    </a:rPr>
                    <a:t> </a:t>
                  </a:r>
                  <a:r>
                    <a:rPr lang="en-US" sz="950" kern="0" dirty="0">
                      <a:solidFill>
                        <a:srgbClr val="FFFFFF"/>
                      </a:solidFill>
                      <a:ea typeface="Lucida Sans Unicode" charset="0"/>
                      <a:cs typeface="Lucida Sans Unicode" charset="0"/>
                    </a:rPr>
                    <a:t>Cash</a:t>
                  </a:r>
                </a:p>
              </p:txBody>
            </p:sp>
            <p:sp>
              <p:nvSpPr>
                <p:cNvPr id="35" name="AutoShape 26">
                  <a:extLst>
                    <a:ext uri="{FF2B5EF4-FFF2-40B4-BE49-F238E27FC236}">
                      <a16:creationId xmlns:a16="http://schemas.microsoft.com/office/drawing/2014/main" id="{DCBD1E40-C801-4BAE-8A6F-D9E713D4CE9D}"/>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16" name="Gruppieren 146">
                <a:extLst>
                  <a:ext uri="{FF2B5EF4-FFF2-40B4-BE49-F238E27FC236}">
                    <a16:creationId xmlns:a16="http://schemas.microsoft.com/office/drawing/2014/main" id="{B8D8047C-68B1-4926-9B78-F070CE2CCBF7}"/>
                  </a:ext>
                </a:extLst>
              </p:cNvPr>
              <p:cNvGrpSpPr/>
              <p:nvPr/>
            </p:nvGrpSpPr>
            <p:grpSpPr>
              <a:xfrm>
                <a:off x="3168000" y="4212000"/>
                <a:ext cx="720000" cy="360000"/>
                <a:chOff x="3024000" y="3276000"/>
                <a:chExt cx="720000" cy="360000"/>
              </a:xfrm>
            </p:grpSpPr>
            <p:sp>
              <p:nvSpPr>
                <p:cNvPr id="32" name="AutoShape 26">
                  <a:extLst>
                    <a:ext uri="{FF2B5EF4-FFF2-40B4-BE49-F238E27FC236}">
                      <a16:creationId xmlns:a16="http://schemas.microsoft.com/office/drawing/2014/main" id="{AFB79900-CC0D-434D-9377-862A4FA63007}"/>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50" kern="0" dirty="0">
                      <a:solidFill>
                        <a:srgbClr val="FFFFFF"/>
                      </a:solidFill>
                      <a:ea typeface="Lucida Sans Unicode" charset="0"/>
                      <a:cs typeface="Lucida Sans Unicode" charset="0"/>
                    </a:rPr>
                    <a:t>Loans</a:t>
                  </a:r>
                  <a:br>
                    <a:rPr lang="en-US" sz="950" kern="0" dirty="0">
                      <a:solidFill>
                        <a:srgbClr val="FFFFFF"/>
                      </a:solidFill>
                      <a:ea typeface="Lucida Sans Unicode" charset="0"/>
                      <a:cs typeface="Lucida Sans Unicode" charset="0"/>
                    </a:rPr>
                  </a:br>
                  <a:r>
                    <a:rPr lang="en-US" sz="950" kern="0" dirty="0">
                      <a:solidFill>
                        <a:srgbClr val="FFFFFF"/>
                      </a:solidFill>
                      <a:ea typeface="Lucida Sans Unicode" charset="0"/>
                      <a:cs typeface="Lucida Sans Unicode" charset="0"/>
                    </a:rPr>
                    <a:t>Services</a:t>
                  </a:r>
                </a:p>
              </p:txBody>
            </p:sp>
            <p:sp>
              <p:nvSpPr>
                <p:cNvPr id="33" name="AutoShape 26">
                  <a:extLst>
                    <a:ext uri="{FF2B5EF4-FFF2-40B4-BE49-F238E27FC236}">
                      <a16:creationId xmlns:a16="http://schemas.microsoft.com/office/drawing/2014/main" id="{5B3E4BA4-2C9B-4A6B-977E-AE0E28095D5E}"/>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17" name="Gruppieren 147">
                <a:extLst>
                  <a:ext uri="{FF2B5EF4-FFF2-40B4-BE49-F238E27FC236}">
                    <a16:creationId xmlns:a16="http://schemas.microsoft.com/office/drawing/2014/main" id="{5EA29FD7-38AD-4953-AC3D-F6166007767C}"/>
                  </a:ext>
                </a:extLst>
              </p:cNvPr>
              <p:cNvGrpSpPr/>
              <p:nvPr/>
            </p:nvGrpSpPr>
            <p:grpSpPr>
              <a:xfrm>
                <a:off x="3168000" y="3780000"/>
                <a:ext cx="720000" cy="360000"/>
                <a:chOff x="3024000" y="3276000"/>
                <a:chExt cx="720000" cy="360000"/>
              </a:xfrm>
            </p:grpSpPr>
            <p:sp>
              <p:nvSpPr>
                <p:cNvPr id="30" name="AutoShape 26">
                  <a:extLst>
                    <a:ext uri="{FF2B5EF4-FFF2-40B4-BE49-F238E27FC236}">
                      <a16:creationId xmlns:a16="http://schemas.microsoft.com/office/drawing/2014/main" id="{890CF94B-BB1B-4920-B60E-F025591B285E}"/>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50" kern="0" dirty="0">
                      <a:solidFill>
                        <a:srgbClr val="FFFFFF"/>
                      </a:solidFill>
                      <a:ea typeface="Lucida Sans Unicode" charset="0"/>
                      <a:cs typeface="Lucida Sans Unicode" charset="0"/>
                    </a:rPr>
                    <a:t>Product</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50" kern="0" dirty="0">
                      <a:solidFill>
                        <a:srgbClr val="FFFFFF"/>
                      </a:solidFill>
                      <a:ea typeface="Lucida Sans Unicode" charset="0"/>
                      <a:cs typeface="Lucida Sans Unicode" charset="0"/>
                    </a:rPr>
                    <a:t>Origination</a:t>
                  </a:r>
                </a:p>
              </p:txBody>
            </p:sp>
            <p:sp>
              <p:nvSpPr>
                <p:cNvPr id="31" name="AutoShape 26">
                  <a:extLst>
                    <a:ext uri="{FF2B5EF4-FFF2-40B4-BE49-F238E27FC236}">
                      <a16:creationId xmlns:a16="http://schemas.microsoft.com/office/drawing/2014/main" id="{05824DA1-4101-4E70-8878-891D586C80E2}"/>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18" name="Gruppieren 148">
                <a:extLst>
                  <a:ext uri="{FF2B5EF4-FFF2-40B4-BE49-F238E27FC236}">
                    <a16:creationId xmlns:a16="http://schemas.microsoft.com/office/drawing/2014/main" id="{5D1F4D76-AB1B-4E07-A257-61AAA811B415}"/>
                  </a:ext>
                </a:extLst>
              </p:cNvPr>
              <p:cNvGrpSpPr/>
              <p:nvPr/>
            </p:nvGrpSpPr>
            <p:grpSpPr>
              <a:xfrm>
                <a:off x="2376000" y="4212000"/>
                <a:ext cx="720000" cy="360000"/>
                <a:chOff x="3024000" y="3276000"/>
                <a:chExt cx="720000" cy="360000"/>
              </a:xfrm>
            </p:grpSpPr>
            <p:sp>
              <p:nvSpPr>
                <p:cNvPr id="28" name="AutoShape 26">
                  <a:extLst>
                    <a:ext uri="{FF2B5EF4-FFF2-40B4-BE49-F238E27FC236}">
                      <a16:creationId xmlns:a16="http://schemas.microsoft.com/office/drawing/2014/main" id="{05EA1F67-B759-487F-A1AB-D1E02F5AA54F}"/>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50" kern="0" dirty="0">
                      <a:solidFill>
                        <a:srgbClr val="FFFFFF"/>
                      </a:solidFill>
                      <a:ea typeface="Lucida Sans Unicode" charset="0"/>
                      <a:cs typeface="Lucida Sans Unicode" charset="0"/>
                    </a:rPr>
                    <a:t>Corporate</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50" kern="0" dirty="0">
                      <a:solidFill>
                        <a:srgbClr val="FFFFFF"/>
                      </a:solidFill>
                      <a:ea typeface="Lucida Sans Unicode" charset="0"/>
                      <a:cs typeface="Lucida Sans Unicode" charset="0"/>
                    </a:rPr>
                    <a:t>Banking</a:t>
                  </a:r>
                </a:p>
              </p:txBody>
            </p:sp>
            <p:sp>
              <p:nvSpPr>
                <p:cNvPr id="29" name="AutoShape 26">
                  <a:extLst>
                    <a:ext uri="{FF2B5EF4-FFF2-40B4-BE49-F238E27FC236}">
                      <a16:creationId xmlns:a16="http://schemas.microsoft.com/office/drawing/2014/main" id="{F57E4DE2-09EE-431C-A17C-B509C8338152}"/>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19" name="Gruppieren 149">
                <a:extLst>
                  <a:ext uri="{FF2B5EF4-FFF2-40B4-BE49-F238E27FC236}">
                    <a16:creationId xmlns:a16="http://schemas.microsoft.com/office/drawing/2014/main" id="{8E93B151-3077-4D99-B374-217B2CB355E1}"/>
                  </a:ext>
                </a:extLst>
              </p:cNvPr>
              <p:cNvGrpSpPr/>
              <p:nvPr/>
            </p:nvGrpSpPr>
            <p:grpSpPr>
              <a:xfrm>
                <a:off x="3960000" y="4212000"/>
                <a:ext cx="720000" cy="360000"/>
                <a:chOff x="3024000" y="3276000"/>
                <a:chExt cx="720000" cy="360000"/>
              </a:xfrm>
            </p:grpSpPr>
            <p:sp>
              <p:nvSpPr>
                <p:cNvPr id="26" name="AutoShape 26">
                  <a:extLst>
                    <a:ext uri="{FF2B5EF4-FFF2-40B4-BE49-F238E27FC236}">
                      <a16:creationId xmlns:a16="http://schemas.microsoft.com/office/drawing/2014/main" id="{E3A4265B-B772-46FD-81EC-8A9D302962DE}"/>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50" kern="0" dirty="0">
                      <a:solidFill>
                        <a:srgbClr val="FFFFFF"/>
                      </a:solidFill>
                      <a:ea typeface="Lucida Sans Unicode" charset="0"/>
                      <a:cs typeface="Lucida Sans Unicode" charset="0"/>
                    </a:rPr>
                    <a:t>Product Catalogue</a:t>
                  </a:r>
                </a:p>
              </p:txBody>
            </p:sp>
            <p:sp>
              <p:nvSpPr>
                <p:cNvPr id="27" name="AutoShape 26">
                  <a:extLst>
                    <a:ext uri="{FF2B5EF4-FFF2-40B4-BE49-F238E27FC236}">
                      <a16:creationId xmlns:a16="http://schemas.microsoft.com/office/drawing/2014/main" id="{B8522C51-29C8-4A6F-958C-71A977935272}"/>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20" name="Gruppieren 150">
                <a:extLst>
                  <a:ext uri="{FF2B5EF4-FFF2-40B4-BE49-F238E27FC236}">
                    <a16:creationId xmlns:a16="http://schemas.microsoft.com/office/drawing/2014/main" id="{C3E22A14-DB50-4257-B66F-7CFD123F3E7A}"/>
                  </a:ext>
                </a:extLst>
              </p:cNvPr>
              <p:cNvGrpSpPr/>
              <p:nvPr/>
            </p:nvGrpSpPr>
            <p:grpSpPr>
              <a:xfrm>
                <a:off x="3960000" y="3780000"/>
                <a:ext cx="720000" cy="360000"/>
                <a:chOff x="3024000" y="3276000"/>
                <a:chExt cx="720000" cy="360000"/>
              </a:xfrm>
            </p:grpSpPr>
            <p:sp>
              <p:nvSpPr>
                <p:cNvPr id="24" name="AutoShape 26">
                  <a:extLst>
                    <a:ext uri="{FF2B5EF4-FFF2-40B4-BE49-F238E27FC236}">
                      <a16:creationId xmlns:a16="http://schemas.microsoft.com/office/drawing/2014/main" id="{CDBD7302-558E-4D73-8FCC-22C430316227}"/>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50" kern="0" dirty="0">
                      <a:solidFill>
                        <a:srgbClr val="FFFFFF"/>
                      </a:solidFill>
                      <a:ea typeface="Lucida Sans Unicode" charset="0"/>
                      <a:cs typeface="Lucida Sans Unicode" charset="0"/>
                    </a:rPr>
                    <a:t>Loans</a:t>
                  </a:r>
                  <a:endParaRPr lang="pl-PL" sz="950" kern="0" dirty="0">
                    <a:solidFill>
                      <a:srgbClr val="FFFFFF"/>
                    </a:solidFill>
                    <a:ea typeface="Lucida Sans Unicode" charset="0"/>
                    <a:cs typeface="Lucida Sans Unicode" charset="0"/>
                  </a:endParaRP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50" kern="0" dirty="0">
                      <a:solidFill>
                        <a:srgbClr val="FFFFFF"/>
                      </a:solidFill>
                      <a:ea typeface="Lucida Sans Unicode" charset="0"/>
                      <a:cs typeface="Lucida Sans Unicode" charset="0"/>
                    </a:rPr>
                    <a:t>Decision</a:t>
                  </a:r>
                </a:p>
              </p:txBody>
            </p:sp>
            <p:sp>
              <p:nvSpPr>
                <p:cNvPr id="25" name="AutoShape 26">
                  <a:extLst>
                    <a:ext uri="{FF2B5EF4-FFF2-40B4-BE49-F238E27FC236}">
                      <a16:creationId xmlns:a16="http://schemas.microsoft.com/office/drawing/2014/main" id="{71E9A86D-3A72-4DE8-A00A-D16AAC980E99}"/>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21" name="Gruppieren 151">
                <a:extLst>
                  <a:ext uri="{FF2B5EF4-FFF2-40B4-BE49-F238E27FC236}">
                    <a16:creationId xmlns:a16="http://schemas.microsoft.com/office/drawing/2014/main" id="{F1E6C30E-8A2E-477D-B47B-FE3540F408DF}"/>
                  </a:ext>
                </a:extLst>
              </p:cNvPr>
              <p:cNvGrpSpPr/>
              <p:nvPr/>
            </p:nvGrpSpPr>
            <p:grpSpPr>
              <a:xfrm>
                <a:off x="4752000" y="4212000"/>
                <a:ext cx="720000" cy="360000"/>
                <a:chOff x="3024000" y="3276000"/>
                <a:chExt cx="720000" cy="360000"/>
              </a:xfrm>
            </p:grpSpPr>
            <p:sp>
              <p:nvSpPr>
                <p:cNvPr id="22" name="AutoShape 26">
                  <a:extLst>
                    <a:ext uri="{FF2B5EF4-FFF2-40B4-BE49-F238E27FC236}">
                      <a16:creationId xmlns:a16="http://schemas.microsoft.com/office/drawing/2014/main" id="{EFFA2667-FBBE-4258-BA68-61A8C07BB41B}"/>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50" kern="0" dirty="0">
                      <a:solidFill>
                        <a:srgbClr val="FFFFFF"/>
                      </a:solidFill>
                      <a:ea typeface="Lucida Sans Unicode" charset="0"/>
                      <a:cs typeface="Lucida Sans Unicode" charset="0"/>
                    </a:rPr>
                    <a:t>+ more</a:t>
                  </a:r>
                </a:p>
              </p:txBody>
            </p:sp>
            <p:sp>
              <p:nvSpPr>
                <p:cNvPr id="23" name="AutoShape 26">
                  <a:extLst>
                    <a:ext uri="{FF2B5EF4-FFF2-40B4-BE49-F238E27FC236}">
                      <a16:creationId xmlns:a16="http://schemas.microsoft.com/office/drawing/2014/main" id="{B3278A6B-EC5A-4A30-91AA-DB600C7BF64C}"/>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grpSp>
      <p:sp>
        <p:nvSpPr>
          <p:cNvPr id="38" name="TextBox 27">
            <a:extLst>
              <a:ext uri="{FF2B5EF4-FFF2-40B4-BE49-F238E27FC236}">
                <a16:creationId xmlns:a16="http://schemas.microsoft.com/office/drawing/2014/main" id="{135CF6A7-CC9C-4CC2-950B-AE7758129062}"/>
              </a:ext>
            </a:extLst>
          </p:cNvPr>
          <p:cNvSpPr txBox="1"/>
          <p:nvPr/>
        </p:nvSpPr>
        <p:spPr>
          <a:xfrm>
            <a:off x="580061" y="3040789"/>
            <a:ext cx="3342179" cy="541941"/>
          </a:xfrm>
          <a:prstGeom prst="rect">
            <a:avLst/>
          </a:prstGeom>
          <a:noFill/>
        </p:spPr>
        <p:txBody>
          <a:bodyPr vert="horz" wrap="square" lIns="91440" tIns="45720" rIns="91440" bIns="45720" rtlCol="0" anchor="ctr">
            <a:noAutofit/>
          </a:bodyPr>
          <a:lstStyle/>
          <a:p>
            <a:pPr algn="ctr">
              <a:spcBef>
                <a:spcPct val="0"/>
              </a:spcBef>
            </a:pPr>
            <a:r>
              <a:rPr lang="en-CA" sz="1400" b="1" spc="-50" dirty="0">
                <a:solidFill>
                  <a:schemeClr val="tx2"/>
                </a:solidFill>
              </a:rPr>
              <a:t>Any channel, any device, any time</a:t>
            </a:r>
            <a:r>
              <a:rPr lang="en-CA" sz="1400" spc="-50" dirty="0">
                <a:solidFill>
                  <a:schemeClr val="tx2"/>
                </a:solidFill>
              </a:rPr>
              <a:t>.</a:t>
            </a:r>
          </a:p>
          <a:p>
            <a:pPr algn="ctr">
              <a:spcBef>
                <a:spcPct val="0"/>
              </a:spcBef>
            </a:pPr>
            <a:r>
              <a:rPr lang="en-CA" sz="1200" spc="-50" dirty="0">
                <a:solidFill>
                  <a:srgbClr val="1D1D1D"/>
                </a:solidFill>
              </a:rPr>
              <a:t>Improve customer experience with </a:t>
            </a:r>
            <a:r>
              <a:rPr lang="en-CA" sz="1200" b="1" spc="-50" dirty="0">
                <a:solidFill>
                  <a:srgbClr val="1D1D1D"/>
                </a:solidFill>
              </a:rPr>
              <a:t>omni-channel</a:t>
            </a:r>
            <a:r>
              <a:rPr lang="en-CA" sz="1200" spc="-50" dirty="0">
                <a:solidFill>
                  <a:srgbClr val="1D1D1D"/>
                </a:solidFill>
              </a:rPr>
              <a:t> capabilities</a:t>
            </a:r>
            <a:r>
              <a:rPr lang="pl-PL" sz="1200" spc="-50" dirty="0">
                <a:solidFill>
                  <a:srgbClr val="1D1D1D"/>
                </a:solidFill>
              </a:rPr>
              <a:t>.</a:t>
            </a:r>
            <a:endParaRPr lang="en-CA" sz="1200" spc="-50" dirty="0">
              <a:solidFill>
                <a:srgbClr val="1D1D1D"/>
              </a:solidFill>
            </a:endParaRPr>
          </a:p>
        </p:txBody>
      </p:sp>
      <p:sp>
        <p:nvSpPr>
          <p:cNvPr id="39" name="TextBox 124">
            <a:extLst>
              <a:ext uri="{FF2B5EF4-FFF2-40B4-BE49-F238E27FC236}">
                <a16:creationId xmlns:a16="http://schemas.microsoft.com/office/drawing/2014/main" id="{41B1E813-3494-4DE0-9524-9CE063998E02}"/>
              </a:ext>
            </a:extLst>
          </p:cNvPr>
          <p:cNvSpPr txBox="1"/>
          <p:nvPr/>
        </p:nvSpPr>
        <p:spPr>
          <a:xfrm>
            <a:off x="580187" y="5682776"/>
            <a:ext cx="2513620" cy="767996"/>
          </a:xfrm>
          <a:prstGeom prst="rect">
            <a:avLst/>
          </a:prstGeom>
          <a:noFill/>
        </p:spPr>
        <p:txBody>
          <a:bodyPr vert="horz" wrap="square" lIns="91440" tIns="45720" rIns="91440" bIns="45720" rtlCol="0" anchor="ctr">
            <a:noAutofit/>
          </a:bodyPr>
          <a:lstStyle/>
          <a:p>
            <a:pPr algn="ctr">
              <a:spcBef>
                <a:spcPct val="0"/>
              </a:spcBef>
            </a:pPr>
            <a:r>
              <a:rPr lang="en-CA" sz="1400" b="1" spc="-50" dirty="0">
                <a:solidFill>
                  <a:schemeClr val="tx2"/>
                </a:solidFill>
              </a:rPr>
              <a:t>Process management &amp; operations efficiency in the digital age.</a:t>
            </a:r>
          </a:p>
          <a:p>
            <a:pPr algn="ctr">
              <a:spcBef>
                <a:spcPct val="0"/>
              </a:spcBef>
            </a:pPr>
            <a:r>
              <a:rPr lang="en-CA" sz="1200" spc="-50" dirty="0">
                <a:solidFill>
                  <a:srgbClr val="000000"/>
                </a:solidFill>
              </a:rPr>
              <a:t>Connect the dots</a:t>
            </a:r>
            <a:r>
              <a:rPr lang="pl-PL" sz="1200" spc="-50" dirty="0">
                <a:solidFill>
                  <a:srgbClr val="000000"/>
                </a:solidFill>
              </a:rPr>
              <a:t>!</a:t>
            </a:r>
            <a:endParaRPr lang="en-CA" sz="1200" spc="-50" dirty="0">
              <a:solidFill>
                <a:srgbClr val="000000"/>
              </a:solidFill>
            </a:endParaRPr>
          </a:p>
        </p:txBody>
      </p:sp>
      <p:sp>
        <p:nvSpPr>
          <p:cNvPr id="40" name="TextBox 168">
            <a:extLst>
              <a:ext uri="{FF2B5EF4-FFF2-40B4-BE49-F238E27FC236}">
                <a16:creationId xmlns:a16="http://schemas.microsoft.com/office/drawing/2014/main" id="{AD2C93AE-5A96-4E0B-B98B-7FC1152F6C04}"/>
              </a:ext>
            </a:extLst>
          </p:cNvPr>
          <p:cNvSpPr txBox="1"/>
          <p:nvPr/>
        </p:nvSpPr>
        <p:spPr>
          <a:xfrm>
            <a:off x="8970978" y="5665520"/>
            <a:ext cx="2506254" cy="776786"/>
          </a:xfrm>
          <a:prstGeom prst="rect">
            <a:avLst/>
          </a:prstGeom>
          <a:noFill/>
        </p:spPr>
        <p:txBody>
          <a:bodyPr vert="horz" wrap="square" lIns="91440" tIns="45720" rIns="91440" bIns="45720" rtlCol="0" anchor="ctr">
            <a:noAutofit/>
          </a:bodyPr>
          <a:lstStyle/>
          <a:p>
            <a:pPr algn="ctr">
              <a:spcBef>
                <a:spcPct val="0"/>
              </a:spcBef>
            </a:pPr>
            <a:r>
              <a:rPr lang="en-CA" sz="1400" b="1" spc="-50" dirty="0">
                <a:solidFill>
                  <a:schemeClr val="tx2"/>
                </a:solidFill>
              </a:rPr>
              <a:t>Introduce innovative,</a:t>
            </a:r>
            <a:endParaRPr lang="pl-PL" sz="1400" b="1" spc="-50" dirty="0">
              <a:solidFill>
                <a:schemeClr val="tx2"/>
              </a:solidFill>
            </a:endParaRPr>
          </a:p>
          <a:p>
            <a:pPr algn="ctr">
              <a:spcBef>
                <a:spcPct val="0"/>
              </a:spcBef>
            </a:pPr>
            <a:r>
              <a:rPr lang="en-CA" sz="1400" b="1" spc="-50" dirty="0">
                <a:solidFill>
                  <a:schemeClr val="tx2"/>
                </a:solidFill>
              </a:rPr>
              <a:t>value-added products.</a:t>
            </a:r>
            <a:r>
              <a:rPr lang="pl-PL" sz="1400" b="1" spc="-50" dirty="0"/>
              <a:t> </a:t>
            </a:r>
            <a:endParaRPr lang="en-CA" sz="1400" b="1" spc="-50" dirty="0"/>
          </a:p>
          <a:p>
            <a:pPr algn="ctr">
              <a:spcBef>
                <a:spcPct val="0"/>
              </a:spcBef>
            </a:pPr>
            <a:r>
              <a:rPr lang="en-CA" sz="1200" spc="-50" dirty="0">
                <a:solidFill>
                  <a:srgbClr val="000000"/>
                </a:solidFill>
              </a:rPr>
              <a:t>Because customers always deserve more</a:t>
            </a:r>
            <a:r>
              <a:rPr lang="pl-PL" sz="1200" spc="-50" dirty="0">
                <a:solidFill>
                  <a:srgbClr val="000000"/>
                </a:solidFill>
              </a:rPr>
              <a:t>.</a:t>
            </a:r>
            <a:endParaRPr lang="en-CA" sz="1200" spc="-50" dirty="0">
              <a:solidFill>
                <a:srgbClr val="000000"/>
              </a:solidFill>
            </a:endParaRPr>
          </a:p>
        </p:txBody>
      </p:sp>
      <p:grpSp>
        <p:nvGrpSpPr>
          <p:cNvPr id="41" name="Gruppieren 16">
            <a:extLst>
              <a:ext uri="{FF2B5EF4-FFF2-40B4-BE49-F238E27FC236}">
                <a16:creationId xmlns:a16="http://schemas.microsoft.com/office/drawing/2014/main" id="{2B1C3D0B-37EE-4D1D-BC13-24AD93BBB886}"/>
              </a:ext>
            </a:extLst>
          </p:cNvPr>
          <p:cNvGrpSpPr/>
          <p:nvPr/>
        </p:nvGrpSpPr>
        <p:grpSpPr>
          <a:xfrm>
            <a:off x="10479124" y="4752788"/>
            <a:ext cx="163226" cy="692949"/>
            <a:chOff x="10096301" y="3905727"/>
            <a:chExt cx="348031" cy="1149262"/>
          </a:xfrm>
        </p:grpSpPr>
        <p:pic>
          <p:nvPicPr>
            <p:cNvPr id="42" name="Grafik 233">
              <a:extLst>
                <a:ext uri="{FF2B5EF4-FFF2-40B4-BE49-F238E27FC236}">
                  <a16:creationId xmlns:a16="http://schemas.microsoft.com/office/drawing/2014/main" id="{8916687E-7498-4795-8E6E-0EC0F00DF98B}"/>
                </a:ext>
              </a:extLst>
            </p:cNvPr>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10096301" y="3905727"/>
              <a:ext cx="348031" cy="365438"/>
            </a:xfrm>
            <a:prstGeom prst="rect">
              <a:avLst/>
            </a:prstGeom>
            <a:noFill/>
          </p:spPr>
        </p:pic>
        <p:pic>
          <p:nvPicPr>
            <p:cNvPr id="43" name="Grafik 234">
              <a:extLst>
                <a:ext uri="{FF2B5EF4-FFF2-40B4-BE49-F238E27FC236}">
                  <a16:creationId xmlns:a16="http://schemas.microsoft.com/office/drawing/2014/main" id="{3B5F0208-32B4-4079-B8FB-24787CBD4921}"/>
                </a:ext>
              </a:extLst>
            </p:cNvPr>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10096301" y="4288113"/>
              <a:ext cx="348031" cy="365438"/>
            </a:xfrm>
            <a:prstGeom prst="rect">
              <a:avLst/>
            </a:prstGeom>
            <a:noFill/>
          </p:spPr>
        </p:pic>
        <p:pic>
          <p:nvPicPr>
            <p:cNvPr id="44" name="Grafik 235">
              <a:extLst>
                <a:ext uri="{FF2B5EF4-FFF2-40B4-BE49-F238E27FC236}">
                  <a16:creationId xmlns:a16="http://schemas.microsoft.com/office/drawing/2014/main" id="{8C17D089-9BA9-4F11-AC47-1D04AC43C3B0}"/>
                </a:ext>
              </a:extLst>
            </p:cNvPr>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10096301" y="4689551"/>
              <a:ext cx="348031" cy="365438"/>
            </a:xfrm>
            <a:prstGeom prst="rect">
              <a:avLst/>
            </a:prstGeom>
            <a:noFill/>
          </p:spPr>
        </p:pic>
      </p:grpSp>
      <p:sp>
        <p:nvSpPr>
          <p:cNvPr id="45" name="TextBox 117">
            <a:extLst>
              <a:ext uri="{FF2B5EF4-FFF2-40B4-BE49-F238E27FC236}">
                <a16:creationId xmlns:a16="http://schemas.microsoft.com/office/drawing/2014/main" id="{347D089F-501D-4C64-BE18-5FF8F845DA61}"/>
              </a:ext>
            </a:extLst>
          </p:cNvPr>
          <p:cNvSpPr txBox="1"/>
          <p:nvPr/>
        </p:nvSpPr>
        <p:spPr>
          <a:xfrm>
            <a:off x="6262319" y="5677328"/>
            <a:ext cx="2506635" cy="684370"/>
          </a:xfrm>
          <a:prstGeom prst="rect">
            <a:avLst/>
          </a:prstGeom>
          <a:noFill/>
          <a:effectLst/>
        </p:spPr>
        <p:txBody>
          <a:bodyPr vert="horz" wrap="square" lIns="91440" tIns="45720" rIns="91440" bIns="45720" rtlCol="0" anchor="ctr">
            <a:noAutofit/>
          </a:bodyPr>
          <a:lstStyle/>
          <a:p>
            <a:pPr algn="ctr">
              <a:spcBef>
                <a:spcPct val="0"/>
              </a:spcBef>
            </a:pPr>
            <a:r>
              <a:rPr lang="en-CA" sz="1400" b="1" spc="-50" dirty="0">
                <a:solidFill>
                  <a:schemeClr val="tx2"/>
                </a:solidFill>
              </a:rPr>
              <a:t>Fast go-to-market</a:t>
            </a:r>
            <a:r>
              <a:rPr lang="pl-PL" sz="1400" b="1" spc="-50" dirty="0">
                <a:solidFill>
                  <a:schemeClr val="tx2"/>
                </a:solidFill>
              </a:rPr>
              <a:t>.</a:t>
            </a:r>
          </a:p>
          <a:p>
            <a:pPr algn="ctr">
              <a:spcBef>
                <a:spcPct val="0"/>
              </a:spcBef>
            </a:pPr>
            <a:r>
              <a:rPr lang="en-CA" sz="1200" spc="-50" dirty="0">
                <a:solidFill>
                  <a:srgbClr val="000000"/>
                </a:solidFill>
              </a:rPr>
              <a:t>Expose new products across channels</a:t>
            </a:r>
            <a:r>
              <a:rPr lang="pl-PL" sz="1200" spc="-50" dirty="0">
                <a:solidFill>
                  <a:srgbClr val="000000"/>
                </a:solidFill>
              </a:rPr>
              <a:t> </a:t>
            </a:r>
            <a:r>
              <a:rPr lang="en-CA" sz="1200" spc="-50" dirty="0">
                <a:solidFill>
                  <a:srgbClr val="000000"/>
                </a:solidFill>
              </a:rPr>
              <a:t>in hours</a:t>
            </a:r>
            <a:r>
              <a:rPr lang="pl-PL" sz="1200" spc="-50" dirty="0">
                <a:solidFill>
                  <a:srgbClr val="000000"/>
                </a:solidFill>
              </a:rPr>
              <a:t>.</a:t>
            </a:r>
            <a:endParaRPr lang="en-CA" sz="1200" spc="-50" dirty="0">
              <a:solidFill>
                <a:srgbClr val="000000"/>
              </a:solidFill>
            </a:endParaRPr>
          </a:p>
        </p:txBody>
      </p:sp>
      <p:pic>
        <p:nvPicPr>
          <p:cNvPr id="46" name="Picture 115">
            <a:extLst>
              <a:ext uri="{FF2B5EF4-FFF2-40B4-BE49-F238E27FC236}">
                <a16:creationId xmlns:a16="http://schemas.microsoft.com/office/drawing/2014/main" id="{1F1F9B2A-BBC4-4F07-82B7-08F98EC8E2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78932" y="4198047"/>
            <a:ext cx="2005531" cy="1462600"/>
          </a:xfrm>
          <a:prstGeom prst="rect">
            <a:avLst/>
          </a:prstGeom>
        </p:spPr>
      </p:pic>
      <p:pic>
        <p:nvPicPr>
          <p:cNvPr id="47" name="Picture 238">
            <a:extLst>
              <a:ext uri="{FF2B5EF4-FFF2-40B4-BE49-F238E27FC236}">
                <a16:creationId xmlns:a16="http://schemas.microsoft.com/office/drawing/2014/main" id="{7D403AB5-BEE0-49E7-9468-D1BD71C94E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4405" y="4082415"/>
            <a:ext cx="2348755" cy="1719444"/>
          </a:xfrm>
          <a:prstGeom prst="rect">
            <a:avLst/>
          </a:prstGeom>
        </p:spPr>
      </p:pic>
      <p:pic>
        <p:nvPicPr>
          <p:cNvPr id="48" name="Picture 3">
            <a:extLst>
              <a:ext uri="{FF2B5EF4-FFF2-40B4-BE49-F238E27FC236}">
                <a16:creationId xmlns:a16="http://schemas.microsoft.com/office/drawing/2014/main" id="{64C6F649-B909-49F2-A2A0-093C32A1D9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9829" y="1400076"/>
            <a:ext cx="2798657" cy="1720486"/>
          </a:xfrm>
          <a:prstGeom prst="rect">
            <a:avLst/>
          </a:prstGeom>
        </p:spPr>
      </p:pic>
      <p:grpSp>
        <p:nvGrpSpPr>
          <p:cNvPr id="49" name="Group 101">
            <a:extLst>
              <a:ext uri="{FF2B5EF4-FFF2-40B4-BE49-F238E27FC236}">
                <a16:creationId xmlns:a16="http://schemas.microsoft.com/office/drawing/2014/main" id="{3D7B4C8E-665D-4E02-927B-1F6CC530F813}"/>
              </a:ext>
            </a:extLst>
          </p:cNvPr>
          <p:cNvGrpSpPr>
            <a:grpSpLocks noChangeAspect="1"/>
          </p:cNvGrpSpPr>
          <p:nvPr/>
        </p:nvGrpSpPr>
        <p:grpSpPr>
          <a:xfrm>
            <a:off x="935525" y="4313559"/>
            <a:ext cx="1844216" cy="1202191"/>
            <a:chOff x="4681954" y="1173623"/>
            <a:chExt cx="2512468" cy="1637805"/>
          </a:xfrm>
        </p:grpSpPr>
        <p:sp>
          <p:nvSpPr>
            <p:cNvPr id="50" name="Rechteck 223">
              <a:extLst>
                <a:ext uri="{FF2B5EF4-FFF2-40B4-BE49-F238E27FC236}">
                  <a16:creationId xmlns:a16="http://schemas.microsoft.com/office/drawing/2014/main" id="{01D3D36A-84E9-4B95-9078-1198D07D5355}"/>
                </a:ext>
              </a:extLst>
            </p:cNvPr>
            <p:cNvSpPr/>
            <p:nvPr/>
          </p:nvSpPr>
          <p:spPr>
            <a:xfrm>
              <a:off x="5425455" y="2499342"/>
              <a:ext cx="1768967" cy="312086"/>
            </a:xfrm>
            <a:prstGeom prst="rect">
              <a:avLst/>
            </a:prstGeom>
            <a:solidFill>
              <a:srgbClr val="3351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000" dirty="0"/>
                <a:t>Backend</a:t>
              </a:r>
            </a:p>
          </p:txBody>
        </p:sp>
        <p:grpSp>
          <p:nvGrpSpPr>
            <p:cNvPr id="51" name="Gruppieren 12">
              <a:extLst>
                <a:ext uri="{FF2B5EF4-FFF2-40B4-BE49-F238E27FC236}">
                  <a16:creationId xmlns:a16="http://schemas.microsoft.com/office/drawing/2014/main" id="{9E8C663E-F3E9-444B-A8D7-86D92309E56E}"/>
                </a:ext>
              </a:extLst>
            </p:cNvPr>
            <p:cNvGrpSpPr/>
            <p:nvPr/>
          </p:nvGrpSpPr>
          <p:grpSpPr>
            <a:xfrm>
              <a:off x="5425455" y="1173623"/>
              <a:ext cx="324000" cy="324000"/>
              <a:chOff x="9000000" y="3384000"/>
              <a:chExt cx="432048" cy="432000"/>
            </a:xfrm>
          </p:grpSpPr>
          <p:sp>
            <p:nvSpPr>
              <p:cNvPr id="73" name="Rechteck 224">
                <a:extLst>
                  <a:ext uri="{FF2B5EF4-FFF2-40B4-BE49-F238E27FC236}">
                    <a16:creationId xmlns:a16="http://schemas.microsoft.com/office/drawing/2014/main" id="{6A5C15E0-AB14-425F-8FCB-E5E44C3CCCFD}"/>
                  </a:ext>
                </a:extLst>
              </p:cNvPr>
              <p:cNvSpPr>
                <a:spLocks/>
              </p:cNvSpPr>
              <p:nvPr/>
            </p:nvSpPr>
            <p:spPr>
              <a:xfrm>
                <a:off x="9000000" y="3384000"/>
                <a:ext cx="432048" cy="432000"/>
              </a:xfrm>
              <a:prstGeom prst="rect">
                <a:avLst/>
              </a:prstGeom>
              <a:solidFill>
                <a:srgbClr val="33518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00"/>
              </a:p>
            </p:txBody>
          </p:sp>
          <p:pic>
            <p:nvPicPr>
              <p:cNvPr id="74" name="Grafik 228">
                <a:extLst>
                  <a:ext uri="{FF2B5EF4-FFF2-40B4-BE49-F238E27FC236}">
                    <a16:creationId xmlns:a16="http://schemas.microsoft.com/office/drawing/2014/main" id="{97DBDF35-A87C-4A78-88E3-37E836A931AB}"/>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35999" y="3420001"/>
                <a:ext cx="348031" cy="348032"/>
              </a:xfrm>
              <a:prstGeom prst="rect">
                <a:avLst/>
              </a:prstGeom>
              <a:noFill/>
            </p:spPr>
          </p:pic>
        </p:grpSp>
        <p:grpSp>
          <p:nvGrpSpPr>
            <p:cNvPr id="52" name="Gruppieren 13">
              <a:extLst>
                <a:ext uri="{FF2B5EF4-FFF2-40B4-BE49-F238E27FC236}">
                  <a16:creationId xmlns:a16="http://schemas.microsoft.com/office/drawing/2014/main" id="{8DF6B0F0-2BB6-4F0C-BFAE-E4EE9F95A6DA}"/>
                </a:ext>
              </a:extLst>
            </p:cNvPr>
            <p:cNvGrpSpPr/>
            <p:nvPr/>
          </p:nvGrpSpPr>
          <p:grpSpPr>
            <a:xfrm>
              <a:off x="5786697" y="1173623"/>
              <a:ext cx="324000" cy="324000"/>
              <a:chOff x="9720000" y="3384000"/>
              <a:chExt cx="432048" cy="432000"/>
            </a:xfrm>
          </p:grpSpPr>
          <p:sp>
            <p:nvSpPr>
              <p:cNvPr id="71" name="Rechteck 225">
                <a:extLst>
                  <a:ext uri="{FF2B5EF4-FFF2-40B4-BE49-F238E27FC236}">
                    <a16:creationId xmlns:a16="http://schemas.microsoft.com/office/drawing/2014/main" id="{1ED974FC-40DF-41F4-BC58-351A16A6B8A9}"/>
                  </a:ext>
                </a:extLst>
              </p:cNvPr>
              <p:cNvSpPr>
                <a:spLocks/>
              </p:cNvSpPr>
              <p:nvPr/>
            </p:nvSpPr>
            <p:spPr>
              <a:xfrm>
                <a:off x="9720000" y="3384000"/>
                <a:ext cx="432048" cy="432000"/>
              </a:xfrm>
              <a:prstGeom prst="rect">
                <a:avLst/>
              </a:prstGeom>
              <a:solidFill>
                <a:srgbClr val="33518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00"/>
              </a:p>
            </p:txBody>
          </p:sp>
          <p:pic>
            <p:nvPicPr>
              <p:cNvPr id="72" name="Grafik 229">
                <a:extLst>
                  <a:ext uri="{FF2B5EF4-FFF2-40B4-BE49-F238E27FC236}">
                    <a16:creationId xmlns:a16="http://schemas.microsoft.com/office/drawing/2014/main" id="{550F9171-1BDF-4F59-9FA2-7957DFB52F2A}"/>
                  </a:ext>
                </a:extLst>
              </p:cNvPr>
              <p:cNvPicPr>
                <a:picLocks/>
              </p:cNvPicPr>
              <p:nvPr/>
            </p:nvPicPr>
            <p:blipFill>
              <a:blip r:embed="rId8" cstate="email">
                <a:extLst>
                  <a:ext uri="{28A0092B-C50C-407E-A947-70E740481C1C}">
                    <a14:useLocalDpi xmlns:a14="http://schemas.microsoft.com/office/drawing/2010/main" val="0"/>
                  </a:ext>
                </a:extLst>
              </a:blip>
              <a:stretch>
                <a:fillRect/>
              </a:stretch>
            </p:blipFill>
            <p:spPr>
              <a:xfrm>
                <a:off x="9756024" y="3419999"/>
                <a:ext cx="348031" cy="365437"/>
              </a:xfrm>
              <a:prstGeom prst="rect">
                <a:avLst/>
              </a:prstGeom>
              <a:noFill/>
            </p:spPr>
          </p:pic>
        </p:grpSp>
        <p:sp>
          <p:nvSpPr>
            <p:cNvPr id="53" name="Rechteck 232">
              <a:extLst>
                <a:ext uri="{FF2B5EF4-FFF2-40B4-BE49-F238E27FC236}">
                  <a16:creationId xmlns:a16="http://schemas.microsoft.com/office/drawing/2014/main" id="{AE9A0C18-D97E-44B9-9EF4-73F1EFD3B6CD}"/>
                </a:ext>
              </a:extLst>
            </p:cNvPr>
            <p:cNvSpPr/>
            <p:nvPr/>
          </p:nvSpPr>
          <p:spPr>
            <a:xfrm>
              <a:off x="5425455" y="1523803"/>
              <a:ext cx="1768967" cy="951839"/>
            </a:xfrm>
            <a:prstGeom prst="rect">
              <a:avLst/>
            </a:prstGeom>
            <a:solidFill>
              <a:srgbClr val="3351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00" dirty="0"/>
            </a:p>
          </p:txBody>
        </p:sp>
        <p:grpSp>
          <p:nvGrpSpPr>
            <p:cNvPr id="54" name="Gruppieren 16">
              <a:extLst>
                <a:ext uri="{FF2B5EF4-FFF2-40B4-BE49-F238E27FC236}">
                  <a16:creationId xmlns:a16="http://schemas.microsoft.com/office/drawing/2014/main" id="{A1D67F7E-FCD9-44FB-9BC1-7EF0E732BBD6}"/>
                </a:ext>
              </a:extLst>
            </p:cNvPr>
            <p:cNvGrpSpPr/>
            <p:nvPr/>
          </p:nvGrpSpPr>
          <p:grpSpPr>
            <a:xfrm>
              <a:off x="6148266" y="1528155"/>
              <a:ext cx="324000" cy="947488"/>
              <a:chOff x="10080000" y="3883304"/>
              <a:chExt cx="391535" cy="1202249"/>
            </a:xfrm>
          </p:grpSpPr>
          <p:pic>
            <p:nvPicPr>
              <p:cNvPr id="67" name="Grafik 233">
                <a:extLst>
                  <a:ext uri="{FF2B5EF4-FFF2-40B4-BE49-F238E27FC236}">
                    <a16:creationId xmlns:a16="http://schemas.microsoft.com/office/drawing/2014/main" id="{43423F92-2755-4FA9-95D2-D09DC7F0C311}"/>
                  </a:ext>
                </a:extLst>
              </p:cNvPr>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10096301" y="3905727"/>
                <a:ext cx="348031" cy="365438"/>
              </a:xfrm>
              <a:prstGeom prst="rect">
                <a:avLst/>
              </a:prstGeom>
              <a:noFill/>
            </p:spPr>
          </p:pic>
          <p:pic>
            <p:nvPicPr>
              <p:cNvPr id="68" name="Grafik 234">
                <a:extLst>
                  <a:ext uri="{FF2B5EF4-FFF2-40B4-BE49-F238E27FC236}">
                    <a16:creationId xmlns:a16="http://schemas.microsoft.com/office/drawing/2014/main" id="{AD0D0253-ECA9-4ECF-B0BB-F7F12077EB76}"/>
                  </a:ext>
                </a:extLst>
              </p:cNvPr>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10096301" y="4288113"/>
                <a:ext cx="348031" cy="365438"/>
              </a:xfrm>
              <a:prstGeom prst="rect">
                <a:avLst/>
              </a:prstGeom>
              <a:noFill/>
            </p:spPr>
          </p:pic>
          <p:pic>
            <p:nvPicPr>
              <p:cNvPr id="69" name="Grafik 235">
                <a:extLst>
                  <a:ext uri="{FF2B5EF4-FFF2-40B4-BE49-F238E27FC236}">
                    <a16:creationId xmlns:a16="http://schemas.microsoft.com/office/drawing/2014/main" id="{B58B7E71-A2D9-4057-9F6E-8A937FDAE533}"/>
                  </a:ext>
                </a:extLst>
              </p:cNvPr>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10096301" y="4689551"/>
                <a:ext cx="348031" cy="365438"/>
              </a:xfrm>
              <a:prstGeom prst="rect">
                <a:avLst/>
              </a:prstGeom>
              <a:noFill/>
            </p:spPr>
          </p:pic>
          <p:sp>
            <p:nvSpPr>
              <p:cNvPr id="70" name="Rechteck 236">
                <a:extLst>
                  <a:ext uri="{FF2B5EF4-FFF2-40B4-BE49-F238E27FC236}">
                    <a16:creationId xmlns:a16="http://schemas.microsoft.com/office/drawing/2014/main" id="{CB527BB4-EE95-478E-8380-B7954162A5AB}"/>
                  </a:ext>
                </a:extLst>
              </p:cNvPr>
              <p:cNvSpPr>
                <a:spLocks/>
              </p:cNvSpPr>
              <p:nvPr/>
            </p:nvSpPr>
            <p:spPr>
              <a:xfrm>
                <a:off x="10080000" y="3883304"/>
                <a:ext cx="391535" cy="120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00"/>
              </a:p>
            </p:txBody>
          </p:sp>
        </p:grpSp>
        <p:sp>
          <p:nvSpPr>
            <p:cNvPr id="55" name="Textfeld 54">
              <a:extLst>
                <a:ext uri="{FF2B5EF4-FFF2-40B4-BE49-F238E27FC236}">
                  <a16:creationId xmlns:a16="http://schemas.microsoft.com/office/drawing/2014/main" id="{4B4976FA-02E3-4C05-A0F7-18D753DA956D}"/>
                </a:ext>
              </a:extLst>
            </p:cNvPr>
            <p:cNvSpPr txBox="1"/>
            <p:nvPr/>
          </p:nvSpPr>
          <p:spPr>
            <a:xfrm>
              <a:off x="4685264" y="1174183"/>
              <a:ext cx="710401" cy="324000"/>
            </a:xfrm>
            <a:prstGeom prst="rect">
              <a:avLst/>
            </a:prstGeom>
            <a:solidFill>
              <a:srgbClr val="335182"/>
            </a:solidFill>
            <a:ln>
              <a:noFill/>
            </a:ln>
          </p:spPr>
          <p:txBody>
            <a:bodyPr vert="horz" wrap="square" lIns="0" tIns="0" rIns="0" bIns="0" rtlCol="0" anchor="ctr" anchorCtr="0">
              <a:noAutofit/>
            </a:bodyPr>
            <a:lstStyle/>
            <a:p>
              <a:pPr marL="176213" indent="-176213" algn="ctr"/>
              <a:r>
                <a:rPr lang="en-US" sz="1000" dirty="0">
                  <a:solidFill>
                    <a:srgbClr val="FFFFFF"/>
                  </a:solidFill>
                </a:rPr>
                <a:t>UI</a:t>
              </a:r>
            </a:p>
          </p:txBody>
        </p:sp>
        <p:sp>
          <p:nvSpPr>
            <p:cNvPr id="56" name="Textfeld 55">
              <a:extLst>
                <a:ext uri="{FF2B5EF4-FFF2-40B4-BE49-F238E27FC236}">
                  <a16:creationId xmlns:a16="http://schemas.microsoft.com/office/drawing/2014/main" id="{8C837CF5-206D-4675-B59E-B857B0B55B77}"/>
                </a:ext>
              </a:extLst>
            </p:cNvPr>
            <p:cNvSpPr txBox="1"/>
            <p:nvPr/>
          </p:nvSpPr>
          <p:spPr>
            <a:xfrm>
              <a:off x="4685264" y="1520103"/>
              <a:ext cx="710401" cy="635400"/>
            </a:xfrm>
            <a:prstGeom prst="rect">
              <a:avLst/>
            </a:prstGeom>
            <a:solidFill>
              <a:srgbClr val="335182"/>
            </a:solidFill>
            <a:ln>
              <a:noFill/>
            </a:ln>
          </p:spPr>
          <p:txBody>
            <a:bodyPr vert="horz" wrap="square" lIns="0" tIns="0" rIns="0" bIns="0" rtlCol="0" anchor="ctr" anchorCtr="0">
              <a:noAutofit/>
            </a:bodyPr>
            <a:lstStyle/>
            <a:p>
              <a:pPr marL="176213" indent="-176213" algn="ctr"/>
              <a:r>
                <a:rPr lang="en-US" sz="1000" dirty="0">
                  <a:solidFill>
                    <a:srgbClr val="FFFFFF"/>
                  </a:solidFill>
                </a:rPr>
                <a:t>Processes</a:t>
              </a:r>
            </a:p>
          </p:txBody>
        </p:sp>
        <p:sp>
          <p:nvSpPr>
            <p:cNvPr id="57" name="Textfeld 56">
              <a:extLst>
                <a:ext uri="{FF2B5EF4-FFF2-40B4-BE49-F238E27FC236}">
                  <a16:creationId xmlns:a16="http://schemas.microsoft.com/office/drawing/2014/main" id="{3EC3E858-B528-4D57-BEB5-2AA7A53D42A3}"/>
                </a:ext>
              </a:extLst>
            </p:cNvPr>
            <p:cNvSpPr txBox="1"/>
            <p:nvPr/>
          </p:nvSpPr>
          <p:spPr>
            <a:xfrm>
              <a:off x="4681954" y="2187642"/>
              <a:ext cx="713711" cy="288000"/>
            </a:xfrm>
            <a:prstGeom prst="rect">
              <a:avLst/>
            </a:prstGeom>
            <a:solidFill>
              <a:srgbClr val="335182"/>
            </a:solidFill>
            <a:ln>
              <a:noFill/>
            </a:ln>
          </p:spPr>
          <p:txBody>
            <a:bodyPr vert="horz" wrap="square" lIns="0" tIns="0" rIns="0" bIns="0" rtlCol="0" anchor="ctr" anchorCtr="0">
              <a:noAutofit/>
            </a:bodyPr>
            <a:lstStyle/>
            <a:p>
              <a:pPr marL="176213" indent="-176213" algn="ctr"/>
              <a:r>
                <a:rPr lang="en-US" sz="1000" dirty="0">
                  <a:solidFill>
                    <a:srgbClr val="FFFFFF"/>
                  </a:solidFill>
                </a:rPr>
                <a:t>Adapter</a:t>
              </a:r>
            </a:p>
          </p:txBody>
        </p:sp>
        <p:grpSp>
          <p:nvGrpSpPr>
            <p:cNvPr id="58" name="Gruppieren 23">
              <a:extLst>
                <a:ext uri="{FF2B5EF4-FFF2-40B4-BE49-F238E27FC236}">
                  <a16:creationId xmlns:a16="http://schemas.microsoft.com/office/drawing/2014/main" id="{B3876B8A-A446-4D74-B0A7-D064D82BD0B6}"/>
                </a:ext>
              </a:extLst>
            </p:cNvPr>
            <p:cNvGrpSpPr/>
            <p:nvPr/>
          </p:nvGrpSpPr>
          <p:grpSpPr>
            <a:xfrm>
              <a:off x="6147939" y="1173623"/>
              <a:ext cx="324000" cy="324000"/>
              <a:chOff x="10008000" y="3384000"/>
              <a:chExt cx="432048" cy="432000"/>
            </a:xfrm>
          </p:grpSpPr>
          <p:sp>
            <p:nvSpPr>
              <p:cNvPr id="65" name="Rechteck 67">
                <a:extLst>
                  <a:ext uri="{FF2B5EF4-FFF2-40B4-BE49-F238E27FC236}">
                    <a16:creationId xmlns:a16="http://schemas.microsoft.com/office/drawing/2014/main" id="{EFA3BCDB-17F4-4172-975C-F5B8FE9E12A4}"/>
                  </a:ext>
                </a:extLst>
              </p:cNvPr>
              <p:cNvSpPr>
                <a:spLocks/>
              </p:cNvSpPr>
              <p:nvPr/>
            </p:nvSpPr>
            <p:spPr>
              <a:xfrm>
                <a:off x="10008000" y="3384000"/>
                <a:ext cx="432048" cy="432000"/>
              </a:xfrm>
              <a:prstGeom prst="rect">
                <a:avLst/>
              </a:prstGeom>
              <a:solidFill>
                <a:srgbClr val="33518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00"/>
              </a:p>
            </p:txBody>
          </p:sp>
          <p:pic>
            <p:nvPicPr>
              <p:cNvPr id="66" name="Grafik 62">
                <a:extLst>
                  <a:ext uri="{FF2B5EF4-FFF2-40B4-BE49-F238E27FC236}">
                    <a16:creationId xmlns:a16="http://schemas.microsoft.com/office/drawing/2014/main" id="{E4FA9B8E-3DD6-446B-A342-868C903989EF}"/>
                  </a:ext>
                </a:extLst>
              </p:cNvPr>
              <p:cNvPicPr>
                <a:picLocks/>
              </p:cNvPicPr>
              <p:nvPr/>
            </p:nvPicPr>
            <p:blipFill>
              <a:blip r:embed="rId9" cstate="email">
                <a:extLst>
                  <a:ext uri="{28A0092B-C50C-407E-A947-70E740481C1C}">
                    <a14:useLocalDpi xmlns:a14="http://schemas.microsoft.com/office/drawing/2010/main" val="0"/>
                  </a:ext>
                </a:extLst>
              </a:blip>
              <a:stretch>
                <a:fillRect/>
              </a:stretch>
            </p:blipFill>
            <p:spPr>
              <a:xfrm>
                <a:off x="10043999" y="3419999"/>
                <a:ext cx="348031" cy="365437"/>
              </a:xfrm>
              <a:prstGeom prst="rect">
                <a:avLst/>
              </a:prstGeom>
              <a:noFill/>
            </p:spPr>
          </p:pic>
        </p:grpSp>
        <p:grpSp>
          <p:nvGrpSpPr>
            <p:cNvPr id="59" name="Gruppieren 25">
              <a:extLst>
                <a:ext uri="{FF2B5EF4-FFF2-40B4-BE49-F238E27FC236}">
                  <a16:creationId xmlns:a16="http://schemas.microsoft.com/office/drawing/2014/main" id="{32FBEFB4-01F9-4D72-8E4C-A1068EA44F36}"/>
                </a:ext>
              </a:extLst>
            </p:cNvPr>
            <p:cNvGrpSpPr/>
            <p:nvPr/>
          </p:nvGrpSpPr>
          <p:grpSpPr>
            <a:xfrm>
              <a:off x="6509181" y="1173623"/>
              <a:ext cx="324000" cy="324000"/>
              <a:chOff x="10512000" y="3384000"/>
              <a:chExt cx="432048" cy="432000"/>
            </a:xfrm>
          </p:grpSpPr>
          <p:sp>
            <p:nvSpPr>
              <p:cNvPr id="63" name="Rechteck 226">
                <a:extLst>
                  <a:ext uri="{FF2B5EF4-FFF2-40B4-BE49-F238E27FC236}">
                    <a16:creationId xmlns:a16="http://schemas.microsoft.com/office/drawing/2014/main" id="{FFEBD90E-E2EF-402A-AC14-3EBC1328CCD6}"/>
                  </a:ext>
                </a:extLst>
              </p:cNvPr>
              <p:cNvSpPr>
                <a:spLocks/>
              </p:cNvSpPr>
              <p:nvPr/>
            </p:nvSpPr>
            <p:spPr>
              <a:xfrm>
                <a:off x="10512000" y="3384000"/>
                <a:ext cx="432048" cy="432000"/>
              </a:xfrm>
              <a:prstGeom prst="rect">
                <a:avLst/>
              </a:prstGeom>
              <a:solidFill>
                <a:srgbClr val="33518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00"/>
              </a:p>
            </p:txBody>
          </p:sp>
          <p:pic>
            <p:nvPicPr>
              <p:cNvPr id="64" name="Grafik 230">
                <a:extLst>
                  <a:ext uri="{FF2B5EF4-FFF2-40B4-BE49-F238E27FC236}">
                    <a16:creationId xmlns:a16="http://schemas.microsoft.com/office/drawing/2014/main" id="{D6E9B901-D626-463C-91B5-CC4400711CFD}"/>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548024" y="3420001"/>
                <a:ext cx="348031" cy="348032"/>
              </a:xfrm>
              <a:prstGeom prst="rect">
                <a:avLst/>
              </a:prstGeom>
              <a:noFill/>
            </p:spPr>
          </p:pic>
        </p:grpSp>
        <p:grpSp>
          <p:nvGrpSpPr>
            <p:cNvPr id="60" name="Gruppieren 24">
              <a:extLst>
                <a:ext uri="{FF2B5EF4-FFF2-40B4-BE49-F238E27FC236}">
                  <a16:creationId xmlns:a16="http://schemas.microsoft.com/office/drawing/2014/main" id="{FCA871C7-D4BE-4CF6-A647-15D3AC9C1F5B}"/>
                </a:ext>
              </a:extLst>
            </p:cNvPr>
            <p:cNvGrpSpPr/>
            <p:nvPr/>
          </p:nvGrpSpPr>
          <p:grpSpPr>
            <a:xfrm>
              <a:off x="6870422" y="1173623"/>
              <a:ext cx="324000" cy="324000"/>
              <a:chOff x="11016000" y="3384000"/>
              <a:chExt cx="432048" cy="432000"/>
            </a:xfrm>
          </p:grpSpPr>
          <p:sp>
            <p:nvSpPr>
              <p:cNvPr id="61" name="Rechteck 227">
                <a:extLst>
                  <a:ext uri="{FF2B5EF4-FFF2-40B4-BE49-F238E27FC236}">
                    <a16:creationId xmlns:a16="http://schemas.microsoft.com/office/drawing/2014/main" id="{BC258657-6BA2-4B2C-A79F-9073FEFAFC75}"/>
                  </a:ext>
                </a:extLst>
              </p:cNvPr>
              <p:cNvSpPr>
                <a:spLocks/>
              </p:cNvSpPr>
              <p:nvPr/>
            </p:nvSpPr>
            <p:spPr>
              <a:xfrm>
                <a:off x="11016000" y="3384000"/>
                <a:ext cx="432048" cy="432000"/>
              </a:xfrm>
              <a:prstGeom prst="rect">
                <a:avLst/>
              </a:prstGeom>
              <a:solidFill>
                <a:srgbClr val="33518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00"/>
              </a:p>
            </p:txBody>
          </p:sp>
          <p:pic>
            <p:nvPicPr>
              <p:cNvPr id="62" name="Grafik 231">
                <a:extLst>
                  <a:ext uri="{FF2B5EF4-FFF2-40B4-BE49-F238E27FC236}">
                    <a16:creationId xmlns:a16="http://schemas.microsoft.com/office/drawing/2014/main" id="{A3C494EC-21B0-4E69-970D-E0E6FB632426}"/>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1052048" y="3420001"/>
                <a:ext cx="348031" cy="348031"/>
              </a:xfrm>
              <a:prstGeom prst="rect">
                <a:avLst/>
              </a:prstGeom>
              <a:noFill/>
            </p:spPr>
          </p:pic>
        </p:grpSp>
      </p:grpSp>
      <p:pic>
        <p:nvPicPr>
          <p:cNvPr id="75" name="Picture 136">
            <a:extLst>
              <a:ext uri="{FF2B5EF4-FFF2-40B4-BE49-F238E27FC236}">
                <a16:creationId xmlns:a16="http://schemas.microsoft.com/office/drawing/2014/main" id="{50B886AC-4E18-4C51-A73F-F2AE1ABC310F}"/>
              </a:ext>
            </a:extLst>
          </p:cNvPr>
          <p:cNvPicPr>
            <a:picLocks noChangeAspect="1"/>
          </p:cNvPicPr>
          <p:nvPr/>
        </p:nvPicPr>
        <p:blipFill>
          <a:blip r:embed="rId12"/>
          <a:stretch>
            <a:fillRect/>
          </a:stretch>
        </p:blipFill>
        <p:spPr>
          <a:xfrm>
            <a:off x="9242881" y="4172948"/>
            <a:ext cx="2232944" cy="1538378"/>
          </a:xfrm>
          <a:prstGeom prst="rect">
            <a:avLst/>
          </a:prstGeom>
        </p:spPr>
      </p:pic>
      <p:sp>
        <p:nvSpPr>
          <p:cNvPr id="76" name="TextBox 30">
            <a:extLst>
              <a:ext uri="{FF2B5EF4-FFF2-40B4-BE49-F238E27FC236}">
                <a16:creationId xmlns:a16="http://schemas.microsoft.com/office/drawing/2014/main" id="{C8B86CCE-BB3E-47B6-B701-4A05E23D8DEE}"/>
              </a:ext>
            </a:extLst>
          </p:cNvPr>
          <p:cNvSpPr txBox="1"/>
          <p:nvPr/>
        </p:nvSpPr>
        <p:spPr>
          <a:xfrm>
            <a:off x="8052504" y="3151535"/>
            <a:ext cx="3546401" cy="575056"/>
          </a:xfrm>
          <a:prstGeom prst="rect">
            <a:avLst/>
          </a:prstGeom>
          <a:noFill/>
        </p:spPr>
        <p:txBody>
          <a:bodyPr vert="horz" wrap="square" lIns="91440" tIns="45720" rIns="91440" bIns="45720" rtlCol="0" anchor="ctr">
            <a:noAutofit/>
          </a:bodyPr>
          <a:lstStyle/>
          <a:p>
            <a:pPr algn="ctr">
              <a:spcBef>
                <a:spcPct val="0"/>
              </a:spcBef>
            </a:pPr>
            <a:r>
              <a:rPr lang="en-CA" sz="1400" b="1" kern="1100" spc="-60" dirty="0">
                <a:solidFill>
                  <a:schemeClr val="tx2"/>
                </a:solidFill>
              </a:rPr>
              <a:t>Accelerate digital transformation</a:t>
            </a:r>
            <a:r>
              <a:rPr lang="en-CA" sz="1400" kern="1100" spc="-60" dirty="0">
                <a:solidFill>
                  <a:schemeClr val="tx2"/>
                </a:solidFill>
              </a:rPr>
              <a:t>. </a:t>
            </a:r>
          </a:p>
          <a:p>
            <a:pPr algn="ctr">
              <a:spcBef>
                <a:spcPct val="0"/>
              </a:spcBef>
            </a:pPr>
            <a:r>
              <a:rPr lang="en-CA" sz="1200" b="1" kern="1100" spc="-60" dirty="0">
                <a:solidFill>
                  <a:srgbClr val="000000"/>
                </a:solidFill>
              </a:rPr>
              <a:t>Two-speed architecture</a:t>
            </a:r>
            <a:r>
              <a:rPr lang="en-CA" sz="1200" kern="1100" spc="-60" dirty="0">
                <a:solidFill>
                  <a:srgbClr val="000000"/>
                </a:solidFill>
              </a:rPr>
              <a:t> in A</a:t>
            </a:r>
            <a:r>
              <a:rPr lang="pl-PL" sz="1200" kern="1100" spc="-60" dirty="0">
                <a:solidFill>
                  <a:srgbClr val="000000"/>
                </a:solidFill>
              </a:rPr>
              <a:t>x</a:t>
            </a:r>
            <a:r>
              <a:rPr lang="en-CA" sz="1200" kern="1100" spc="-60" dirty="0">
                <a:solidFill>
                  <a:srgbClr val="000000"/>
                </a:solidFill>
              </a:rPr>
              <a:t>xiome Digital ensures</a:t>
            </a:r>
            <a:endParaRPr lang="pl-PL" sz="1200" kern="1100" spc="-60" dirty="0">
              <a:solidFill>
                <a:srgbClr val="000000"/>
              </a:solidFill>
            </a:endParaRPr>
          </a:p>
          <a:p>
            <a:pPr algn="ctr">
              <a:spcBef>
                <a:spcPct val="0"/>
              </a:spcBef>
            </a:pPr>
            <a:r>
              <a:rPr lang="en-CA" sz="1200" kern="1100" spc="-60" dirty="0">
                <a:solidFill>
                  <a:srgbClr val="000000"/>
                </a:solidFill>
              </a:rPr>
              <a:t>powerful transformation and optimal results</a:t>
            </a:r>
            <a:r>
              <a:rPr lang="pl-PL" sz="1200" kern="1100" spc="-60" dirty="0">
                <a:solidFill>
                  <a:srgbClr val="000000"/>
                </a:solidFill>
              </a:rPr>
              <a:t>.</a:t>
            </a:r>
            <a:endParaRPr lang="en-CA" sz="1200" kern="1100" spc="-60" dirty="0">
              <a:solidFill>
                <a:srgbClr val="000000"/>
              </a:solidFill>
            </a:endParaRPr>
          </a:p>
        </p:txBody>
      </p:sp>
      <p:pic>
        <p:nvPicPr>
          <p:cNvPr id="77" name="Picture 137" descr="A screen shot of a computer&#10;&#10;Description automatically generated">
            <a:extLst>
              <a:ext uri="{FF2B5EF4-FFF2-40B4-BE49-F238E27FC236}">
                <a16:creationId xmlns:a16="http://schemas.microsoft.com/office/drawing/2014/main" id="{A34417ED-C202-48A1-8D79-CEFB1FD6463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676" y="1434478"/>
            <a:ext cx="3316976" cy="1729894"/>
          </a:xfrm>
          <a:prstGeom prst="rect">
            <a:avLst/>
          </a:prstGeom>
        </p:spPr>
      </p:pic>
    </p:spTree>
    <p:extLst>
      <p:ext uri="{BB962C8B-B14F-4D97-AF65-F5344CB8AC3E}">
        <p14:creationId xmlns:p14="http://schemas.microsoft.com/office/powerpoint/2010/main" val="12640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ECD1-F414-414C-A9FC-C1C447D64B26}"/>
              </a:ext>
            </a:extLst>
          </p:cNvPr>
          <p:cNvSpPr>
            <a:spLocks noGrp="1"/>
          </p:cNvSpPr>
          <p:nvPr>
            <p:ph type="title"/>
          </p:nvPr>
        </p:nvSpPr>
        <p:spPr/>
        <p:txBody>
          <a:bodyPr/>
          <a:lstStyle/>
          <a:p>
            <a:r>
              <a:rPr lang="en-US" dirty="0"/>
              <a:t>INNOVATION AND DIGITAL CAPABILITIES</a:t>
            </a:r>
            <a:br>
              <a:rPr lang="en-US" dirty="0"/>
            </a:br>
            <a:endParaRPr lang="en-US" dirty="0"/>
          </a:p>
        </p:txBody>
      </p:sp>
      <p:pic>
        <p:nvPicPr>
          <p:cNvPr id="7" name="Picture 2">
            <a:extLst>
              <a:ext uri="{FF2B5EF4-FFF2-40B4-BE49-F238E27FC236}">
                <a16:creationId xmlns:a16="http://schemas.microsoft.com/office/drawing/2014/main" id="{99F2E814-6831-4E4C-AB60-BA16B8FB08B1}"/>
              </a:ext>
            </a:extLst>
          </p:cNvPr>
          <p:cNvPicPr>
            <a:picLocks noChangeAspect="1"/>
          </p:cNvPicPr>
          <p:nvPr/>
        </p:nvPicPr>
        <p:blipFill>
          <a:blip r:embed="rId2"/>
          <a:stretch>
            <a:fillRect/>
          </a:stretch>
        </p:blipFill>
        <p:spPr>
          <a:xfrm>
            <a:off x="180000" y="1512000"/>
            <a:ext cx="8660926" cy="4261886"/>
          </a:xfrm>
          <a:prstGeom prst="rect">
            <a:avLst/>
          </a:prstGeom>
        </p:spPr>
      </p:pic>
      <p:sp>
        <p:nvSpPr>
          <p:cNvPr id="8" name="Content Placeholder 1">
            <a:extLst>
              <a:ext uri="{FF2B5EF4-FFF2-40B4-BE49-F238E27FC236}">
                <a16:creationId xmlns:a16="http://schemas.microsoft.com/office/drawing/2014/main" id="{F67AEB26-CC9A-46D5-B2DD-637D4DB61500}"/>
              </a:ext>
            </a:extLst>
          </p:cNvPr>
          <p:cNvSpPr txBox="1">
            <a:spLocks/>
          </p:cNvSpPr>
          <p:nvPr/>
        </p:nvSpPr>
        <p:spPr>
          <a:xfrm>
            <a:off x="9303798" y="1440000"/>
            <a:ext cx="2696114" cy="468000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14375" indent="-177800" algn="l" defTabSz="914400" rtl="0" eaLnBrk="1" latinLnBrk="0" hangingPunct="1">
              <a:lnSpc>
                <a:spcPct val="90000"/>
              </a:lnSpc>
              <a:spcBef>
                <a:spcPts val="500"/>
              </a:spcBef>
              <a:buFont typeface="Arial" panose="020B0604020202020204" pitchFamily="34" charset="0"/>
              <a:buChar char="•"/>
              <a:tabLst>
                <a:tab pos="357188" algn="l"/>
              </a:tabLst>
              <a:defRPr sz="1600" kern="1200">
                <a:solidFill>
                  <a:schemeClr val="tx1"/>
                </a:solidFill>
                <a:latin typeface="+mn-lt"/>
                <a:ea typeface="+mn-ea"/>
                <a:cs typeface="+mn-cs"/>
              </a:defRPr>
            </a:lvl3pPr>
            <a:lvl4pPr marL="1079500" indent="-1619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43668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1800"/>
              </a:spcAft>
              <a:buClr>
                <a:srgbClr val="002663"/>
              </a:buClr>
              <a:defRPr/>
            </a:pPr>
            <a:r>
              <a:rPr lang="en-US" sz="2400" b="0" dirty="0">
                <a:solidFill>
                  <a:srgbClr val="002663"/>
                </a:solidFill>
                <a:latin typeface="Arial Narrow" panose="020B0606020202030204" pitchFamily="34" charset="0"/>
              </a:rPr>
              <a:t>We developed a network of partners that provide us with state of the art solutions to provide the best digital experience to anyone using the platform, them being bank employees or the banks’ end customers…</a:t>
            </a:r>
          </a:p>
        </p:txBody>
      </p:sp>
    </p:spTree>
    <p:extLst>
      <p:ext uri="{BB962C8B-B14F-4D97-AF65-F5344CB8AC3E}">
        <p14:creationId xmlns:p14="http://schemas.microsoft.com/office/powerpoint/2010/main" val="223546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ECD1-F414-414C-A9FC-C1C447D64B26}"/>
              </a:ext>
            </a:extLst>
          </p:cNvPr>
          <p:cNvSpPr>
            <a:spLocks noGrp="1"/>
          </p:cNvSpPr>
          <p:nvPr>
            <p:ph type="title"/>
          </p:nvPr>
        </p:nvSpPr>
        <p:spPr/>
        <p:txBody>
          <a:bodyPr/>
          <a:lstStyle/>
          <a:p>
            <a:r>
              <a:rPr lang="en-US" dirty="0"/>
              <a:t>AXXIOME DIGITAL – PLATFORM FOR DIGITIZATION</a:t>
            </a:r>
          </a:p>
        </p:txBody>
      </p:sp>
      <p:grpSp>
        <p:nvGrpSpPr>
          <p:cNvPr id="5" name="Gruppieren 4">
            <a:extLst>
              <a:ext uri="{FF2B5EF4-FFF2-40B4-BE49-F238E27FC236}">
                <a16:creationId xmlns:a16="http://schemas.microsoft.com/office/drawing/2014/main" id="{1404AD06-7AA9-4876-AADC-2BB16B68A2B3}"/>
              </a:ext>
            </a:extLst>
          </p:cNvPr>
          <p:cNvGrpSpPr/>
          <p:nvPr/>
        </p:nvGrpSpPr>
        <p:grpSpPr>
          <a:xfrm>
            <a:off x="360000" y="1512000"/>
            <a:ext cx="5545154" cy="4536102"/>
            <a:chOff x="3071664" y="1268760"/>
            <a:chExt cx="5545154" cy="4536102"/>
          </a:xfrm>
        </p:grpSpPr>
        <p:sp>
          <p:nvSpPr>
            <p:cNvPr id="6" name="AutoShape 8">
              <a:extLst>
                <a:ext uri="{FF2B5EF4-FFF2-40B4-BE49-F238E27FC236}">
                  <a16:creationId xmlns:a16="http://schemas.microsoft.com/office/drawing/2014/main" id="{2E2EDDA0-7E92-4AEB-8745-F8778F7CB69F}"/>
                </a:ext>
              </a:extLst>
            </p:cNvPr>
            <p:cNvSpPr>
              <a:spLocks noChangeArrowheads="1"/>
            </p:cNvSpPr>
            <p:nvPr/>
          </p:nvSpPr>
          <p:spPr bwMode="auto">
            <a:xfrm>
              <a:off x="3071664" y="1268760"/>
              <a:ext cx="5544000" cy="3960000"/>
            </a:xfrm>
            <a:prstGeom prst="roundRect">
              <a:avLst>
                <a:gd name="adj" fmla="val 231"/>
              </a:avLst>
            </a:prstGeom>
            <a:solidFill>
              <a:srgbClr val="68ACE5"/>
            </a:solidFill>
            <a:ln>
              <a:noFill/>
            </a:ln>
            <a:effectLst/>
          </p:spPr>
          <p:txBody>
            <a:bodyPr wrap="square" lIns="144000" tIns="36000" rIns="72000" bIns="72000" anchor="ctr" anchorCtr="0"/>
            <a:lstStyle/>
            <a:p>
              <a:pPr algn="ctr">
                <a:spcAft>
                  <a:spcPts val="1200"/>
                </a:spcAft>
                <a:defRPr/>
              </a:pPr>
              <a:r>
                <a:rPr lang="en-US" sz="2600" kern="0" dirty="0">
                  <a:solidFill>
                    <a:srgbClr val="000000"/>
                  </a:solidFill>
                </a:rPr>
                <a:t>Simplified, customer centric banking.</a:t>
              </a:r>
            </a:p>
            <a:p>
              <a:pPr algn="ctr">
                <a:spcAft>
                  <a:spcPts val="1200"/>
                </a:spcAft>
                <a:defRPr/>
              </a:pPr>
              <a:r>
                <a:rPr lang="en-US" sz="2600" kern="0" dirty="0">
                  <a:solidFill>
                    <a:srgbClr val="000000"/>
                  </a:solidFill>
                </a:rPr>
                <a:t>Deliver exceptional customer experience while improving day-to-day operations.</a:t>
              </a:r>
            </a:p>
          </p:txBody>
        </p:sp>
        <p:sp>
          <p:nvSpPr>
            <p:cNvPr id="9" name="AutoShape 13">
              <a:extLst>
                <a:ext uri="{FF2B5EF4-FFF2-40B4-BE49-F238E27FC236}">
                  <a16:creationId xmlns:a16="http://schemas.microsoft.com/office/drawing/2014/main" id="{C04CC343-869C-4F21-B7CB-B3F8E577B753}"/>
                </a:ext>
              </a:extLst>
            </p:cNvPr>
            <p:cNvSpPr>
              <a:spLocks noChangeArrowheads="1"/>
            </p:cNvSpPr>
            <p:nvPr/>
          </p:nvSpPr>
          <p:spPr bwMode="auto">
            <a:xfrm>
              <a:off x="3071664" y="5300760"/>
              <a:ext cx="5545154" cy="504102"/>
            </a:xfrm>
            <a:prstGeom prst="roundRect">
              <a:avLst>
                <a:gd name="adj" fmla="val 88"/>
              </a:avLst>
            </a:prstGeom>
            <a:solidFill>
              <a:srgbClr val="B3D5F2"/>
            </a:solidFill>
            <a:ln>
              <a:noFill/>
            </a:ln>
            <a:effectLst/>
          </p:spPr>
          <p:txBody>
            <a:bodyPr wrap="none" lIns="54000" tIns="36000" bIns="36000" anchor="t" anchorCtr="0"/>
            <a:lstStyle/>
            <a:p>
              <a:pPr>
                <a:defRPr/>
              </a:pPr>
              <a:r>
                <a:rPr lang="en-US" sz="1200" b="1" kern="0" dirty="0">
                  <a:solidFill>
                    <a:srgbClr val="666666"/>
                  </a:solidFill>
                  <a:ea typeface="Lucida Sans Unicode" charset="0"/>
                  <a:cs typeface="Lucida Sans Unicode" charset="0"/>
                </a:rPr>
                <a:t>Backend</a:t>
              </a:r>
            </a:p>
          </p:txBody>
        </p:sp>
        <p:sp>
          <p:nvSpPr>
            <p:cNvPr id="10" name="AutoShape 21">
              <a:extLst>
                <a:ext uri="{FF2B5EF4-FFF2-40B4-BE49-F238E27FC236}">
                  <a16:creationId xmlns:a16="http://schemas.microsoft.com/office/drawing/2014/main" id="{0F1A471C-48F8-4C54-A45C-3A40C040582D}"/>
                </a:ext>
              </a:extLst>
            </p:cNvPr>
            <p:cNvSpPr>
              <a:spLocks noChangeArrowheads="1"/>
            </p:cNvSpPr>
            <p:nvPr/>
          </p:nvSpPr>
          <p:spPr bwMode="auto">
            <a:xfrm>
              <a:off x="3251664" y="5552811"/>
              <a:ext cx="1032546" cy="180000"/>
            </a:xfrm>
            <a:prstGeom prst="roundRect">
              <a:avLst>
                <a:gd name="adj" fmla="val 0"/>
              </a:avLst>
            </a:prstGeom>
            <a:solidFill>
              <a:srgbClr val="FFFFFF"/>
            </a:solidFill>
            <a:ln w="12600">
              <a:noFill/>
              <a:miter lim="800000"/>
              <a:headEnd/>
              <a:tailEnd/>
            </a:ln>
            <a:effectLst/>
          </p:spPr>
          <p:txBody>
            <a:bodyPr wrap="none" lIns="0" tIns="0" rIns="0" bIns="0" anchor="ctr"/>
            <a:lstStyle/>
            <a:p>
              <a:pPr algn="ctr" defTabSz="449263"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Legacy Systems</a:t>
              </a:r>
              <a:endParaRPr lang="en-US" sz="1000" b="1" kern="0" dirty="0">
                <a:solidFill>
                  <a:srgbClr val="666366"/>
                </a:solidFill>
                <a:ea typeface="Lucida Sans Unicode" charset="0"/>
                <a:cs typeface="Lucida Sans Unicode" charset="0"/>
              </a:endParaRPr>
            </a:p>
          </p:txBody>
        </p:sp>
        <p:sp>
          <p:nvSpPr>
            <p:cNvPr id="11" name="AutoShape 21">
              <a:extLst>
                <a:ext uri="{FF2B5EF4-FFF2-40B4-BE49-F238E27FC236}">
                  <a16:creationId xmlns:a16="http://schemas.microsoft.com/office/drawing/2014/main" id="{CB8BB92F-B5C2-48C3-BD3C-E16237EF8E44}"/>
                </a:ext>
              </a:extLst>
            </p:cNvPr>
            <p:cNvSpPr>
              <a:spLocks noChangeArrowheads="1"/>
            </p:cNvSpPr>
            <p:nvPr/>
          </p:nvSpPr>
          <p:spPr bwMode="auto">
            <a:xfrm>
              <a:off x="5356460" y="5552811"/>
              <a:ext cx="1260256" cy="180000"/>
            </a:xfrm>
            <a:prstGeom prst="roundRect">
              <a:avLst>
                <a:gd name="adj" fmla="val 0"/>
              </a:avLst>
            </a:prstGeom>
            <a:solidFill>
              <a:srgbClr val="FFFFFF"/>
            </a:solidFill>
            <a:ln w="12600">
              <a:noFill/>
              <a:miter lim="800000"/>
              <a:headEnd/>
              <a:tailEnd/>
            </a:ln>
            <a:effectLst/>
          </p:spPr>
          <p:txBody>
            <a:bodyPr wrap="none" lIns="0" tIns="0" rIns="0" bIns="0" anchor="ctr"/>
            <a:lstStyle/>
            <a:p>
              <a:pPr algn="ctr" defTabSz="449263"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Core Systems</a:t>
              </a:r>
              <a:endParaRPr lang="en-US" sz="1000" b="1" kern="0" dirty="0">
                <a:solidFill>
                  <a:srgbClr val="666366"/>
                </a:solidFill>
                <a:ea typeface="Lucida Sans Unicode" charset="0"/>
                <a:cs typeface="Lucida Sans Unicode" charset="0"/>
              </a:endParaRPr>
            </a:p>
          </p:txBody>
        </p:sp>
        <p:sp>
          <p:nvSpPr>
            <p:cNvPr id="12" name="AutoShape 21">
              <a:extLst>
                <a:ext uri="{FF2B5EF4-FFF2-40B4-BE49-F238E27FC236}">
                  <a16:creationId xmlns:a16="http://schemas.microsoft.com/office/drawing/2014/main" id="{66226AD2-3DEA-4FB0-85E0-58F63A1133F0}"/>
                </a:ext>
              </a:extLst>
            </p:cNvPr>
            <p:cNvSpPr>
              <a:spLocks noChangeArrowheads="1"/>
            </p:cNvSpPr>
            <p:nvPr/>
          </p:nvSpPr>
          <p:spPr bwMode="auto">
            <a:xfrm>
              <a:off x="4438642" y="5552811"/>
              <a:ext cx="756154" cy="180000"/>
            </a:xfrm>
            <a:prstGeom prst="roundRect">
              <a:avLst>
                <a:gd name="adj" fmla="val 0"/>
              </a:avLst>
            </a:prstGeom>
            <a:solidFill>
              <a:srgbClr val="FFFFFF"/>
            </a:solidFill>
            <a:ln w="12600">
              <a:noFill/>
              <a:miter lim="800000"/>
              <a:headEnd/>
              <a:tailEnd/>
            </a:ln>
            <a:effectLst/>
          </p:spPr>
          <p:txBody>
            <a:bodyPr wrap="none" lIns="0" tIns="0" rIns="0" bIns="0" anchor="ctr"/>
            <a:lstStyle/>
            <a:p>
              <a:pPr algn="ctr" defTabSz="449263"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rPr>
                <a:t>3</a:t>
              </a:r>
              <a:r>
                <a:rPr lang="en-US" sz="1000" kern="0" baseline="33000" dirty="0">
                  <a:solidFill>
                    <a:srgbClr val="666366"/>
                  </a:solidFill>
                </a:rPr>
                <a:t>rd </a:t>
              </a:r>
              <a:r>
                <a:rPr lang="en-US" sz="1000" kern="0" dirty="0">
                  <a:solidFill>
                    <a:srgbClr val="666366"/>
                  </a:solidFill>
                  <a:ea typeface="Lucida Sans Unicode" charset="0"/>
                  <a:cs typeface="Lucida Sans Unicode" charset="0"/>
                </a:rPr>
                <a:t>Parties</a:t>
              </a:r>
              <a:endParaRPr lang="en-US" sz="1000" b="1" kern="0" dirty="0">
                <a:solidFill>
                  <a:srgbClr val="666366"/>
                </a:solidFill>
                <a:ea typeface="Lucida Sans Unicode" charset="0"/>
                <a:cs typeface="Lucida Sans Unicode" charset="0"/>
              </a:endParaRPr>
            </a:p>
          </p:txBody>
        </p:sp>
        <p:sp>
          <p:nvSpPr>
            <p:cNvPr id="13" name="AutoShape 21">
              <a:extLst>
                <a:ext uri="{FF2B5EF4-FFF2-40B4-BE49-F238E27FC236}">
                  <a16:creationId xmlns:a16="http://schemas.microsoft.com/office/drawing/2014/main" id="{FC6AAAFC-4B5B-46A2-BD97-C1A71B9586EB}"/>
                </a:ext>
              </a:extLst>
            </p:cNvPr>
            <p:cNvSpPr>
              <a:spLocks noChangeArrowheads="1"/>
            </p:cNvSpPr>
            <p:nvPr/>
          </p:nvSpPr>
          <p:spPr bwMode="auto">
            <a:xfrm>
              <a:off x="6771430" y="5552811"/>
              <a:ext cx="756154" cy="180000"/>
            </a:xfrm>
            <a:prstGeom prst="roundRect">
              <a:avLst>
                <a:gd name="adj" fmla="val 0"/>
              </a:avLst>
            </a:prstGeom>
            <a:solidFill>
              <a:srgbClr val="FFFFFF"/>
            </a:solidFill>
            <a:ln w="12600">
              <a:noFill/>
              <a:miter lim="800000"/>
              <a:headEnd/>
              <a:tailEnd/>
            </a:ln>
            <a:effectLst/>
          </p:spPr>
          <p:txBody>
            <a:bodyPr wrap="none" lIns="0" tIns="0" rIns="0" bIns="0" anchor="ctr"/>
            <a:lstStyle/>
            <a:p>
              <a:pPr algn="ctr" defTabSz="449263"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Devices</a:t>
              </a:r>
            </a:p>
          </p:txBody>
        </p:sp>
        <p:sp>
          <p:nvSpPr>
            <p:cNvPr id="14" name="AutoShape 21">
              <a:extLst>
                <a:ext uri="{FF2B5EF4-FFF2-40B4-BE49-F238E27FC236}">
                  <a16:creationId xmlns:a16="http://schemas.microsoft.com/office/drawing/2014/main" id="{3D02EB7B-61FA-453A-901F-AA1E63C8A17A}"/>
                </a:ext>
              </a:extLst>
            </p:cNvPr>
            <p:cNvSpPr>
              <a:spLocks noChangeArrowheads="1"/>
            </p:cNvSpPr>
            <p:nvPr/>
          </p:nvSpPr>
          <p:spPr bwMode="auto">
            <a:xfrm>
              <a:off x="7689249" y="5552811"/>
              <a:ext cx="756154" cy="180000"/>
            </a:xfrm>
            <a:prstGeom prst="roundRect">
              <a:avLst>
                <a:gd name="adj" fmla="val 0"/>
              </a:avLst>
            </a:prstGeom>
            <a:solidFill>
              <a:srgbClr val="FFFFFF"/>
            </a:solidFill>
            <a:ln w="12600">
              <a:noFill/>
              <a:miter lim="800000"/>
              <a:headEnd/>
              <a:tailEnd/>
            </a:ln>
            <a:effectLst/>
          </p:spPr>
          <p:txBody>
            <a:bodyPr wrap="none" lIns="0" tIns="0" rIns="0" bIns="0" anchor="ctr"/>
            <a:lstStyle/>
            <a:p>
              <a:pPr algn="ctr" defTabSz="449263"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a:t>
              </a:r>
            </a:p>
          </p:txBody>
        </p:sp>
        <p:grpSp>
          <p:nvGrpSpPr>
            <p:cNvPr id="15" name="Gruppieren 14">
              <a:extLst>
                <a:ext uri="{FF2B5EF4-FFF2-40B4-BE49-F238E27FC236}">
                  <a16:creationId xmlns:a16="http://schemas.microsoft.com/office/drawing/2014/main" id="{42D34F52-A8D2-4672-BBCD-2F967DB6A623}"/>
                </a:ext>
              </a:extLst>
            </p:cNvPr>
            <p:cNvGrpSpPr/>
            <p:nvPr/>
          </p:nvGrpSpPr>
          <p:grpSpPr>
            <a:xfrm>
              <a:off x="3071664" y="1268760"/>
              <a:ext cx="5544000" cy="3960000"/>
              <a:chOff x="324000" y="1395320"/>
              <a:chExt cx="5544000" cy="3960000"/>
            </a:xfrm>
          </p:grpSpPr>
          <p:sp>
            <p:nvSpPr>
              <p:cNvPr id="78" name="AutoShape 8">
                <a:extLst>
                  <a:ext uri="{FF2B5EF4-FFF2-40B4-BE49-F238E27FC236}">
                    <a16:creationId xmlns:a16="http://schemas.microsoft.com/office/drawing/2014/main" id="{96577972-38C9-4D25-BAFA-639DF157721C}"/>
                  </a:ext>
                </a:extLst>
              </p:cNvPr>
              <p:cNvSpPr>
                <a:spLocks noChangeArrowheads="1"/>
              </p:cNvSpPr>
              <p:nvPr/>
            </p:nvSpPr>
            <p:spPr bwMode="auto">
              <a:xfrm>
                <a:off x="324000" y="1395320"/>
                <a:ext cx="5544000" cy="3960000"/>
              </a:xfrm>
              <a:prstGeom prst="roundRect">
                <a:avLst>
                  <a:gd name="adj" fmla="val 231"/>
                </a:avLst>
              </a:prstGeom>
              <a:solidFill>
                <a:srgbClr val="68ACE5"/>
              </a:solidFill>
              <a:ln>
                <a:noFill/>
              </a:ln>
              <a:effectLst/>
            </p:spPr>
            <p:txBody>
              <a:bodyPr wrap="square" lIns="144000" tIns="36000" rIns="72000" bIns="72000" anchor="ctr" anchorCtr="0"/>
              <a:lstStyle/>
              <a:p>
                <a:pPr>
                  <a:lnSpc>
                    <a:spcPct val="120000"/>
                  </a:lnSpc>
                  <a:defRPr/>
                </a:pPr>
                <a:endParaRPr lang="en-US" sz="2400" kern="0" dirty="0">
                  <a:solidFill>
                    <a:schemeClr val="bg1"/>
                  </a:solidFill>
                </a:endParaRPr>
              </a:p>
            </p:txBody>
          </p:sp>
          <p:grpSp>
            <p:nvGrpSpPr>
              <p:cNvPr id="79" name="Gruppieren 78">
                <a:extLst>
                  <a:ext uri="{FF2B5EF4-FFF2-40B4-BE49-F238E27FC236}">
                    <a16:creationId xmlns:a16="http://schemas.microsoft.com/office/drawing/2014/main" id="{9A912BB1-E8F5-4D28-A9D4-0C43F1626B48}"/>
                  </a:ext>
                </a:extLst>
              </p:cNvPr>
              <p:cNvGrpSpPr/>
              <p:nvPr/>
            </p:nvGrpSpPr>
            <p:grpSpPr>
              <a:xfrm>
                <a:off x="432000" y="3204000"/>
                <a:ext cx="5328000" cy="2052000"/>
                <a:chOff x="432000" y="3204000"/>
                <a:chExt cx="5328000" cy="2052000"/>
              </a:xfrm>
            </p:grpSpPr>
            <p:sp>
              <p:nvSpPr>
                <p:cNvPr id="80" name="AutoShape 26">
                  <a:extLst>
                    <a:ext uri="{FF2B5EF4-FFF2-40B4-BE49-F238E27FC236}">
                      <a16:creationId xmlns:a16="http://schemas.microsoft.com/office/drawing/2014/main" id="{6B844B71-4FCE-408C-A450-6500F3BFB17E}"/>
                    </a:ext>
                  </a:extLst>
                </p:cNvPr>
                <p:cNvSpPr>
                  <a:spLocks noChangeArrowheads="1"/>
                </p:cNvSpPr>
                <p:nvPr/>
              </p:nvSpPr>
              <p:spPr bwMode="auto">
                <a:xfrm>
                  <a:off x="432000" y="3204000"/>
                  <a:ext cx="5328000" cy="2052000"/>
                </a:xfrm>
                <a:prstGeom prst="roundRect">
                  <a:avLst>
                    <a:gd name="adj" fmla="val 398"/>
                  </a:avLst>
                </a:prstGeom>
                <a:solidFill>
                  <a:srgbClr val="7F92B1"/>
                </a:solidFill>
                <a:ln w="6350">
                  <a:solidFill>
                    <a:srgbClr val="FFFFFF"/>
                  </a:solidFill>
                </a:ln>
                <a:effectLst/>
              </p:spPr>
              <p:txBody>
                <a:bodyPr wrap="none" lIns="72000" tIns="36000" rIns="36000" bIns="36000" anchor="t" anchorCtr="0"/>
                <a:lstStyle/>
                <a:p>
                  <a:pPr defTabSz="449263"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0" dirty="0">
                      <a:solidFill>
                        <a:srgbClr val="FFFFFF"/>
                      </a:solidFill>
                      <a:ea typeface="Lucida Sans Unicode" charset="0"/>
                      <a:cs typeface="Lucida Sans Unicode" charset="0"/>
                    </a:rPr>
                    <a:t>Axxiome Digital - Foundation</a:t>
                  </a:r>
                  <a:endParaRPr lang="en-US" sz="1200" kern="0" dirty="0">
                    <a:solidFill>
                      <a:srgbClr val="FFFFFF"/>
                    </a:solidFill>
                    <a:ea typeface="Lucida Sans Unicode" charset="0"/>
                    <a:cs typeface="Lucida Sans Unicode" charset="0"/>
                  </a:endParaRPr>
                </a:p>
              </p:txBody>
            </p:sp>
            <p:sp>
              <p:nvSpPr>
                <p:cNvPr id="81" name="AutoShape 26">
                  <a:extLst>
                    <a:ext uri="{FF2B5EF4-FFF2-40B4-BE49-F238E27FC236}">
                      <a16:creationId xmlns:a16="http://schemas.microsoft.com/office/drawing/2014/main" id="{52F88826-4BB1-46A2-872A-49B2DB0807CE}"/>
                    </a:ext>
                  </a:extLst>
                </p:cNvPr>
                <p:cNvSpPr>
                  <a:spLocks noChangeArrowheads="1"/>
                </p:cNvSpPr>
                <p:nvPr/>
              </p:nvSpPr>
              <p:spPr bwMode="auto">
                <a:xfrm>
                  <a:off x="504000" y="3492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Omni</a:t>
                  </a:r>
                  <a:br>
                    <a:rPr lang="en-US" sz="1000" kern="0" dirty="0">
                      <a:solidFill>
                        <a:srgbClr val="FFFFFF"/>
                      </a:solidFill>
                      <a:ea typeface="Lucida Sans Unicode" charset="0"/>
                      <a:cs typeface="Lucida Sans Unicode" charset="0"/>
                    </a:rPr>
                  </a:br>
                  <a:r>
                    <a:rPr lang="en-US" sz="1000" kern="0" dirty="0">
                      <a:solidFill>
                        <a:srgbClr val="FFFFFF"/>
                      </a:solidFill>
                      <a:ea typeface="Lucida Sans Unicode" charset="0"/>
                      <a:cs typeface="Lucida Sans Unicode" charset="0"/>
                    </a:rPr>
                    <a:t>Channel </a:t>
                  </a:r>
                  <a:r>
                    <a:rPr lang="en-US" sz="1000" kern="0" dirty="0" err="1">
                      <a:solidFill>
                        <a:srgbClr val="FFFFFF"/>
                      </a:solidFill>
                      <a:ea typeface="Lucida Sans Unicode" charset="0"/>
                      <a:cs typeface="Lucida Sans Unicode" charset="0"/>
                    </a:rPr>
                    <a:t>Mgmt</a:t>
                  </a:r>
                  <a:endParaRPr lang="en-US" sz="1000" kern="0" dirty="0">
                    <a:solidFill>
                      <a:srgbClr val="FFFFFF"/>
                    </a:solidFill>
                    <a:ea typeface="Lucida Sans Unicode" charset="0"/>
                    <a:cs typeface="Lucida Sans Unicode" charset="0"/>
                  </a:endParaRPr>
                </a:p>
              </p:txBody>
            </p:sp>
            <p:sp>
              <p:nvSpPr>
                <p:cNvPr id="82" name="AutoShape 26">
                  <a:extLst>
                    <a:ext uri="{FF2B5EF4-FFF2-40B4-BE49-F238E27FC236}">
                      <a16:creationId xmlns:a16="http://schemas.microsoft.com/office/drawing/2014/main" id="{B22872CA-5979-4693-AEAA-8B3BC81B9171}"/>
                    </a:ext>
                  </a:extLst>
                </p:cNvPr>
                <p:cNvSpPr>
                  <a:spLocks noChangeArrowheads="1"/>
                </p:cNvSpPr>
                <p:nvPr/>
              </p:nvSpPr>
              <p:spPr bwMode="auto">
                <a:xfrm>
                  <a:off x="1044000" y="3492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F</a:t>
                  </a:r>
                  <a:endParaRPr lang="en-US" sz="1400" b="1" kern="0" dirty="0">
                    <a:solidFill>
                      <a:srgbClr val="666366"/>
                    </a:solidFill>
                    <a:ea typeface="Lucida Sans Unicode" charset="0"/>
                    <a:cs typeface="Lucida Sans Unicode" charset="0"/>
                  </a:endParaRPr>
                </a:p>
              </p:txBody>
            </p:sp>
            <p:sp>
              <p:nvSpPr>
                <p:cNvPr id="83" name="AutoShape 26">
                  <a:extLst>
                    <a:ext uri="{FF2B5EF4-FFF2-40B4-BE49-F238E27FC236}">
                      <a16:creationId xmlns:a16="http://schemas.microsoft.com/office/drawing/2014/main" id="{57B84959-7869-424D-AE6E-29E1D42C99CD}"/>
                    </a:ext>
                  </a:extLst>
                </p:cNvPr>
                <p:cNvSpPr>
                  <a:spLocks noChangeArrowheads="1"/>
                </p:cNvSpPr>
                <p:nvPr/>
              </p:nvSpPr>
              <p:spPr bwMode="auto">
                <a:xfrm>
                  <a:off x="504000" y="3924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Business</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Process </a:t>
                  </a:r>
                  <a:r>
                    <a:rPr lang="en-US" sz="1000" kern="0" dirty="0" err="1">
                      <a:solidFill>
                        <a:srgbClr val="FFFFFF"/>
                      </a:solidFill>
                      <a:ea typeface="Lucida Sans Unicode" charset="0"/>
                      <a:cs typeface="Lucida Sans Unicode" charset="0"/>
                    </a:rPr>
                    <a:t>Mgmt</a:t>
                  </a:r>
                  <a:endParaRPr lang="en-US" sz="1000" kern="0" dirty="0">
                    <a:solidFill>
                      <a:srgbClr val="FFFFFF"/>
                    </a:solidFill>
                    <a:ea typeface="Lucida Sans Unicode" charset="0"/>
                    <a:cs typeface="Lucida Sans Unicode" charset="0"/>
                  </a:endParaRPr>
                </a:p>
              </p:txBody>
            </p:sp>
            <p:sp>
              <p:nvSpPr>
                <p:cNvPr id="84" name="AutoShape 26">
                  <a:extLst>
                    <a:ext uri="{FF2B5EF4-FFF2-40B4-BE49-F238E27FC236}">
                      <a16:creationId xmlns:a16="http://schemas.microsoft.com/office/drawing/2014/main" id="{7E2DEF44-7270-419A-80EA-AF89BFDF83A1}"/>
                    </a:ext>
                  </a:extLst>
                </p:cNvPr>
                <p:cNvSpPr>
                  <a:spLocks noChangeArrowheads="1"/>
                </p:cNvSpPr>
                <p:nvPr/>
              </p:nvSpPr>
              <p:spPr bwMode="auto">
                <a:xfrm>
                  <a:off x="1044000" y="3924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F</a:t>
                  </a:r>
                  <a:endParaRPr lang="en-US" sz="1400" b="1" kern="0" dirty="0">
                    <a:solidFill>
                      <a:srgbClr val="666366"/>
                    </a:solidFill>
                    <a:ea typeface="Lucida Sans Unicode" charset="0"/>
                    <a:cs typeface="Lucida Sans Unicode" charset="0"/>
                  </a:endParaRPr>
                </a:p>
              </p:txBody>
            </p:sp>
            <p:sp>
              <p:nvSpPr>
                <p:cNvPr id="85" name="AutoShape 26">
                  <a:extLst>
                    <a:ext uri="{FF2B5EF4-FFF2-40B4-BE49-F238E27FC236}">
                      <a16:creationId xmlns:a16="http://schemas.microsoft.com/office/drawing/2014/main" id="{C82FC954-C540-4ABC-8B60-86E8A992A2C0}"/>
                    </a:ext>
                  </a:extLst>
                </p:cNvPr>
                <p:cNvSpPr>
                  <a:spLocks noChangeArrowheads="1"/>
                </p:cNvSpPr>
                <p:nvPr/>
              </p:nvSpPr>
              <p:spPr bwMode="auto">
                <a:xfrm>
                  <a:off x="504000" y="4356000"/>
                  <a:ext cx="720000" cy="360000"/>
                </a:xfrm>
                <a:prstGeom prst="roundRect">
                  <a:avLst>
                    <a:gd name="adj" fmla="val 398"/>
                  </a:avLst>
                </a:prstGeom>
                <a:noFill/>
                <a:ln w="6350">
                  <a:solidFill>
                    <a:srgbClr val="FFFFFF"/>
                  </a:solidFill>
                </a:ln>
                <a:effectLst/>
              </p:spPr>
              <p:txBody>
                <a:bodyPr wrap="non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Basic</a:t>
                  </a:r>
                  <a:br>
                    <a:rPr lang="en-US" sz="1000" kern="0" dirty="0">
                      <a:solidFill>
                        <a:srgbClr val="FFFFFF"/>
                      </a:solidFill>
                      <a:ea typeface="Lucida Sans Unicode" charset="0"/>
                      <a:cs typeface="Lucida Sans Unicode" charset="0"/>
                    </a:rPr>
                  </a:br>
                  <a:r>
                    <a:rPr lang="en-US" sz="1000" kern="0" dirty="0">
                      <a:solidFill>
                        <a:srgbClr val="FFFFFF"/>
                      </a:solidFill>
                      <a:ea typeface="Lucida Sans Unicode" charset="0"/>
                      <a:cs typeface="Lucida Sans Unicode" charset="0"/>
                    </a:rPr>
                    <a:t>Security </a:t>
                  </a:r>
                  <a:r>
                    <a:rPr lang="en-US" sz="1000" kern="0" dirty="0" err="1">
                      <a:solidFill>
                        <a:srgbClr val="FFFFFF"/>
                      </a:solidFill>
                      <a:ea typeface="Lucida Sans Unicode" charset="0"/>
                      <a:cs typeface="Lucida Sans Unicode" charset="0"/>
                    </a:rPr>
                    <a:t>Mgmt</a:t>
                  </a:r>
                  <a:endParaRPr lang="en-US" sz="1000" kern="0" dirty="0">
                    <a:solidFill>
                      <a:srgbClr val="FFFFFF"/>
                    </a:solidFill>
                    <a:ea typeface="Lucida Sans Unicode" charset="0"/>
                    <a:cs typeface="Lucida Sans Unicode" charset="0"/>
                  </a:endParaRPr>
                </a:p>
              </p:txBody>
            </p:sp>
            <p:sp>
              <p:nvSpPr>
                <p:cNvPr id="86" name="AutoShape 26">
                  <a:extLst>
                    <a:ext uri="{FF2B5EF4-FFF2-40B4-BE49-F238E27FC236}">
                      <a16:creationId xmlns:a16="http://schemas.microsoft.com/office/drawing/2014/main" id="{3B3012F1-55B2-494A-BABA-FABAF521EBF3}"/>
                    </a:ext>
                  </a:extLst>
                </p:cNvPr>
                <p:cNvSpPr>
                  <a:spLocks noChangeArrowheads="1"/>
                </p:cNvSpPr>
                <p:nvPr/>
              </p:nvSpPr>
              <p:spPr bwMode="auto">
                <a:xfrm>
                  <a:off x="1044000" y="435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F</a:t>
                  </a:r>
                  <a:endParaRPr lang="en-US" sz="1400" b="1" kern="0" dirty="0">
                    <a:solidFill>
                      <a:srgbClr val="666366"/>
                    </a:solidFill>
                    <a:ea typeface="Lucida Sans Unicode" charset="0"/>
                    <a:cs typeface="Lucida Sans Unicode" charset="0"/>
                  </a:endParaRPr>
                </a:p>
              </p:txBody>
            </p:sp>
            <p:sp>
              <p:nvSpPr>
                <p:cNvPr id="87" name="AutoShape 26">
                  <a:extLst>
                    <a:ext uri="{FF2B5EF4-FFF2-40B4-BE49-F238E27FC236}">
                      <a16:creationId xmlns:a16="http://schemas.microsoft.com/office/drawing/2014/main" id="{7AACA2E5-E61F-4388-9F32-51846E0A203D}"/>
                    </a:ext>
                  </a:extLst>
                </p:cNvPr>
                <p:cNvSpPr>
                  <a:spLocks noChangeArrowheads="1"/>
                </p:cNvSpPr>
                <p:nvPr/>
              </p:nvSpPr>
              <p:spPr bwMode="auto">
                <a:xfrm>
                  <a:off x="504000" y="4788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Peripherals</a:t>
                  </a:r>
                  <a:br>
                    <a:rPr lang="en-US" sz="1000" kern="0" dirty="0">
                      <a:solidFill>
                        <a:srgbClr val="FFFFFF"/>
                      </a:solidFill>
                      <a:ea typeface="Lucida Sans Unicode" charset="0"/>
                      <a:cs typeface="Lucida Sans Unicode" charset="0"/>
                    </a:rPr>
                  </a:br>
                  <a:r>
                    <a:rPr lang="en-US" sz="1000" kern="0" dirty="0" err="1">
                      <a:solidFill>
                        <a:srgbClr val="FFFFFF"/>
                      </a:solidFill>
                      <a:ea typeface="Lucida Sans Unicode" charset="0"/>
                      <a:cs typeface="Lucida Sans Unicode" charset="0"/>
                    </a:rPr>
                    <a:t>Mgmt</a:t>
                  </a:r>
                  <a:endParaRPr lang="en-US" sz="1000" kern="0" dirty="0">
                    <a:solidFill>
                      <a:srgbClr val="FFFFFF"/>
                    </a:solidFill>
                    <a:ea typeface="Lucida Sans Unicode" charset="0"/>
                    <a:cs typeface="Lucida Sans Unicode" charset="0"/>
                  </a:endParaRPr>
                </a:p>
              </p:txBody>
            </p:sp>
            <p:sp>
              <p:nvSpPr>
                <p:cNvPr id="88" name="AutoShape 26">
                  <a:extLst>
                    <a:ext uri="{FF2B5EF4-FFF2-40B4-BE49-F238E27FC236}">
                      <a16:creationId xmlns:a16="http://schemas.microsoft.com/office/drawing/2014/main" id="{B1FF0CA2-1E89-4675-9386-E445DDD0689A}"/>
                    </a:ext>
                  </a:extLst>
                </p:cNvPr>
                <p:cNvSpPr>
                  <a:spLocks noChangeArrowheads="1"/>
                </p:cNvSpPr>
                <p:nvPr/>
              </p:nvSpPr>
              <p:spPr bwMode="auto">
                <a:xfrm>
                  <a:off x="1044000" y="4788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F</a:t>
                  </a:r>
                  <a:endParaRPr lang="en-US" sz="1400" b="1" kern="0" dirty="0">
                    <a:solidFill>
                      <a:srgbClr val="666366"/>
                    </a:solidFill>
                    <a:ea typeface="Lucida Sans Unicode" charset="0"/>
                    <a:cs typeface="Lucida Sans Unicode" charset="0"/>
                  </a:endParaRPr>
                </a:p>
              </p:txBody>
            </p:sp>
            <p:sp>
              <p:nvSpPr>
                <p:cNvPr id="89" name="AutoShape 26">
                  <a:extLst>
                    <a:ext uri="{FF2B5EF4-FFF2-40B4-BE49-F238E27FC236}">
                      <a16:creationId xmlns:a16="http://schemas.microsoft.com/office/drawing/2014/main" id="{7A2AB36F-20DF-4E3C-8C63-DE48C1D85423}"/>
                    </a:ext>
                  </a:extLst>
                </p:cNvPr>
                <p:cNvSpPr>
                  <a:spLocks noChangeArrowheads="1"/>
                </p:cNvSpPr>
                <p:nvPr/>
              </p:nvSpPr>
              <p:spPr bwMode="auto">
                <a:xfrm>
                  <a:off x="1404000" y="4788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 more</a:t>
                  </a:r>
                </a:p>
              </p:txBody>
            </p:sp>
            <p:sp>
              <p:nvSpPr>
                <p:cNvPr id="90" name="AutoShape 26">
                  <a:extLst>
                    <a:ext uri="{FF2B5EF4-FFF2-40B4-BE49-F238E27FC236}">
                      <a16:creationId xmlns:a16="http://schemas.microsoft.com/office/drawing/2014/main" id="{19CC476D-6695-4D34-9F2F-D36BAB814647}"/>
                    </a:ext>
                  </a:extLst>
                </p:cNvPr>
                <p:cNvSpPr>
                  <a:spLocks noChangeArrowheads="1"/>
                </p:cNvSpPr>
                <p:nvPr/>
              </p:nvSpPr>
              <p:spPr bwMode="auto">
                <a:xfrm>
                  <a:off x="1944000" y="4788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F</a:t>
                  </a:r>
                  <a:endParaRPr lang="en-US" sz="1400" b="1" kern="0" dirty="0">
                    <a:solidFill>
                      <a:srgbClr val="666366"/>
                    </a:solidFill>
                    <a:ea typeface="Lucida Sans Unicode" charset="0"/>
                    <a:cs typeface="Lucida Sans Unicode" charset="0"/>
                  </a:endParaRPr>
                </a:p>
              </p:txBody>
            </p:sp>
            <p:sp>
              <p:nvSpPr>
                <p:cNvPr id="91" name="AutoShape 26">
                  <a:extLst>
                    <a:ext uri="{FF2B5EF4-FFF2-40B4-BE49-F238E27FC236}">
                      <a16:creationId xmlns:a16="http://schemas.microsoft.com/office/drawing/2014/main" id="{EEC53C52-28E4-48F7-9047-53200FF02903}"/>
                    </a:ext>
                  </a:extLst>
                </p:cNvPr>
                <p:cNvSpPr>
                  <a:spLocks noChangeArrowheads="1"/>
                </p:cNvSpPr>
                <p:nvPr/>
              </p:nvSpPr>
              <p:spPr bwMode="auto">
                <a:xfrm>
                  <a:off x="1404000" y="3492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Product</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Configurator</a:t>
                  </a:r>
                </a:p>
              </p:txBody>
            </p:sp>
            <p:sp>
              <p:nvSpPr>
                <p:cNvPr id="92" name="AutoShape 26">
                  <a:extLst>
                    <a:ext uri="{FF2B5EF4-FFF2-40B4-BE49-F238E27FC236}">
                      <a16:creationId xmlns:a16="http://schemas.microsoft.com/office/drawing/2014/main" id="{2B28D380-34CC-4ABE-8AD2-CC4A92635F71}"/>
                    </a:ext>
                  </a:extLst>
                </p:cNvPr>
                <p:cNvSpPr>
                  <a:spLocks noChangeArrowheads="1"/>
                </p:cNvSpPr>
                <p:nvPr/>
              </p:nvSpPr>
              <p:spPr bwMode="auto">
                <a:xfrm>
                  <a:off x="1944000" y="3492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F</a:t>
                  </a:r>
                  <a:endParaRPr lang="en-US" sz="1400" b="1" kern="0" dirty="0">
                    <a:solidFill>
                      <a:srgbClr val="666366"/>
                    </a:solidFill>
                    <a:ea typeface="Lucida Sans Unicode" charset="0"/>
                    <a:cs typeface="Lucida Sans Unicode" charset="0"/>
                  </a:endParaRPr>
                </a:p>
              </p:txBody>
            </p:sp>
            <p:sp>
              <p:nvSpPr>
                <p:cNvPr id="93" name="AutoShape 26">
                  <a:extLst>
                    <a:ext uri="{FF2B5EF4-FFF2-40B4-BE49-F238E27FC236}">
                      <a16:creationId xmlns:a16="http://schemas.microsoft.com/office/drawing/2014/main" id="{C13E7883-CAE0-4F5D-AE69-9FDA8120A14E}"/>
                    </a:ext>
                  </a:extLst>
                </p:cNvPr>
                <p:cNvSpPr>
                  <a:spLocks noChangeArrowheads="1"/>
                </p:cNvSpPr>
                <p:nvPr/>
              </p:nvSpPr>
              <p:spPr bwMode="auto">
                <a:xfrm>
                  <a:off x="1404000" y="3924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Business</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Rules </a:t>
                  </a:r>
                  <a:r>
                    <a:rPr lang="en-US" sz="1000" kern="0" dirty="0" err="1">
                      <a:solidFill>
                        <a:srgbClr val="FFFFFF"/>
                      </a:solidFill>
                      <a:ea typeface="Lucida Sans Unicode" charset="0"/>
                      <a:cs typeface="Lucida Sans Unicode" charset="0"/>
                    </a:rPr>
                    <a:t>Mgmt</a:t>
                  </a:r>
                  <a:endParaRPr lang="en-US" sz="1000" kern="0" dirty="0">
                    <a:solidFill>
                      <a:srgbClr val="FFFFFF"/>
                    </a:solidFill>
                    <a:ea typeface="Lucida Sans Unicode" charset="0"/>
                    <a:cs typeface="Lucida Sans Unicode" charset="0"/>
                  </a:endParaRPr>
                </a:p>
              </p:txBody>
            </p:sp>
            <p:sp>
              <p:nvSpPr>
                <p:cNvPr id="94" name="AutoShape 26">
                  <a:extLst>
                    <a:ext uri="{FF2B5EF4-FFF2-40B4-BE49-F238E27FC236}">
                      <a16:creationId xmlns:a16="http://schemas.microsoft.com/office/drawing/2014/main" id="{69E51115-B8EE-4940-B746-871AAC7CDDE7}"/>
                    </a:ext>
                  </a:extLst>
                </p:cNvPr>
                <p:cNvSpPr>
                  <a:spLocks noChangeArrowheads="1"/>
                </p:cNvSpPr>
                <p:nvPr/>
              </p:nvSpPr>
              <p:spPr bwMode="auto">
                <a:xfrm>
                  <a:off x="1944000" y="3924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F</a:t>
                  </a:r>
                  <a:endParaRPr lang="en-US" sz="1400" b="1" kern="0" dirty="0">
                    <a:solidFill>
                      <a:srgbClr val="666366"/>
                    </a:solidFill>
                    <a:ea typeface="Lucida Sans Unicode" charset="0"/>
                    <a:cs typeface="Lucida Sans Unicode" charset="0"/>
                  </a:endParaRPr>
                </a:p>
              </p:txBody>
            </p:sp>
            <p:sp>
              <p:nvSpPr>
                <p:cNvPr id="95" name="AutoShape 26">
                  <a:extLst>
                    <a:ext uri="{FF2B5EF4-FFF2-40B4-BE49-F238E27FC236}">
                      <a16:creationId xmlns:a16="http://schemas.microsoft.com/office/drawing/2014/main" id="{04A7398B-CC14-401B-AE56-80CA311BC05D}"/>
                    </a:ext>
                  </a:extLst>
                </p:cNvPr>
                <p:cNvSpPr>
                  <a:spLocks noChangeArrowheads="1"/>
                </p:cNvSpPr>
                <p:nvPr/>
              </p:nvSpPr>
              <p:spPr bwMode="auto">
                <a:xfrm>
                  <a:off x="1404000" y="435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Adapter</a:t>
                  </a:r>
                </a:p>
              </p:txBody>
            </p:sp>
            <p:sp>
              <p:nvSpPr>
                <p:cNvPr id="96" name="AutoShape 26">
                  <a:extLst>
                    <a:ext uri="{FF2B5EF4-FFF2-40B4-BE49-F238E27FC236}">
                      <a16:creationId xmlns:a16="http://schemas.microsoft.com/office/drawing/2014/main" id="{D1BAB311-13DD-4F38-852F-3A70505E3FF4}"/>
                    </a:ext>
                  </a:extLst>
                </p:cNvPr>
                <p:cNvSpPr>
                  <a:spLocks noChangeArrowheads="1"/>
                </p:cNvSpPr>
                <p:nvPr/>
              </p:nvSpPr>
              <p:spPr bwMode="auto">
                <a:xfrm>
                  <a:off x="1944000" y="435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F</a:t>
                  </a:r>
                  <a:endParaRPr lang="en-US" sz="1400" b="1" kern="0" dirty="0">
                    <a:solidFill>
                      <a:srgbClr val="666366"/>
                    </a:solidFill>
                    <a:ea typeface="Lucida Sans Unicode" charset="0"/>
                    <a:cs typeface="Lucida Sans Unicode" charset="0"/>
                  </a:endParaRPr>
                </a:p>
              </p:txBody>
            </p:sp>
            <p:sp>
              <p:nvSpPr>
                <p:cNvPr id="97" name="AutoShape 26">
                  <a:extLst>
                    <a:ext uri="{FF2B5EF4-FFF2-40B4-BE49-F238E27FC236}">
                      <a16:creationId xmlns:a16="http://schemas.microsoft.com/office/drawing/2014/main" id="{37241666-0A46-42D6-BE2C-12FD5F9F46EE}"/>
                    </a:ext>
                  </a:extLst>
                </p:cNvPr>
                <p:cNvSpPr>
                  <a:spLocks noChangeArrowheads="1"/>
                </p:cNvSpPr>
                <p:nvPr/>
              </p:nvSpPr>
              <p:spPr bwMode="auto">
                <a:xfrm>
                  <a:off x="2304000" y="3492000"/>
                  <a:ext cx="3384000" cy="432000"/>
                </a:xfrm>
                <a:prstGeom prst="roundRect">
                  <a:avLst>
                    <a:gd name="adj" fmla="val 398"/>
                  </a:avLst>
                </a:prstGeom>
                <a:solidFill>
                  <a:srgbClr val="666366"/>
                </a:solidFill>
                <a:ln w="6350">
                  <a:solidFill>
                    <a:srgbClr val="FFFFFF"/>
                  </a:solidFill>
                </a:ln>
                <a:effectLst/>
              </p:spPr>
              <p:txBody>
                <a:bodyPr wrap="none" lIns="36000" tIns="36000" rIns="36000" bIns="36000" anchor="ctr" anchorCtr="0"/>
                <a:lstStyle/>
                <a:p>
                  <a:pPr algn="ctr" defTabSz="449263"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0" dirty="0">
                      <a:solidFill>
                        <a:srgbClr val="FFFFFF"/>
                      </a:solidFill>
                      <a:ea typeface="Lucida Sans Unicode" charset="0"/>
                      <a:cs typeface="Lucida Sans Unicode" charset="0"/>
                    </a:rPr>
                    <a:t>Open Banking APIs</a:t>
                  </a:r>
                  <a:endParaRPr lang="en-US" sz="1200" kern="0" dirty="0">
                    <a:solidFill>
                      <a:srgbClr val="FFFFFF"/>
                    </a:solidFill>
                    <a:ea typeface="Lucida Sans Unicode" charset="0"/>
                    <a:cs typeface="Lucida Sans Unicode" charset="0"/>
                  </a:endParaRPr>
                </a:p>
              </p:txBody>
            </p:sp>
          </p:grpSp>
        </p:grpSp>
        <p:pic>
          <p:nvPicPr>
            <p:cNvPr id="16" name="Grafik 15">
              <a:extLst>
                <a:ext uri="{FF2B5EF4-FFF2-40B4-BE49-F238E27FC236}">
                  <a16:creationId xmlns:a16="http://schemas.microsoft.com/office/drawing/2014/main" id="{31CE233A-E6D7-4C4D-BAEB-028DB825D2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093298">
              <a:off x="5267664" y="3437340"/>
              <a:ext cx="288000" cy="288000"/>
            </a:xfrm>
            <a:prstGeom prst="rect">
              <a:avLst/>
            </a:prstGeom>
          </p:spPr>
        </p:pic>
        <p:pic>
          <p:nvPicPr>
            <p:cNvPr id="17" name="Grafik 16">
              <a:extLst>
                <a:ext uri="{FF2B5EF4-FFF2-40B4-BE49-F238E27FC236}">
                  <a16:creationId xmlns:a16="http://schemas.microsoft.com/office/drawing/2014/main" id="{3501A4E9-9553-49B3-AA5B-72F1A10172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00000">
              <a:off x="7931664" y="3437440"/>
              <a:ext cx="288000" cy="288000"/>
            </a:xfrm>
            <a:prstGeom prst="rect">
              <a:avLst/>
            </a:prstGeom>
          </p:spPr>
        </p:pic>
        <p:grpSp>
          <p:nvGrpSpPr>
            <p:cNvPr id="18" name="Gruppieren 17">
              <a:extLst>
                <a:ext uri="{FF2B5EF4-FFF2-40B4-BE49-F238E27FC236}">
                  <a16:creationId xmlns:a16="http://schemas.microsoft.com/office/drawing/2014/main" id="{D8168D48-6C42-43AE-8240-3EB3A86EB72D}"/>
                </a:ext>
              </a:extLst>
            </p:cNvPr>
            <p:cNvGrpSpPr/>
            <p:nvPr/>
          </p:nvGrpSpPr>
          <p:grpSpPr>
            <a:xfrm>
              <a:off x="5051664" y="3860760"/>
              <a:ext cx="3384000" cy="1152000"/>
              <a:chOff x="2304000" y="3996000"/>
              <a:chExt cx="3384000" cy="1152000"/>
            </a:xfrm>
          </p:grpSpPr>
          <p:sp>
            <p:nvSpPr>
              <p:cNvPr id="52" name="AutoShape 26">
                <a:extLst>
                  <a:ext uri="{FF2B5EF4-FFF2-40B4-BE49-F238E27FC236}">
                    <a16:creationId xmlns:a16="http://schemas.microsoft.com/office/drawing/2014/main" id="{2C450336-1880-4AA0-8281-B8619AB65CCD}"/>
                  </a:ext>
                </a:extLst>
              </p:cNvPr>
              <p:cNvSpPr>
                <a:spLocks noChangeArrowheads="1"/>
              </p:cNvSpPr>
              <p:nvPr/>
            </p:nvSpPr>
            <p:spPr bwMode="auto">
              <a:xfrm>
                <a:off x="2304000" y="3996000"/>
                <a:ext cx="3384000" cy="1152000"/>
              </a:xfrm>
              <a:prstGeom prst="roundRect">
                <a:avLst>
                  <a:gd name="adj" fmla="val 398"/>
                </a:avLst>
              </a:prstGeom>
              <a:solidFill>
                <a:srgbClr val="335182"/>
              </a:solidFill>
              <a:ln w="6350">
                <a:solidFill>
                  <a:srgbClr val="FFFFFF"/>
                </a:solidFill>
              </a:ln>
              <a:effectLst/>
            </p:spPr>
            <p:txBody>
              <a:bodyPr wrap="none" lIns="72000" tIns="36000" rIns="36000" bIns="36000" anchor="t" anchorCtr="0"/>
              <a:lstStyle/>
              <a:p>
                <a:pPr defTabSz="449263"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0" dirty="0">
                    <a:solidFill>
                      <a:srgbClr val="FFFFFF"/>
                    </a:solidFill>
                    <a:ea typeface="Lucida Sans Unicode" charset="0"/>
                    <a:cs typeface="Lucida Sans Unicode" charset="0"/>
                  </a:rPr>
                  <a:t>Axxiome Digital - Processes</a:t>
                </a:r>
                <a:endParaRPr lang="en-US" sz="1200" kern="0" dirty="0">
                  <a:solidFill>
                    <a:srgbClr val="FFFFFF"/>
                  </a:solidFill>
                  <a:ea typeface="Lucida Sans Unicode" charset="0"/>
                  <a:cs typeface="Lucida Sans Unicode" charset="0"/>
                </a:endParaRPr>
              </a:p>
            </p:txBody>
          </p:sp>
          <p:grpSp>
            <p:nvGrpSpPr>
              <p:cNvPr id="53" name="Gruppieren 52">
                <a:extLst>
                  <a:ext uri="{FF2B5EF4-FFF2-40B4-BE49-F238E27FC236}">
                    <a16:creationId xmlns:a16="http://schemas.microsoft.com/office/drawing/2014/main" id="{B7BF225F-8A74-4B18-97F8-0391F12AD428}"/>
                  </a:ext>
                </a:extLst>
              </p:cNvPr>
              <p:cNvGrpSpPr/>
              <p:nvPr/>
            </p:nvGrpSpPr>
            <p:grpSpPr>
              <a:xfrm>
                <a:off x="2376000" y="4284000"/>
                <a:ext cx="3096000" cy="792000"/>
                <a:chOff x="2376000" y="3780000"/>
                <a:chExt cx="3096000" cy="792000"/>
              </a:xfrm>
            </p:grpSpPr>
            <p:grpSp>
              <p:nvGrpSpPr>
                <p:cNvPr id="54" name="Gruppieren 53">
                  <a:extLst>
                    <a:ext uri="{FF2B5EF4-FFF2-40B4-BE49-F238E27FC236}">
                      <a16:creationId xmlns:a16="http://schemas.microsoft.com/office/drawing/2014/main" id="{EFE5A803-5CA0-4DE3-A51E-5AB01ECC4907}"/>
                    </a:ext>
                  </a:extLst>
                </p:cNvPr>
                <p:cNvGrpSpPr/>
                <p:nvPr/>
              </p:nvGrpSpPr>
              <p:grpSpPr>
                <a:xfrm>
                  <a:off x="2376000" y="3780000"/>
                  <a:ext cx="720000" cy="360000"/>
                  <a:chOff x="3024000" y="3276000"/>
                  <a:chExt cx="720000" cy="360000"/>
                </a:xfrm>
              </p:grpSpPr>
              <p:sp>
                <p:nvSpPr>
                  <p:cNvPr id="76" name="AutoShape 26">
                    <a:extLst>
                      <a:ext uri="{FF2B5EF4-FFF2-40B4-BE49-F238E27FC236}">
                        <a16:creationId xmlns:a16="http://schemas.microsoft.com/office/drawing/2014/main" id="{75042003-1A77-4C55-9D4A-C541571FF9D6}"/>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Customer</a:t>
                    </a:r>
                    <a:br>
                      <a:rPr lang="en-US" sz="1000" kern="0" dirty="0">
                        <a:solidFill>
                          <a:srgbClr val="FFFFFF"/>
                        </a:solidFill>
                        <a:ea typeface="Lucida Sans Unicode" charset="0"/>
                        <a:cs typeface="Lucida Sans Unicode" charset="0"/>
                      </a:rPr>
                    </a:br>
                    <a:r>
                      <a:rPr lang="en-US" sz="1000" kern="0" dirty="0">
                        <a:solidFill>
                          <a:srgbClr val="FFFFFF"/>
                        </a:solidFill>
                        <a:ea typeface="Lucida Sans Unicode" charset="0"/>
                        <a:cs typeface="Lucida Sans Unicode" charset="0"/>
                      </a:rPr>
                      <a:t>&amp; Accounts</a:t>
                    </a:r>
                  </a:p>
                </p:txBody>
              </p:sp>
              <p:sp>
                <p:nvSpPr>
                  <p:cNvPr id="77" name="AutoShape 26">
                    <a:extLst>
                      <a:ext uri="{FF2B5EF4-FFF2-40B4-BE49-F238E27FC236}">
                        <a16:creationId xmlns:a16="http://schemas.microsoft.com/office/drawing/2014/main" id="{48F5B34D-7DB7-4D7E-8761-A96BC0CD94A8}"/>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55" name="Gruppieren 54">
                  <a:extLst>
                    <a:ext uri="{FF2B5EF4-FFF2-40B4-BE49-F238E27FC236}">
                      <a16:creationId xmlns:a16="http://schemas.microsoft.com/office/drawing/2014/main" id="{FEF730DD-23B9-4E85-B4E4-95FD4957216E}"/>
                    </a:ext>
                  </a:extLst>
                </p:cNvPr>
                <p:cNvGrpSpPr/>
                <p:nvPr/>
              </p:nvGrpSpPr>
              <p:grpSpPr>
                <a:xfrm>
                  <a:off x="4752000" y="3780000"/>
                  <a:ext cx="720000" cy="360000"/>
                  <a:chOff x="3024000" y="3276000"/>
                  <a:chExt cx="720000" cy="360000"/>
                </a:xfrm>
              </p:grpSpPr>
              <p:sp>
                <p:nvSpPr>
                  <p:cNvPr id="74" name="AutoShape 26">
                    <a:extLst>
                      <a:ext uri="{FF2B5EF4-FFF2-40B4-BE49-F238E27FC236}">
                        <a16:creationId xmlns:a16="http://schemas.microsoft.com/office/drawing/2014/main" id="{D46B7D0F-6AF2-4DC1-86AE-C87A0441C862}"/>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Teller &amp;</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Cash</a:t>
                    </a:r>
                  </a:p>
                </p:txBody>
              </p:sp>
              <p:sp>
                <p:nvSpPr>
                  <p:cNvPr id="75" name="AutoShape 26">
                    <a:extLst>
                      <a:ext uri="{FF2B5EF4-FFF2-40B4-BE49-F238E27FC236}">
                        <a16:creationId xmlns:a16="http://schemas.microsoft.com/office/drawing/2014/main" id="{876F22BE-BC2B-4E14-BEED-170A7FB6B371}"/>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56" name="Gruppieren 55">
                  <a:extLst>
                    <a:ext uri="{FF2B5EF4-FFF2-40B4-BE49-F238E27FC236}">
                      <a16:creationId xmlns:a16="http://schemas.microsoft.com/office/drawing/2014/main" id="{37F96952-7F00-4AF2-87C0-F83A341FBC4F}"/>
                    </a:ext>
                  </a:extLst>
                </p:cNvPr>
                <p:cNvGrpSpPr/>
                <p:nvPr/>
              </p:nvGrpSpPr>
              <p:grpSpPr>
                <a:xfrm>
                  <a:off x="3168000" y="4212000"/>
                  <a:ext cx="720000" cy="360000"/>
                  <a:chOff x="3024000" y="3276000"/>
                  <a:chExt cx="720000" cy="360000"/>
                </a:xfrm>
              </p:grpSpPr>
              <p:sp>
                <p:nvSpPr>
                  <p:cNvPr id="72" name="AutoShape 26">
                    <a:extLst>
                      <a:ext uri="{FF2B5EF4-FFF2-40B4-BE49-F238E27FC236}">
                        <a16:creationId xmlns:a16="http://schemas.microsoft.com/office/drawing/2014/main" id="{E3CBAE5C-67C0-4766-971E-239147BA5962}"/>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Cards Management</a:t>
                    </a:r>
                  </a:p>
                </p:txBody>
              </p:sp>
              <p:sp>
                <p:nvSpPr>
                  <p:cNvPr id="73" name="AutoShape 26">
                    <a:extLst>
                      <a:ext uri="{FF2B5EF4-FFF2-40B4-BE49-F238E27FC236}">
                        <a16:creationId xmlns:a16="http://schemas.microsoft.com/office/drawing/2014/main" id="{6B48CF95-0065-4ABF-983A-1B704FC135C5}"/>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57" name="Gruppieren 56">
                  <a:extLst>
                    <a:ext uri="{FF2B5EF4-FFF2-40B4-BE49-F238E27FC236}">
                      <a16:creationId xmlns:a16="http://schemas.microsoft.com/office/drawing/2014/main" id="{D2BA4D65-21BA-4CD1-A80C-BE89361B3F46}"/>
                    </a:ext>
                  </a:extLst>
                </p:cNvPr>
                <p:cNvGrpSpPr/>
                <p:nvPr/>
              </p:nvGrpSpPr>
              <p:grpSpPr>
                <a:xfrm>
                  <a:off x="3168000" y="3780000"/>
                  <a:ext cx="720000" cy="360000"/>
                  <a:chOff x="3024000" y="3276000"/>
                  <a:chExt cx="720000" cy="360000"/>
                </a:xfrm>
              </p:grpSpPr>
              <p:sp>
                <p:nvSpPr>
                  <p:cNvPr id="70" name="AutoShape 26">
                    <a:extLst>
                      <a:ext uri="{FF2B5EF4-FFF2-40B4-BE49-F238E27FC236}">
                        <a16:creationId xmlns:a16="http://schemas.microsoft.com/office/drawing/2014/main" id="{F22E6669-E67B-45F3-AA59-A451A349DBFE}"/>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Product</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Origination</a:t>
                    </a:r>
                  </a:p>
                </p:txBody>
              </p:sp>
              <p:sp>
                <p:nvSpPr>
                  <p:cNvPr id="71" name="AutoShape 26">
                    <a:extLst>
                      <a:ext uri="{FF2B5EF4-FFF2-40B4-BE49-F238E27FC236}">
                        <a16:creationId xmlns:a16="http://schemas.microsoft.com/office/drawing/2014/main" id="{CE634867-50DB-493C-8DC8-4D3D1CE27600}"/>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58" name="Gruppieren 57">
                  <a:extLst>
                    <a:ext uri="{FF2B5EF4-FFF2-40B4-BE49-F238E27FC236}">
                      <a16:creationId xmlns:a16="http://schemas.microsoft.com/office/drawing/2014/main" id="{5B89EB98-77D3-4848-AB55-73CAF49894ED}"/>
                    </a:ext>
                  </a:extLst>
                </p:cNvPr>
                <p:cNvGrpSpPr/>
                <p:nvPr/>
              </p:nvGrpSpPr>
              <p:grpSpPr>
                <a:xfrm>
                  <a:off x="2376000" y="4212000"/>
                  <a:ext cx="720000" cy="360000"/>
                  <a:chOff x="3024000" y="3276000"/>
                  <a:chExt cx="720000" cy="360000"/>
                </a:xfrm>
              </p:grpSpPr>
              <p:sp>
                <p:nvSpPr>
                  <p:cNvPr id="68" name="AutoShape 26">
                    <a:extLst>
                      <a:ext uri="{FF2B5EF4-FFF2-40B4-BE49-F238E27FC236}">
                        <a16:creationId xmlns:a16="http://schemas.microsoft.com/office/drawing/2014/main" id="{75D475AE-18C4-41F9-87BD-3337A28FABBC}"/>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Corporate</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Banking</a:t>
                    </a:r>
                  </a:p>
                </p:txBody>
              </p:sp>
              <p:sp>
                <p:nvSpPr>
                  <p:cNvPr id="69" name="AutoShape 26">
                    <a:extLst>
                      <a:ext uri="{FF2B5EF4-FFF2-40B4-BE49-F238E27FC236}">
                        <a16:creationId xmlns:a16="http://schemas.microsoft.com/office/drawing/2014/main" id="{19DE9A74-A04C-4BD4-9402-88DC99A535EE}"/>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59" name="Gruppieren 58">
                  <a:extLst>
                    <a:ext uri="{FF2B5EF4-FFF2-40B4-BE49-F238E27FC236}">
                      <a16:creationId xmlns:a16="http://schemas.microsoft.com/office/drawing/2014/main" id="{60316040-F1EB-47FA-AB2A-EA920FD4DC8F}"/>
                    </a:ext>
                  </a:extLst>
                </p:cNvPr>
                <p:cNvGrpSpPr/>
                <p:nvPr/>
              </p:nvGrpSpPr>
              <p:grpSpPr>
                <a:xfrm>
                  <a:off x="3960000" y="4212000"/>
                  <a:ext cx="720000" cy="360000"/>
                  <a:chOff x="3024000" y="3276000"/>
                  <a:chExt cx="720000" cy="360000"/>
                </a:xfrm>
              </p:grpSpPr>
              <p:sp>
                <p:nvSpPr>
                  <p:cNvPr id="66" name="AutoShape 26">
                    <a:extLst>
                      <a:ext uri="{FF2B5EF4-FFF2-40B4-BE49-F238E27FC236}">
                        <a16:creationId xmlns:a16="http://schemas.microsoft.com/office/drawing/2014/main" id="{066F8A1F-5C58-494D-A4E6-44BEC2587381}"/>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Product Catalogue</a:t>
                    </a:r>
                  </a:p>
                </p:txBody>
              </p:sp>
              <p:sp>
                <p:nvSpPr>
                  <p:cNvPr id="67" name="AutoShape 26">
                    <a:extLst>
                      <a:ext uri="{FF2B5EF4-FFF2-40B4-BE49-F238E27FC236}">
                        <a16:creationId xmlns:a16="http://schemas.microsoft.com/office/drawing/2014/main" id="{DE85A649-662A-4B3D-B941-54E54B842106}"/>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60" name="Gruppieren 59">
                  <a:extLst>
                    <a:ext uri="{FF2B5EF4-FFF2-40B4-BE49-F238E27FC236}">
                      <a16:creationId xmlns:a16="http://schemas.microsoft.com/office/drawing/2014/main" id="{3821790F-64DA-42BE-B2A0-3BDAA80E7712}"/>
                    </a:ext>
                  </a:extLst>
                </p:cNvPr>
                <p:cNvGrpSpPr/>
                <p:nvPr/>
              </p:nvGrpSpPr>
              <p:grpSpPr>
                <a:xfrm>
                  <a:off x="3960000" y="3780000"/>
                  <a:ext cx="720000" cy="360000"/>
                  <a:chOff x="3024000" y="3276000"/>
                  <a:chExt cx="720000" cy="360000"/>
                </a:xfrm>
              </p:grpSpPr>
              <p:sp>
                <p:nvSpPr>
                  <p:cNvPr id="64" name="AutoShape 26">
                    <a:extLst>
                      <a:ext uri="{FF2B5EF4-FFF2-40B4-BE49-F238E27FC236}">
                        <a16:creationId xmlns:a16="http://schemas.microsoft.com/office/drawing/2014/main" id="{C8F2507E-5197-498B-9239-6A3F080E7C16}"/>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Loans Decision</a:t>
                    </a:r>
                  </a:p>
                </p:txBody>
              </p:sp>
              <p:sp>
                <p:nvSpPr>
                  <p:cNvPr id="65" name="AutoShape 26">
                    <a:extLst>
                      <a:ext uri="{FF2B5EF4-FFF2-40B4-BE49-F238E27FC236}">
                        <a16:creationId xmlns:a16="http://schemas.microsoft.com/office/drawing/2014/main" id="{9DF52686-52F2-46B8-B7CF-F6997E669FCB}"/>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nvGrpSpPr>
                <p:cNvPr id="61" name="Gruppieren 60">
                  <a:extLst>
                    <a:ext uri="{FF2B5EF4-FFF2-40B4-BE49-F238E27FC236}">
                      <a16:creationId xmlns:a16="http://schemas.microsoft.com/office/drawing/2014/main" id="{A75324C2-B23D-4625-85FA-91060805E053}"/>
                    </a:ext>
                  </a:extLst>
                </p:cNvPr>
                <p:cNvGrpSpPr/>
                <p:nvPr/>
              </p:nvGrpSpPr>
              <p:grpSpPr>
                <a:xfrm>
                  <a:off x="4752000" y="4212000"/>
                  <a:ext cx="720000" cy="360000"/>
                  <a:chOff x="3024000" y="3276000"/>
                  <a:chExt cx="720000" cy="360000"/>
                </a:xfrm>
              </p:grpSpPr>
              <p:sp>
                <p:nvSpPr>
                  <p:cNvPr id="62" name="AutoShape 26">
                    <a:extLst>
                      <a:ext uri="{FF2B5EF4-FFF2-40B4-BE49-F238E27FC236}">
                        <a16:creationId xmlns:a16="http://schemas.microsoft.com/office/drawing/2014/main" id="{06174093-412B-4F37-A0C6-393A0DFCE9D4}"/>
                      </a:ext>
                    </a:extLst>
                  </p:cNvPr>
                  <p:cNvSpPr>
                    <a:spLocks noChangeArrowheads="1"/>
                  </p:cNvSpPr>
                  <p:nvPr/>
                </p:nvSpPr>
                <p:spPr bwMode="auto">
                  <a:xfrm>
                    <a:off x="3024000" y="3276000"/>
                    <a:ext cx="720000" cy="360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 more</a:t>
                    </a:r>
                  </a:p>
                </p:txBody>
              </p:sp>
              <p:sp>
                <p:nvSpPr>
                  <p:cNvPr id="63" name="AutoShape 26">
                    <a:extLst>
                      <a:ext uri="{FF2B5EF4-FFF2-40B4-BE49-F238E27FC236}">
                        <a16:creationId xmlns:a16="http://schemas.microsoft.com/office/drawing/2014/main" id="{C572F214-3691-4F3C-ACDC-6824220FB34A}"/>
                      </a:ext>
                    </a:extLst>
                  </p:cNvPr>
                  <p:cNvSpPr>
                    <a:spLocks noChangeArrowheads="1"/>
                  </p:cNvSpPr>
                  <p:nvPr/>
                </p:nvSpPr>
                <p:spPr bwMode="auto">
                  <a:xfrm>
                    <a:off x="3564000" y="3276000"/>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P</a:t>
                    </a:r>
                    <a:endParaRPr lang="en-US" sz="1400" b="1" kern="0" dirty="0">
                      <a:solidFill>
                        <a:srgbClr val="666366"/>
                      </a:solidFill>
                      <a:ea typeface="Lucida Sans Unicode" charset="0"/>
                      <a:cs typeface="Lucida Sans Unicode" charset="0"/>
                    </a:endParaRPr>
                  </a:p>
                </p:txBody>
              </p:sp>
            </p:grpSp>
          </p:grpSp>
        </p:grpSp>
        <p:sp>
          <p:nvSpPr>
            <p:cNvPr id="19" name="AutoShape 26">
              <a:extLst>
                <a:ext uri="{FF2B5EF4-FFF2-40B4-BE49-F238E27FC236}">
                  <a16:creationId xmlns:a16="http://schemas.microsoft.com/office/drawing/2014/main" id="{ACE683AA-EF14-4E0C-9099-FC6050FFA1B7}"/>
                </a:ext>
              </a:extLst>
            </p:cNvPr>
            <p:cNvSpPr>
              <a:spLocks noChangeArrowheads="1"/>
            </p:cNvSpPr>
            <p:nvPr/>
          </p:nvSpPr>
          <p:spPr bwMode="auto">
            <a:xfrm>
              <a:off x="3179664" y="1376760"/>
              <a:ext cx="5328000" cy="1584000"/>
            </a:xfrm>
            <a:prstGeom prst="roundRect">
              <a:avLst>
                <a:gd name="adj" fmla="val 398"/>
              </a:avLst>
            </a:prstGeom>
            <a:solidFill>
              <a:srgbClr val="BBBBBB"/>
            </a:solidFill>
            <a:ln w="6350">
              <a:solidFill>
                <a:srgbClr val="FFFFFF"/>
              </a:solidFill>
            </a:ln>
            <a:effectLst/>
          </p:spPr>
          <p:txBody>
            <a:bodyPr wrap="none" lIns="72000" tIns="36000" rIns="36000" bIns="36000" anchor="t" anchorCtr="0"/>
            <a:lstStyle/>
            <a:p>
              <a:pPr defTabSz="449263"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0" dirty="0">
                  <a:solidFill>
                    <a:srgbClr val="FFFFFF"/>
                  </a:solidFill>
                  <a:ea typeface="Lucida Sans Unicode" charset="0"/>
                  <a:cs typeface="Lucida Sans Unicode" charset="0"/>
                </a:rPr>
                <a:t>Axxiome Digital - Channels</a:t>
              </a:r>
              <a:endParaRPr lang="en-US" sz="1200" kern="0" dirty="0">
                <a:solidFill>
                  <a:srgbClr val="FFFFFF"/>
                </a:solidFill>
                <a:ea typeface="Lucida Sans Unicode" charset="0"/>
                <a:cs typeface="Lucida Sans Unicode" charset="0"/>
              </a:endParaRPr>
            </a:p>
          </p:txBody>
        </p:sp>
        <p:grpSp>
          <p:nvGrpSpPr>
            <p:cNvPr id="20" name="Gruppieren 19">
              <a:extLst>
                <a:ext uri="{FF2B5EF4-FFF2-40B4-BE49-F238E27FC236}">
                  <a16:creationId xmlns:a16="http://schemas.microsoft.com/office/drawing/2014/main" id="{6B57687F-2A1C-44A1-834B-BC2643ECFF8E}"/>
                </a:ext>
              </a:extLst>
            </p:cNvPr>
            <p:cNvGrpSpPr/>
            <p:nvPr/>
          </p:nvGrpSpPr>
          <p:grpSpPr>
            <a:xfrm>
              <a:off x="6035352" y="1844760"/>
              <a:ext cx="756000" cy="324000"/>
              <a:chOff x="1175848" y="1764000"/>
              <a:chExt cx="756000" cy="324000"/>
            </a:xfrm>
          </p:grpSpPr>
          <p:sp>
            <p:nvSpPr>
              <p:cNvPr id="50" name="AutoShape 26">
                <a:extLst>
                  <a:ext uri="{FF2B5EF4-FFF2-40B4-BE49-F238E27FC236}">
                    <a16:creationId xmlns:a16="http://schemas.microsoft.com/office/drawing/2014/main" id="{C9DFDB20-EC5E-400B-83FB-C08E18B24099}"/>
                  </a:ext>
                </a:extLst>
              </p:cNvPr>
              <p:cNvSpPr>
                <a:spLocks noChangeArrowheads="1"/>
              </p:cNvSpPr>
              <p:nvPr/>
            </p:nvSpPr>
            <p:spPr bwMode="auto">
              <a:xfrm>
                <a:off x="1175848" y="1764000"/>
                <a:ext cx="756000" cy="324000"/>
              </a:xfrm>
              <a:prstGeom prst="roundRect">
                <a:avLst>
                  <a:gd name="adj" fmla="val 398"/>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16000" tIns="72000" rIns="72000" bIns="7200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Mobile</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Banking</a:t>
                </a:r>
              </a:p>
            </p:txBody>
          </p:sp>
          <p:sp>
            <p:nvSpPr>
              <p:cNvPr id="51" name="AutoShape 26">
                <a:extLst>
                  <a:ext uri="{FF2B5EF4-FFF2-40B4-BE49-F238E27FC236}">
                    <a16:creationId xmlns:a16="http://schemas.microsoft.com/office/drawing/2014/main" id="{68748E0E-26F5-43D4-B906-CD81D9CFDF7C}"/>
                  </a:ext>
                </a:extLst>
              </p:cNvPr>
              <p:cNvSpPr>
                <a:spLocks noChangeArrowheads="1"/>
              </p:cNvSpPr>
              <p:nvPr/>
            </p:nvSpPr>
            <p:spPr bwMode="auto">
              <a:xfrm>
                <a:off x="1175864" y="1764000"/>
                <a:ext cx="180000" cy="180000"/>
              </a:xfrm>
              <a:prstGeom prst="roundRect">
                <a:avLst>
                  <a:gd name="adj" fmla="val 398"/>
                </a:avLst>
              </a:prstGeom>
              <a:solidFill>
                <a:srgbClr val="666366"/>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FFFFFF"/>
                    </a:solidFill>
                    <a:ea typeface="Lucida Sans Unicode" charset="0"/>
                    <a:cs typeface="Lucida Sans Unicode" charset="0"/>
                  </a:rPr>
                  <a:t>UI</a:t>
                </a:r>
                <a:endParaRPr lang="en-US" sz="1400" b="1" kern="0" dirty="0">
                  <a:solidFill>
                    <a:srgbClr val="FFFFFF"/>
                  </a:solidFill>
                  <a:ea typeface="Lucida Sans Unicode" charset="0"/>
                  <a:cs typeface="Lucida Sans Unicode" charset="0"/>
                </a:endParaRPr>
              </a:p>
            </p:txBody>
          </p:sp>
        </p:grpSp>
        <p:grpSp>
          <p:nvGrpSpPr>
            <p:cNvPr id="21" name="Gruppieren 20">
              <a:extLst>
                <a:ext uri="{FF2B5EF4-FFF2-40B4-BE49-F238E27FC236}">
                  <a16:creationId xmlns:a16="http://schemas.microsoft.com/office/drawing/2014/main" id="{910B4C91-6A56-4115-A126-8F944F92B0D0}"/>
                </a:ext>
              </a:extLst>
            </p:cNvPr>
            <p:cNvGrpSpPr/>
            <p:nvPr/>
          </p:nvGrpSpPr>
          <p:grpSpPr>
            <a:xfrm>
              <a:off x="6872192" y="1844709"/>
              <a:ext cx="756000" cy="324000"/>
              <a:chOff x="968688" y="2168837"/>
              <a:chExt cx="756000" cy="324000"/>
            </a:xfrm>
          </p:grpSpPr>
          <p:sp>
            <p:nvSpPr>
              <p:cNvPr id="48" name="AutoShape 26">
                <a:extLst>
                  <a:ext uri="{FF2B5EF4-FFF2-40B4-BE49-F238E27FC236}">
                    <a16:creationId xmlns:a16="http://schemas.microsoft.com/office/drawing/2014/main" id="{D947EFB4-2728-4B45-B0E8-BF3BD031CD3B}"/>
                  </a:ext>
                </a:extLst>
              </p:cNvPr>
              <p:cNvSpPr>
                <a:spLocks noChangeArrowheads="1"/>
              </p:cNvSpPr>
              <p:nvPr/>
            </p:nvSpPr>
            <p:spPr bwMode="auto">
              <a:xfrm>
                <a:off x="968688" y="2168837"/>
                <a:ext cx="756000" cy="324000"/>
              </a:xfrm>
              <a:prstGeom prst="roundRect">
                <a:avLst>
                  <a:gd name="adj" fmla="val 398"/>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16000" tIns="72000" rIns="72000" bIns="7200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Online</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Banking</a:t>
                </a:r>
              </a:p>
            </p:txBody>
          </p:sp>
          <p:sp>
            <p:nvSpPr>
              <p:cNvPr id="49" name="AutoShape 26">
                <a:extLst>
                  <a:ext uri="{FF2B5EF4-FFF2-40B4-BE49-F238E27FC236}">
                    <a16:creationId xmlns:a16="http://schemas.microsoft.com/office/drawing/2014/main" id="{5D3373C3-1989-43AC-B918-B62809BA52B2}"/>
                  </a:ext>
                </a:extLst>
              </p:cNvPr>
              <p:cNvSpPr>
                <a:spLocks noChangeArrowheads="1"/>
              </p:cNvSpPr>
              <p:nvPr/>
            </p:nvSpPr>
            <p:spPr bwMode="auto">
              <a:xfrm>
                <a:off x="968688" y="2168837"/>
                <a:ext cx="180000" cy="180000"/>
              </a:xfrm>
              <a:prstGeom prst="roundRect">
                <a:avLst>
                  <a:gd name="adj" fmla="val 398"/>
                </a:avLst>
              </a:prstGeom>
              <a:solidFill>
                <a:srgbClr val="666366"/>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FFFFFF"/>
                    </a:solidFill>
                    <a:ea typeface="Lucida Sans Unicode" charset="0"/>
                    <a:cs typeface="Lucida Sans Unicode" charset="0"/>
                  </a:rPr>
                  <a:t>UI</a:t>
                </a:r>
                <a:endParaRPr lang="en-US" sz="1400" b="1" kern="0" dirty="0">
                  <a:solidFill>
                    <a:srgbClr val="FFFFFF"/>
                  </a:solidFill>
                  <a:ea typeface="Lucida Sans Unicode" charset="0"/>
                  <a:cs typeface="Lucida Sans Unicode" charset="0"/>
                </a:endParaRPr>
              </a:p>
            </p:txBody>
          </p:sp>
        </p:grpSp>
        <p:grpSp>
          <p:nvGrpSpPr>
            <p:cNvPr id="22" name="Gruppieren 21">
              <a:extLst>
                <a:ext uri="{FF2B5EF4-FFF2-40B4-BE49-F238E27FC236}">
                  <a16:creationId xmlns:a16="http://schemas.microsoft.com/office/drawing/2014/main" id="{F57A809D-8CA8-4124-8315-BD1A99C1EDF5}"/>
                </a:ext>
              </a:extLst>
            </p:cNvPr>
            <p:cNvGrpSpPr/>
            <p:nvPr/>
          </p:nvGrpSpPr>
          <p:grpSpPr>
            <a:xfrm>
              <a:off x="5135352" y="1844760"/>
              <a:ext cx="828000" cy="324000"/>
              <a:chOff x="6251728" y="2384912"/>
              <a:chExt cx="828000" cy="324000"/>
            </a:xfrm>
          </p:grpSpPr>
          <p:sp>
            <p:nvSpPr>
              <p:cNvPr id="46" name="AutoShape 26">
                <a:extLst>
                  <a:ext uri="{FF2B5EF4-FFF2-40B4-BE49-F238E27FC236}">
                    <a16:creationId xmlns:a16="http://schemas.microsoft.com/office/drawing/2014/main" id="{5AE607AD-8F82-4670-A910-63BA616C4ED8}"/>
                  </a:ext>
                </a:extLst>
              </p:cNvPr>
              <p:cNvSpPr>
                <a:spLocks noChangeArrowheads="1"/>
              </p:cNvSpPr>
              <p:nvPr/>
            </p:nvSpPr>
            <p:spPr bwMode="auto">
              <a:xfrm>
                <a:off x="6251728" y="2384912"/>
                <a:ext cx="828000" cy="324000"/>
              </a:xfrm>
              <a:prstGeom prst="roundRect">
                <a:avLst>
                  <a:gd name="adj" fmla="val 398"/>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16000" tIns="72000" rIns="72000" bIns="7200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Mobile</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Sales</a:t>
                </a:r>
              </a:p>
            </p:txBody>
          </p:sp>
          <p:sp>
            <p:nvSpPr>
              <p:cNvPr id="47" name="AutoShape 26">
                <a:extLst>
                  <a:ext uri="{FF2B5EF4-FFF2-40B4-BE49-F238E27FC236}">
                    <a16:creationId xmlns:a16="http://schemas.microsoft.com/office/drawing/2014/main" id="{A77AF6B3-4951-4A98-868F-01F1FDD77D84}"/>
                  </a:ext>
                </a:extLst>
              </p:cNvPr>
              <p:cNvSpPr>
                <a:spLocks noChangeArrowheads="1"/>
              </p:cNvSpPr>
              <p:nvPr/>
            </p:nvSpPr>
            <p:spPr bwMode="auto">
              <a:xfrm>
                <a:off x="6251728" y="2384912"/>
                <a:ext cx="180000" cy="180000"/>
              </a:xfrm>
              <a:prstGeom prst="roundRect">
                <a:avLst>
                  <a:gd name="adj" fmla="val 398"/>
                </a:avLst>
              </a:prstGeom>
              <a:solidFill>
                <a:srgbClr val="666366"/>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FFFFFF"/>
                    </a:solidFill>
                    <a:ea typeface="Lucida Sans Unicode" charset="0"/>
                    <a:cs typeface="Lucida Sans Unicode" charset="0"/>
                  </a:rPr>
                  <a:t>UI</a:t>
                </a:r>
                <a:endParaRPr lang="en-US" sz="1400" b="1" kern="0" dirty="0">
                  <a:solidFill>
                    <a:srgbClr val="FFFFFF"/>
                  </a:solidFill>
                  <a:ea typeface="Lucida Sans Unicode" charset="0"/>
                  <a:cs typeface="Lucida Sans Unicode" charset="0"/>
                </a:endParaRPr>
              </a:p>
            </p:txBody>
          </p:sp>
        </p:grpSp>
        <p:grpSp>
          <p:nvGrpSpPr>
            <p:cNvPr id="23" name="Gruppieren 22">
              <a:extLst>
                <a:ext uri="{FF2B5EF4-FFF2-40B4-BE49-F238E27FC236}">
                  <a16:creationId xmlns:a16="http://schemas.microsoft.com/office/drawing/2014/main" id="{77B46768-E956-44C1-ABB4-A80C971CC318}"/>
                </a:ext>
              </a:extLst>
            </p:cNvPr>
            <p:cNvGrpSpPr/>
            <p:nvPr/>
          </p:nvGrpSpPr>
          <p:grpSpPr>
            <a:xfrm>
              <a:off x="3251664" y="1844760"/>
              <a:ext cx="828000" cy="324000"/>
              <a:chOff x="6480000" y="1764000"/>
              <a:chExt cx="828000" cy="324000"/>
            </a:xfrm>
          </p:grpSpPr>
          <p:sp>
            <p:nvSpPr>
              <p:cNvPr id="44" name="AutoShape 26">
                <a:extLst>
                  <a:ext uri="{FF2B5EF4-FFF2-40B4-BE49-F238E27FC236}">
                    <a16:creationId xmlns:a16="http://schemas.microsoft.com/office/drawing/2014/main" id="{053D7DE2-E2C3-4AD4-BCD1-4450E5461939}"/>
                  </a:ext>
                </a:extLst>
              </p:cNvPr>
              <p:cNvSpPr>
                <a:spLocks noChangeArrowheads="1"/>
              </p:cNvSpPr>
              <p:nvPr/>
            </p:nvSpPr>
            <p:spPr bwMode="auto">
              <a:xfrm>
                <a:off x="6480000" y="1764000"/>
                <a:ext cx="828000" cy="324000"/>
              </a:xfrm>
              <a:prstGeom prst="roundRect">
                <a:avLst>
                  <a:gd name="adj" fmla="val 398"/>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98000" tIns="72000" rIns="72000" bIns="7200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Customer</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Service</a:t>
                </a:r>
              </a:p>
            </p:txBody>
          </p:sp>
          <p:sp>
            <p:nvSpPr>
              <p:cNvPr id="45" name="AutoShape 26">
                <a:extLst>
                  <a:ext uri="{FF2B5EF4-FFF2-40B4-BE49-F238E27FC236}">
                    <a16:creationId xmlns:a16="http://schemas.microsoft.com/office/drawing/2014/main" id="{F9956714-1233-499A-9F95-1AB1DA242A34}"/>
                  </a:ext>
                </a:extLst>
              </p:cNvPr>
              <p:cNvSpPr>
                <a:spLocks noChangeArrowheads="1"/>
              </p:cNvSpPr>
              <p:nvPr/>
            </p:nvSpPr>
            <p:spPr bwMode="auto">
              <a:xfrm>
                <a:off x="6480000" y="1764000"/>
                <a:ext cx="180000" cy="180000"/>
              </a:xfrm>
              <a:prstGeom prst="roundRect">
                <a:avLst>
                  <a:gd name="adj" fmla="val 398"/>
                </a:avLst>
              </a:prstGeom>
              <a:solidFill>
                <a:srgbClr val="666366"/>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FFFFFF"/>
                    </a:solidFill>
                    <a:ea typeface="Lucida Sans Unicode" charset="0"/>
                    <a:cs typeface="Lucida Sans Unicode" charset="0"/>
                  </a:rPr>
                  <a:t>UI</a:t>
                </a:r>
                <a:endParaRPr lang="en-US" sz="1400" b="1" kern="0" dirty="0">
                  <a:solidFill>
                    <a:srgbClr val="FFFFFF"/>
                  </a:solidFill>
                  <a:ea typeface="Lucida Sans Unicode" charset="0"/>
                  <a:cs typeface="Lucida Sans Unicode" charset="0"/>
                </a:endParaRPr>
              </a:p>
            </p:txBody>
          </p:sp>
        </p:grpSp>
        <p:grpSp>
          <p:nvGrpSpPr>
            <p:cNvPr id="24" name="Gruppieren 23">
              <a:extLst>
                <a:ext uri="{FF2B5EF4-FFF2-40B4-BE49-F238E27FC236}">
                  <a16:creationId xmlns:a16="http://schemas.microsoft.com/office/drawing/2014/main" id="{B5BF6E7F-87C6-408C-818A-CDAD0CADA791}"/>
                </a:ext>
              </a:extLst>
            </p:cNvPr>
            <p:cNvGrpSpPr/>
            <p:nvPr/>
          </p:nvGrpSpPr>
          <p:grpSpPr>
            <a:xfrm>
              <a:off x="4199232" y="1844760"/>
              <a:ext cx="828000" cy="324000"/>
              <a:chOff x="6359608" y="2024840"/>
              <a:chExt cx="828000" cy="324000"/>
            </a:xfrm>
          </p:grpSpPr>
          <p:sp>
            <p:nvSpPr>
              <p:cNvPr id="42" name="AutoShape 26">
                <a:extLst>
                  <a:ext uri="{FF2B5EF4-FFF2-40B4-BE49-F238E27FC236}">
                    <a16:creationId xmlns:a16="http://schemas.microsoft.com/office/drawing/2014/main" id="{B365BBE1-49A1-42EF-821A-FCE9F3E8B48B}"/>
                  </a:ext>
                </a:extLst>
              </p:cNvPr>
              <p:cNvSpPr>
                <a:spLocks noChangeArrowheads="1"/>
              </p:cNvSpPr>
              <p:nvPr/>
            </p:nvSpPr>
            <p:spPr bwMode="auto">
              <a:xfrm>
                <a:off x="6359608" y="2024840"/>
                <a:ext cx="828000" cy="324000"/>
              </a:xfrm>
              <a:prstGeom prst="roundRect">
                <a:avLst>
                  <a:gd name="adj" fmla="val 398"/>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16000" tIns="72000" rIns="72000" bIns="7200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Teller &amp;</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Cash</a:t>
                </a:r>
              </a:p>
            </p:txBody>
          </p:sp>
          <p:sp>
            <p:nvSpPr>
              <p:cNvPr id="43" name="AutoShape 26">
                <a:extLst>
                  <a:ext uri="{FF2B5EF4-FFF2-40B4-BE49-F238E27FC236}">
                    <a16:creationId xmlns:a16="http://schemas.microsoft.com/office/drawing/2014/main" id="{19C1C7B4-BC3E-47CD-B160-1EFFD7BFDCC8}"/>
                  </a:ext>
                </a:extLst>
              </p:cNvPr>
              <p:cNvSpPr>
                <a:spLocks noChangeArrowheads="1"/>
              </p:cNvSpPr>
              <p:nvPr/>
            </p:nvSpPr>
            <p:spPr bwMode="auto">
              <a:xfrm>
                <a:off x="6359608" y="2024840"/>
                <a:ext cx="180000" cy="180000"/>
              </a:xfrm>
              <a:prstGeom prst="roundRect">
                <a:avLst>
                  <a:gd name="adj" fmla="val 398"/>
                </a:avLst>
              </a:prstGeom>
              <a:solidFill>
                <a:srgbClr val="666366"/>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FFFFFF"/>
                    </a:solidFill>
                    <a:ea typeface="Lucida Sans Unicode" charset="0"/>
                    <a:cs typeface="Lucida Sans Unicode" charset="0"/>
                  </a:rPr>
                  <a:t>UI</a:t>
                </a:r>
                <a:endParaRPr lang="en-US" sz="1400" b="1" kern="0" dirty="0">
                  <a:solidFill>
                    <a:srgbClr val="FFFFFF"/>
                  </a:solidFill>
                  <a:ea typeface="Lucida Sans Unicode" charset="0"/>
                  <a:cs typeface="Lucida Sans Unicode" charset="0"/>
                </a:endParaRPr>
              </a:p>
            </p:txBody>
          </p:sp>
        </p:grpSp>
        <p:sp>
          <p:nvSpPr>
            <p:cNvPr id="25" name="AutoShape 26">
              <a:extLst>
                <a:ext uri="{FF2B5EF4-FFF2-40B4-BE49-F238E27FC236}">
                  <a16:creationId xmlns:a16="http://schemas.microsoft.com/office/drawing/2014/main" id="{E7CC9D1D-F935-4104-8B01-6EE152798700}"/>
                </a:ext>
              </a:extLst>
            </p:cNvPr>
            <p:cNvSpPr>
              <a:spLocks noChangeArrowheads="1"/>
            </p:cNvSpPr>
            <p:nvPr/>
          </p:nvSpPr>
          <p:spPr bwMode="auto">
            <a:xfrm>
              <a:off x="3251664" y="1628760"/>
              <a:ext cx="2711680" cy="180000"/>
            </a:xfrm>
            <a:prstGeom prst="roundRect">
              <a:avLst>
                <a:gd name="adj" fmla="val 398"/>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kern="0" dirty="0">
                  <a:solidFill>
                    <a:srgbClr val="666366"/>
                  </a:solidFill>
                  <a:ea typeface="Lucida Sans Unicode" charset="0"/>
                  <a:cs typeface="Lucida Sans Unicode" charset="0"/>
                </a:rPr>
                <a:t>EMPLOYEE DRIVEN CHANNELS</a:t>
              </a:r>
            </a:p>
          </p:txBody>
        </p:sp>
        <p:sp>
          <p:nvSpPr>
            <p:cNvPr id="26" name="AutoShape 26">
              <a:extLst>
                <a:ext uri="{FF2B5EF4-FFF2-40B4-BE49-F238E27FC236}">
                  <a16:creationId xmlns:a16="http://schemas.microsoft.com/office/drawing/2014/main" id="{9A312B09-C0E5-4CAC-BC87-8A49CA903AEF}"/>
                </a:ext>
              </a:extLst>
            </p:cNvPr>
            <p:cNvSpPr>
              <a:spLocks noChangeArrowheads="1"/>
            </p:cNvSpPr>
            <p:nvPr/>
          </p:nvSpPr>
          <p:spPr bwMode="auto">
            <a:xfrm>
              <a:off x="6035352" y="1628760"/>
              <a:ext cx="2426712" cy="180000"/>
            </a:xfrm>
            <a:prstGeom prst="roundRect">
              <a:avLst>
                <a:gd name="adj" fmla="val 398"/>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kern="0" dirty="0">
                  <a:solidFill>
                    <a:srgbClr val="666366"/>
                  </a:solidFill>
                  <a:ea typeface="Lucida Sans Unicode" charset="0"/>
                  <a:cs typeface="Lucida Sans Unicode" charset="0"/>
                </a:rPr>
                <a:t>CUSTOMER DRIVEN CHANNELS</a:t>
              </a:r>
            </a:p>
          </p:txBody>
        </p:sp>
        <p:sp>
          <p:nvSpPr>
            <p:cNvPr id="27" name="AutoShape 26">
              <a:extLst>
                <a:ext uri="{FF2B5EF4-FFF2-40B4-BE49-F238E27FC236}">
                  <a16:creationId xmlns:a16="http://schemas.microsoft.com/office/drawing/2014/main" id="{6500BEE7-6091-499B-A152-D504F3593166}"/>
                </a:ext>
              </a:extLst>
            </p:cNvPr>
            <p:cNvSpPr>
              <a:spLocks noChangeArrowheads="1"/>
            </p:cNvSpPr>
            <p:nvPr/>
          </p:nvSpPr>
          <p:spPr bwMode="auto">
            <a:xfrm>
              <a:off x="5195664" y="2240760"/>
              <a:ext cx="3240000" cy="612000"/>
            </a:xfrm>
            <a:prstGeom prst="roundRect">
              <a:avLst>
                <a:gd name="adj" fmla="val 398"/>
              </a:avLst>
            </a:prstGeom>
            <a:solidFill>
              <a:srgbClr val="B2BDD0"/>
            </a:solidFill>
            <a:ln w="6350">
              <a:solidFill>
                <a:srgbClr val="FFFFFF"/>
              </a:solidFill>
            </a:ln>
            <a:effectLst/>
          </p:spPr>
          <p:txBody>
            <a:bodyPr wrap="none" lIns="72000" tIns="36000" rIns="36000" bIns="36000" anchor="t" anchorCtr="0"/>
            <a:lstStyle/>
            <a:p>
              <a:pPr defTabSz="449263"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0" dirty="0">
                  <a:solidFill>
                    <a:srgbClr val="FFFFFF"/>
                  </a:solidFill>
                  <a:ea typeface="Lucida Sans Unicode" charset="0"/>
                  <a:cs typeface="Lucida Sans Unicode" charset="0"/>
                </a:rPr>
                <a:t>Axxiome Digital - Digital Add-Ons</a:t>
              </a:r>
              <a:endParaRPr lang="en-US" sz="1200" kern="0" dirty="0">
                <a:solidFill>
                  <a:srgbClr val="FFFFFF"/>
                </a:solidFill>
                <a:ea typeface="Lucida Sans Unicode" charset="0"/>
                <a:cs typeface="Lucida Sans Unicode" charset="0"/>
              </a:endParaRPr>
            </a:p>
          </p:txBody>
        </p:sp>
        <p:grpSp>
          <p:nvGrpSpPr>
            <p:cNvPr id="28" name="Gruppieren 27">
              <a:extLst>
                <a:ext uri="{FF2B5EF4-FFF2-40B4-BE49-F238E27FC236}">
                  <a16:creationId xmlns:a16="http://schemas.microsoft.com/office/drawing/2014/main" id="{29E22954-2B4F-4A39-BB3F-A339E404C9E0}"/>
                </a:ext>
              </a:extLst>
            </p:cNvPr>
            <p:cNvGrpSpPr/>
            <p:nvPr/>
          </p:nvGrpSpPr>
          <p:grpSpPr>
            <a:xfrm>
              <a:off x="5267664" y="2456760"/>
              <a:ext cx="720000" cy="324000"/>
              <a:chOff x="10294890" y="2132896"/>
              <a:chExt cx="720000" cy="324000"/>
            </a:xfrm>
          </p:grpSpPr>
          <p:sp>
            <p:nvSpPr>
              <p:cNvPr id="40" name="AutoShape 26">
                <a:extLst>
                  <a:ext uri="{FF2B5EF4-FFF2-40B4-BE49-F238E27FC236}">
                    <a16:creationId xmlns:a16="http://schemas.microsoft.com/office/drawing/2014/main" id="{6954AF7F-EF8F-44F1-8F49-E8D09ED3232B}"/>
                  </a:ext>
                </a:extLst>
              </p:cNvPr>
              <p:cNvSpPr>
                <a:spLocks noChangeArrowheads="1"/>
              </p:cNvSpPr>
              <p:nvPr/>
            </p:nvSpPr>
            <p:spPr bwMode="auto">
              <a:xfrm>
                <a:off x="10294890" y="2132896"/>
                <a:ext cx="720000" cy="324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Secure</a:t>
                </a:r>
                <a:br>
                  <a:rPr lang="en-US" sz="1000" kern="0" dirty="0">
                    <a:solidFill>
                      <a:srgbClr val="FFFFFF"/>
                    </a:solidFill>
                    <a:ea typeface="Lucida Sans Unicode" charset="0"/>
                    <a:cs typeface="Lucida Sans Unicode" charset="0"/>
                  </a:rPr>
                </a:br>
                <a:r>
                  <a:rPr lang="en-US" sz="1000" kern="0" dirty="0">
                    <a:solidFill>
                      <a:srgbClr val="FFFFFF"/>
                    </a:solidFill>
                    <a:ea typeface="Lucida Sans Unicode" charset="0"/>
                    <a:cs typeface="Lucida Sans Unicode" charset="0"/>
                  </a:rPr>
                  <a:t>Video Ident</a:t>
                </a:r>
              </a:p>
            </p:txBody>
          </p:sp>
          <p:sp>
            <p:nvSpPr>
              <p:cNvPr id="41" name="AutoShape 26">
                <a:extLst>
                  <a:ext uri="{FF2B5EF4-FFF2-40B4-BE49-F238E27FC236}">
                    <a16:creationId xmlns:a16="http://schemas.microsoft.com/office/drawing/2014/main" id="{C39F3FC4-FB9B-4564-894A-353AA7646DD4}"/>
                  </a:ext>
                </a:extLst>
              </p:cNvPr>
              <p:cNvSpPr>
                <a:spLocks noChangeArrowheads="1"/>
              </p:cNvSpPr>
              <p:nvPr/>
            </p:nvSpPr>
            <p:spPr bwMode="auto">
              <a:xfrm>
                <a:off x="10834890" y="2132896"/>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D</a:t>
                </a:r>
                <a:endParaRPr lang="en-US" sz="1400" b="1" kern="0" dirty="0">
                  <a:solidFill>
                    <a:srgbClr val="666366"/>
                  </a:solidFill>
                  <a:ea typeface="Lucida Sans Unicode" charset="0"/>
                  <a:cs typeface="Lucida Sans Unicode" charset="0"/>
                </a:endParaRPr>
              </a:p>
            </p:txBody>
          </p:sp>
        </p:grpSp>
        <p:grpSp>
          <p:nvGrpSpPr>
            <p:cNvPr id="29" name="Gruppieren 28">
              <a:extLst>
                <a:ext uri="{FF2B5EF4-FFF2-40B4-BE49-F238E27FC236}">
                  <a16:creationId xmlns:a16="http://schemas.microsoft.com/office/drawing/2014/main" id="{A2A1B300-A38F-4780-87B7-6ADE665D7CAD}"/>
                </a:ext>
              </a:extLst>
            </p:cNvPr>
            <p:cNvGrpSpPr/>
            <p:nvPr/>
          </p:nvGrpSpPr>
          <p:grpSpPr>
            <a:xfrm>
              <a:off x="6059664" y="2456760"/>
              <a:ext cx="720000" cy="324000"/>
              <a:chOff x="10294890" y="2132896"/>
              <a:chExt cx="720000" cy="324000"/>
            </a:xfrm>
          </p:grpSpPr>
          <p:sp>
            <p:nvSpPr>
              <p:cNvPr id="38" name="AutoShape 26">
                <a:extLst>
                  <a:ext uri="{FF2B5EF4-FFF2-40B4-BE49-F238E27FC236}">
                    <a16:creationId xmlns:a16="http://schemas.microsoft.com/office/drawing/2014/main" id="{FC0D6DBC-4193-4A00-A9E8-2C0B50FE9450}"/>
                  </a:ext>
                </a:extLst>
              </p:cNvPr>
              <p:cNvSpPr>
                <a:spLocks noChangeArrowheads="1"/>
              </p:cNvSpPr>
              <p:nvPr/>
            </p:nvSpPr>
            <p:spPr bwMode="auto">
              <a:xfrm>
                <a:off x="10294890" y="2132896"/>
                <a:ext cx="720000" cy="324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Virtual Assistant</a:t>
                </a:r>
              </a:p>
            </p:txBody>
          </p:sp>
          <p:sp>
            <p:nvSpPr>
              <p:cNvPr id="39" name="AutoShape 26">
                <a:extLst>
                  <a:ext uri="{FF2B5EF4-FFF2-40B4-BE49-F238E27FC236}">
                    <a16:creationId xmlns:a16="http://schemas.microsoft.com/office/drawing/2014/main" id="{9774DD60-AD54-4E8E-83ED-BADEF536D187}"/>
                  </a:ext>
                </a:extLst>
              </p:cNvPr>
              <p:cNvSpPr>
                <a:spLocks noChangeArrowheads="1"/>
              </p:cNvSpPr>
              <p:nvPr/>
            </p:nvSpPr>
            <p:spPr bwMode="auto">
              <a:xfrm>
                <a:off x="10834890" y="2132896"/>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D</a:t>
                </a:r>
                <a:endParaRPr lang="en-US" sz="1400" b="1" kern="0" dirty="0">
                  <a:solidFill>
                    <a:srgbClr val="666366"/>
                  </a:solidFill>
                  <a:ea typeface="Lucida Sans Unicode" charset="0"/>
                  <a:cs typeface="Lucida Sans Unicode" charset="0"/>
                </a:endParaRPr>
              </a:p>
            </p:txBody>
          </p:sp>
        </p:grpSp>
        <p:grpSp>
          <p:nvGrpSpPr>
            <p:cNvPr id="30" name="Gruppieren 29">
              <a:extLst>
                <a:ext uri="{FF2B5EF4-FFF2-40B4-BE49-F238E27FC236}">
                  <a16:creationId xmlns:a16="http://schemas.microsoft.com/office/drawing/2014/main" id="{C0A3C19D-AA08-4078-9EE1-E9E431B258A3}"/>
                </a:ext>
              </a:extLst>
            </p:cNvPr>
            <p:cNvGrpSpPr/>
            <p:nvPr/>
          </p:nvGrpSpPr>
          <p:grpSpPr>
            <a:xfrm>
              <a:off x="6851664" y="2456760"/>
              <a:ext cx="720000" cy="324000"/>
              <a:chOff x="10294890" y="2132896"/>
              <a:chExt cx="720000" cy="324000"/>
            </a:xfrm>
          </p:grpSpPr>
          <p:sp>
            <p:nvSpPr>
              <p:cNvPr id="36" name="AutoShape 26">
                <a:extLst>
                  <a:ext uri="{FF2B5EF4-FFF2-40B4-BE49-F238E27FC236}">
                    <a16:creationId xmlns:a16="http://schemas.microsoft.com/office/drawing/2014/main" id="{AD2E067A-8E08-4DE5-81AA-9A701AC2957F}"/>
                  </a:ext>
                </a:extLst>
              </p:cNvPr>
              <p:cNvSpPr>
                <a:spLocks noChangeArrowheads="1"/>
              </p:cNvSpPr>
              <p:nvPr/>
            </p:nvSpPr>
            <p:spPr bwMode="auto">
              <a:xfrm>
                <a:off x="10294890" y="2132896"/>
                <a:ext cx="720000" cy="324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Personal Finance </a:t>
                </a:r>
                <a:r>
                  <a:rPr lang="en-US" sz="1000" kern="0" dirty="0" err="1">
                    <a:solidFill>
                      <a:srgbClr val="FFFFFF"/>
                    </a:solidFill>
                    <a:ea typeface="Lucida Sans Unicode" charset="0"/>
                    <a:cs typeface="Lucida Sans Unicode" charset="0"/>
                  </a:rPr>
                  <a:t>Mgmt</a:t>
                </a:r>
                <a:endParaRPr lang="en-US" sz="1000" kern="0" dirty="0">
                  <a:solidFill>
                    <a:srgbClr val="FFFFFF"/>
                  </a:solidFill>
                  <a:ea typeface="Lucida Sans Unicode" charset="0"/>
                  <a:cs typeface="Lucida Sans Unicode" charset="0"/>
                </a:endParaRPr>
              </a:p>
            </p:txBody>
          </p:sp>
          <p:sp>
            <p:nvSpPr>
              <p:cNvPr id="37" name="AutoShape 26">
                <a:extLst>
                  <a:ext uri="{FF2B5EF4-FFF2-40B4-BE49-F238E27FC236}">
                    <a16:creationId xmlns:a16="http://schemas.microsoft.com/office/drawing/2014/main" id="{DF3354BA-2EA9-49F4-A99D-9B6FECC9EDAA}"/>
                  </a:ext>
                </a:extLst>
              </p:cNvPr>
              <p:cNvSpPr>
                <a:spLocks noChangeArrowheads="1"/>
              </p:cNvSpPr>
              <p:nvPr/>
            </p:nvSpPr>
            <p:spPr bwMode="auto">
              <a:xfrm>
                <a:off x="10834890" y="2132896"/>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D</a:t>
                </a:r>
                <a:endParaRPr lang="en-US" sz="1400" b="1" kern="0" dirty="0">
                  <a:solidFill>
                    <a:srgbClr val="666366"/>
                  </a:solidFill>
                  <a:ea typeface="Lucida Sans Unicode" charset="0"/>
                  <a:cs typeface="Lucida Sans Unicode" charset="0"/>
                </a:endParaRPr>
              </a:p>
            </p:txBody>
          </p:sp>
        </p:grpSp>
        <p:grpSp>
          <p:nvGrpSpPr>
            <p:cNvPr id="31" name="Gruppieren 30">
              <a:extLst>
                <a:ext uri="{FF2B5EF4-FFF2-40B4-BE49-F238E27FC236}">
                  <a16:creationId xmlns:a16="http://schemas.microsoft.com/office/drawing/2014/main" id="{C2CCD680-5362-4AFD-9C26-D44F7E871E81}"/>
                </a:ext>
              </a:extLst>
            </p:cNvPr>
            <p:cNvGrpSpPr/>
            <p:nvPr/>
          </p:nvGrpSpPr>
          <p:grpSpPr>
            <a:xfrm>
              <a:off x="7643664" y="2456760"/>
              <a:ext cx="720000" cy="324000"/>
              <a:chOff x="10294890" y="2132896"/>
              <a:chExt cx="720000" cy="324000"/>
            </a:xfrm>
          </p:grpSpPr>
          <p:sp>
            <p:nvSpPr>
              <p:cNvPr id="34" name="AutoShape 26">
                <a:extLst>
                  <a:ext uri="{FF2B5EF4-FFF2-40B4-BE49-F238E27FC236}">
                    <a16:creationId xmlns:a16="http://schemas.microsoft.com/office/drawing/2014/main" id="{41633EBA-AD85-4506-B587-BE011AF5A86B}"/>
                  </a:ext>
                </a:extLst>
              </p:cNvPr>
              <p:cNvSpPr>
                <a:spLocks noChangeArrowheads="1"/>
              </p:cNvSpPr>
              <p:nvPr/>
            </p:nvSpPr>
            <p:spPr bwMode="auto">
              <a:xfrm>
                <a:off x="10294890" y="2132896"/>
                <a:ext cx="720000" cy="324000"/>
              </a:xfrm>
              <a:prstGeom prst="roundRect">
                <a:avLst>
                  <a:gd name="adj" fmla="val 398"/>
                </a:avLst>
              </a:prstGeom>
              <a:noFill/>
              <a:ln w="6350">
                <a:solidFill>
                  <a:srgbClr val="FFFFFF"/>
                </a:solidFill>
              </a:ln>
              <a:effectLst/>
            </p:spPr>
            <p:txBody>
              <a:bodyPr wrap="square" lIns="36000" tIns="0" rIns="0" bIns="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FFFFFF"/>
                    </a:solidFill>
                    <a:ea typeface="Lucida Sans Unicode" charset="0"/>
                    <a:cs typeface="Lucida Sans Unicode" charset="0"/>
                  </a:rPr>
                  <a:t>+ more</a:t>
                </a:r>
              </a:p>
            </p:txBody>
          </p:sp>
          <p:sp>
            <p:nvSpPr>
              <p:cNvPr id="35" name="AutoShape 26">
                <a:extLst>
                  <a:ext uri="{FF2B5EF4-FFF2-40B4-BE49-F238E27FC236}">
                    <a16:creationId xmlns:a16="http://schemas.microsoft.com/office/drawing/2014/main" id="{6FF9CC60-C43A-499A-8371-D8B6EA6A65EE}"/>
                  </a:ext>
                </a:extLst>
              </p:cNvPr>
              <p:cNvSpPr>
                <a:spLocks noChangeArrowheads="1"/>
              </p:cNvSpPr>
              <p:nvPr/>
            </p:nvSpPr>
            <p:spPr bwMode="auto">
              <a:xfrm>
                <a:off x="10834890" y="2132896"/>
                <a:ext cx="180000" cy="180000"/>
              </a:xfrm>
              <a:prstGeom prst="roundRect">
                <a:avLst>
                  <a:gd name="adj" fmla="val 398"/>
                </a:avLst>
              </a:prstGeom>
              <a:solidFill>
                <a:srgbClr val="FFFFFF"/>
              </a:solidFill>
              <a:ln>
                <a:noFill/>
              </a:ln>
              <a:effectLst/>
            </p:spPr>
            <p:txBody>
              <a:bodyPr wrap="square" lIns="0" tIns="0" rIns="0" bIns="0" anchor="ctr" anchorCtr="0"/>
              <a:lstStyle/>
              <a:p>
                <a:pPr algn="ct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kern="0" dirty="0">
                    <a:solidFill>
                      <a:srgbClr val="666366"/>
                    </a:solidFill>
                    <a:ea typeface="Lucida Sans Unicode" charset="0"/>
                    <a:cs typeface="Lucida Sans Unicode" charset="0"/>
                  </a:rPr>
                  <a:t>D</a:t>
                </a:r>
                <a:endParaRPr lang="en-US" sz="1400" b="1" kern="0" dirty="0">
                  <a:solidFill>
                    <a:srgbClr val="666366"/>
                  </a:solidFill>
                  <a:ea typeface="Lucida Sans Unicode" charset="0"/>
                  <a:cs typeface="Lucida Sans Unicode" charset="0"/>
                </a:endParaRPr>
              </a:p>
            </p:txBody>
          </p:sp>
        </p:grpSp>
        <p:sp>
          <p:nvSpPr>
            <p:cNvPr id="32" name="AutoShape 26">
              <a:extLst>
                <a:ext uri="{FF2B5EF4-FFF2-40B4-BE49-F238E27FC236}">
                  <a16:creationId xmlns:a16="http://schemas.microsoft.com/office/drawing/2014/main" id="{E91FD094-CDA4-481B-894D-CD9A09072CAC}"/>
                </a:ext>
              </a:extLst>
            </p:cNvPr>
            <p:cNvSpPr>
              <a:spLocks noChangeArrowheads="1"/>
            </p:cNvSpPr>
            <p:nvPr/>
          </p:nvSpPr>
          <p:spPr bwMode="auto">
            <a:xfrm>
              <a:off x="7706064" y="1845652"/>
              <a:ext cx="756000" cy="324000"/>
            </a:xfrm>
            <a:prstGeom prst="roundRect">
              <a:avLst>
                <a:gd name="adj" fmla="val 398"/>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16000" tIns="72000" rIns="72000" bIns="72000" anchor="ctr" anchorCtr="0"/>
            <a:lstStyle/>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Voice</a:t>
              </a:r>
            </a:p>
            <a:p>
              <a:pPr defTabSz="449263" eaLnBrk="0" hangingPunct="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kern="0" dirty="0">
                  <a:solidFill>
                    <a:srgbClr val="666366"/>
                  </a:solidFill>
                  <a:ea typeface="Lucida Sans Unicode" charset="0"/>
                  <a:cs typeface="Lucida Sans Unicode" charset="0"/>
                </a:rPr>
                <a:t>Banking</a:t>
              </a:r>
            </a:p>
          </p:txBody>
        </p:sp>
        <p:sp>
          <p:nvSpPr>
            <p:cNvPr id="33" name="AutoShape 26">
              <a:extLst>
                <a:ext uri="{FF2B5EF4-FFF2-40B4-BE49-F238E27FC236}">
                  <a16:creationId xmlns:a16="http://schemas.microsoft.com/office/drawing/2014/main" id="{E21338F5-8505-48FE-860C-6F0969316325}"/>
                </a:ext>
              </a:extLst>
            </p:cNvPr>
            <p:cNvSpPr>
              <a:spLocks noChangeArrowheads="1"/>
            </p:cNvSpPr>
            <p:nvPr/>
          </p:nvSpPr>
          <p:spPr bwMode="auto">
            <a:xfrm>
              <a:off x="7706064" y="1845652"/>
              <a:ext cx="180000" cy="180000"/>
            </a:xfrm>
            <a:prstGeom prst="roundRect">
              <a:avLst>
                <a:gd name="adj" fmla="val 398"/>
              </a:avLst>
            </a:prstGeom>
            <a:solidFill>
              <a:srgbClr val="666366"/>
            </a:solidFill>
            <a:ln>
              <a:noFill/>
            </a:ln>
            <a:effectLst/>
          </p:spPr>
          <p:txBody>
            <a:bodyPr wrap="square" lIns="0" tIns="0" rIns="0" bIns="0" anchor="ctr" anchorCtr="0"/>
            <a:lstStyle/>
            <a:p>
              <a:pPr algn="ctr" defTabSz="449263" eaLnBrk="0" hangingPunct="0">
                <a:lnSpc>
                  <a:spcPct val="9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kern="0" dirty="0">
                  <a:solidFill>
                    <a:srgbClr val="FFFFFF"/>
                  </a:solidFill>
                  <a:cs typeface="Lucida Sans Unicode" charset="0"/>
                </a:rPr>
                <a:t>V</a:t>
              </a:r>
            </a:p>
          </p:txBody>
        </p:sp>
      </p:grpSp>
      <p:grpSp>
        <p:nvGrpSpPr>
          <p:cNvPr id="98" name="Gruppieren 97">
            <a:extLst>
              <a:ext uri="{FF2B5EF4-FFF2-40B4-BE49-F238E27FC236}">
                <a16:creationId xmlns:a16="http://schemas.microsoft.com/office/drawing/2014/main" id="{003D7D20-E46D-43A6-96B4-53DDFFA8A0BE}"/>
              </a:ext>
            </a:extLst>
          </p:cNvPr>
          <p:cNvGrpSpPr/>
          <p:nvPr/>
        </p:nvGrpSpPr>
        <p:grpSpPr>
          <a:xfrm>
            <a:off x="6768000" y="1440000"/>
            <a:ext cx="4680000" cy="2592000"/>
            <a:chOff x="4715998" y="540000"/>
            <a:chExt cx="4680000" cy="2592000"/>
          </a:xfrm>
        </p:grpSpPr>
        <p:sp>
          <p:nvSpPr>
            <p:cNvPr id="99" name="Ovale Legende 39">
              <a:extLst>
                <a:ext uri="{FF2B5EF4-FFF2-40B4-BE49-F238E27FC236}">
                  <a16:creationId xmlns:a16="http://schemas.microsoft.com/office/drawing/2014/main" id="{200B6F7A-1020-49C4-8ABB-9B78CAC02E55}"/>
                </a:ext>
              </a:extLst>
            </p:cNvPr>
            <p:cNvSpPr>
              <a:spLocks noChangeAspect="1"/>
            </p:cNvSpPr>
            <p:nvPr/>
          </p:nvSpPr>
          <p:spPr>
            <a:xfrm>
              <a:off x="4715998" y="540000"/>
              <a:ext cx="4680000" cy="2592000"/>
            </a:xfrm>
            <a:prstGeom prst="wedgeEllipseCallout">
              <a:avLst>
                <a:gd name="adj1" fmla="val -50216"/>
                <a:gd name="adj2" fmla="val -49786"/>
              </a:avLst>
            </a:prstGeom>
            <a:gradFill>
              <a:gsLst>
                <a:gs pos="0">
                  <a:srgbClr val="002663">
                    <a:lumMod val="100000"/>
                  </a:srgbClr>
                </a:gs>
                <a:gs pos="100000">
                  <a:srgbClr val="68ACE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tIns="0" rIns="0" bIns="0" rtlCol="0" anchor="ctr"/>
            <a:lstStyle/>
            <a:p>
              <a:r>
                <a:rPr lang="en-US" sz="2600" dirty="0">
                  <a:solidFill>
                    <a:srgbClr val="FFFFFF"/>
                  </a:solidFill>
                </a:rPr>
                <a:t>Enables banks to optimize</a:t>
              </a:r>
              <a:br>
                <a:rPr lang="en-US" sz="2600" dirty="0">
                  <a:solidFill>
                    <a:srgbClr val="FFFFFF"/>
                  </a:solidFill>
                </a:rPr>
              </a:br>
              <a:r>
                <a:rPr lang="en-US" sz="2600" dirty="0">
                  <a:solidFill>
                    <a:srgbClr val="FFFFFF"/>
                  </a:solidFill>
                </a:rPr>
                <a:t>their operations through</a:t>
              </a:r>
              <a:br>
                <a:rPr lang="en-US" sz="2600" dirty="0">
                  <a:solidFill>
                    <a:srgbClr val="FFFFFF"/>
                  </a:solidFill>
                </a:rPr>
              </a:br>
              <a:r>
                <a:rPr lang="en-US" sz="2600" dirty="0">
                  <a:solidFill>
                    <a:srgbClr val="FFFFFF"/>
                  </a:solidFill>
                </a:rPr>
                <a:t>omnichannel capabilities,</a:t>
              </a:r>
              <a:br>
                <a:rPr lang="en-US" sz="2600" dirty="0">
                  <a:solidFill>
                    <a:srgbClr val="FFFFFF"/>
                  </a:solidFill>
                </a:rPr>
              </a:br>
              <a:r>
                <a:rPr lang="en-US" sz="2600" dirty="0">
                  <a:solidFill>
                    <a:srgbClr val="FFFFFF"/>
                  </a:solidFill>
                </a:rPr>
                <a:t>simplified processes</a:t>
              </a:r>
              <a:br>
                <a:rPr lang="en-US" sz="2600" dirty="0">
                  <a:solidFill>
                    <a:srgbClr val="FFFFFF"/>
                  </a:solidFill>
                </a:rPr>
              </a:br>
              <a:r>
                <a:rPr lang="en-US" sz="2600" dirty="0">
                  <a:solidFill>
                    <a:srgbClr val="FFFFFF"/>
                  </a:solidFill>
                </a:rPr>
                <a:t>and integration</a:t>
              </a:r>
            </a:p>
          </p:txBody>
        </p:sp>
        <p:sp>
          <p:nvSpPr>
            <p:cNvPr id="100" name="Inhaltsplatzhalter 1">
              <a:extLst>
                <a:ext uri="{FF2B5EF4-FFF2-40B4-BE49-F238E27FC236}">
                  <a16:creationId xmlns:a16="http://schemas.microsoft.com/office/drawing/2014/main" id="{DA26C312-FE22-41BB-816E-79180855B633}"/>
                </a:ext>
              </a:extLst>
            </p:cNvPr>
            <p:cNvSpPr txBox="1">
              <a:spLocks/>
            </p:cNvSpPr>
            <p:nvPr/>
          </p:nvSpPr>
          <p:spPr>
            <a:xfrm>
              <a:off x="4967998" y="720000"/>
              <a:ext cx="719138" cy="1368425"/>
            </a:xfrm>
            <a:prstGeom prst="rect">
              <a:avLst/>
            </a:prstGeom>
          </p:spPr>
          <p:txBody>
            <a:bodyPr lIns="0" tIns="0" rIns="0" bIns="0">
              <a:normAutofit lnSpcReduction="10000"/>
            </a:bodyPr>
            <a:lstStyle>
              <a:lvl1pPr marL="179388" indent="-179388" algn="l" rtl="0" eaLnBrk="1" fontAlgn="base" hangingPunct="1">
                <a:spcBef>
                  <a:spcPts val="500"/>
                </a:spcBef>
                <a:spcAft>
                  <a:spcPct val="0"/>
                </a:spcAft>
                <a:buFont typeface="Wingdings" pitchFamily="2" charset="2"/>
                <a:buChar char="§"/>
                <a:defRPr sz="1800">
                  <a:solidFill>
                    <a:srgbClr val="666366"/>
                  </a:solidFill>
                  <a:latin typeface="+mn-lt"/>
                  <a:ea typeface="+mn-ea"/>
                  <a:cs typeface="+mn-cs"/>
                </a:defRPr>
              </a:lvl1pPr>
              <a:lvl2pPr marL="628650" indent="-171450" algn="l" rtl="0" eaLnBrk="1" fontAlgn="base" hangingPunct="1">
                <a:spcBef>
                  <a:spcPts val="500"/>
                </a:spcBef>
                <a:spcAft>
                  <a:spcPct val="0"/>
                </a:spcAft>
                <a:buFont typeface="Wingdings" pitchFamily="2" charset="2"/>
                <a:buChar char="§"/>
                <a:defRPr sz="1600">
                  <a:solidFill>
                    <a:srgbClr val="666366"/>
                  </a:solidFill>
                  <a:latin typeface="+mn-lt"/>
                  <a:cs typeface="+mn-cs"/>
                </a:defRPr>
              </a:lvl2pPr>
              <a:lvl3pPr marL="1079500" indent="-165100" algn="l" rtl="0" eaLnBrk="1" fontAlgn="base" hangingPunct="1">
                <a:spcBef>
                  <a:spcPts val="500"/>
                </a:spcBef>
                <a:spcAft>
                  <a:spcPct val="0"/>
                </a:spcAft>
                <a:buFont typeface="Wingdings" pitchFamily="2" charset="2"/>
                <a:buChar char="§"/>
                <a:defRPr sz="1200">
                  <a:solidFill>
                    <a:srgbClr val="666366"/>
                  </a:solidFill>
                  <a:latin typeface="+mn-lt"/>
                  <a:cs typeface="+mn-cs"/>
                </a:defRPr>
              </a:lvl3pPr>
              <a:lvl4pPr marL="1522413" indent="-150813" algn="l" rtl="0" eaLnBrk="1" fontAlgn="base" hangingPunct="1">
                <a:spcBef>
                  <a:spcPts val="500"/>
                </a:spcBef>
                <a:spcAft>
                  <a:spcPct val="0"/>
                </a:spcAft>
                <a:buFont typeface="Wingdings" pitchFamily="2" charset="2"/>
                <a:buChar char="§"/>
                <a:defRPr sz="1200">
                  <a:solidFill>
                    <a:srgbClr val="666366"/>
                  </a:solidFill>
                  <a:latin typeface="+mn-lt"/>
                  <a:cs typeface="+mn-cs"/>
                </a:defRPr>
              </a:lvl4pPr>
              <a:lvl5pPr marL="1971675" indent="-142875" algn="l" rtl="0" eaLnBrk="1" fontAlgn="base" hangingPunct="1">
                <a:spcBef>
                  <a:spcPts val="500"/>
                </a:spcBef>
                <a:spcAft>
                  <a:spcPct val="0"/>
                </a:spcAft>
                <a:buFont typeface="Wingdings" pitchFamily="2" charset="2"/>
                <a:buChar char="§"/>
                <a:defRPr sz="1000">
                  <a:solidFill>
                    <a:srgbClr val="666366"/>
                  </a:solidFill>
                  <a:latin typeface="+mn-lt"/>
                  <a:cs typeface="+mn-cs"/>
                </a:defRPr>
              </a:lvl5pPr>
              <a:lvl6pPr marL="2514600" indent="-228600" algn="l" rtl="0" eaLnBrk="1" fontAlgn="base" hangingPunct="1">
                <a:spcBef>
                  <a:spcPts val="500"/>
                </a:spcBef>
                <a:spcAft>
                  <a:spcPct val="0"/>
                </a:spcAft>
                <a:buFont typeface="Wingdings" pitchFamily="2" charset="2"/>
                <a:buChar char="§"/>
                <a:defRPr sz="1200">
                  <a:solidFill>
                    <a:srgbClr val="000064"/>
                  </a:solidFill>
                  <a:latin typeface="+mn-lt"/>
                  <a:cs typeface="+mn-cs"/>
                </a:defRPr>
              </a:lvl6pPr>
              <a:lvl7pPr marL="2971800" indent="-228600" algn="l" rtl="0" eaLnBrk="1" fontAlgn="base" hangingPunct="1">
                <a:spcBef>
                  <a:spcPts val="500"/>
                </a:spcBef>
                <a:spcAft>
                  <a:spcPct val="0"/>
                </a:spcAft>
                <a:buFont typeface="Wingdings" pitchFamily="2" charset="2"/>
                <a:buChar char="§"/>
                <a:defRPr sz="1200">
                  <a:solidFill>
                    <a:srgbClr val="000064"/>
                  </a:solidFill>
                  <a:latin typeface="+mn-lt"/>
                  <a:cs typeface="+mn-cs"/>
                </a:defRPr>
              </a:lvl7pPr>
              <a:lvl8pPr marL="3429000" indent="-228600" algn="l" rtl="0" eaLnBrk="1" fontAlgn="base" hangingPunct="1">
                <a:spcBef>
                  <a:spcPts val="500"/>
                </a:spcBef>
                <a:spcAft>
                  <a:spcPct val="0"/>
                </a:spcAft>
                <a:buFont typeface="Wingdings" pitchFamily="2" charset="2"/>
                <a:buChar char="§"/>
                <a:defRPr sz="1200">
                  <a:solidFill>
                    <a:srgbClr val="000064"/>
                  </a:solidFill>
                  <a:latin typeface="+mn-lt"/>
                  <a:cs typeface="+mn-cs"/>
                </a:defRPr>
              </a:lvl8pPr>
              <a:lvl9pPr marL="3886200" indent="-228600" algn="l" rtl="0" eaLnBrk="1" fontAlgn="base" hangingPunct="1">
                <a:spcBef>
                  <a:spcPts val="500"/>
                </a:spcBef>
                <a:spcAft>
                  <a:spcPct val="0"/>
                </a:spcAft>
                <a:buFont typeface="Wingdings" pitchFamily="2" charset="2"/>
                <a:buChar char="§"/>
                <a:defRPr sz="1200">
                  <a:solidFill>
                    <a:srgbClr val="000064"/>
                  </a:solidFill>
                  <a:latin typeface="+mn-lt"/>
                  <a:cs typeface="+mn-cs"/>
                </a:defRPr>
              </a:lvl9pPr>
            </a:lstStyle>
            <a:p>
              <a:pPr marL="0" indent="0">
                <a:buFont typeface="Wingdings" pitchFamily="2" charset="2"/>
                <a:buNone/>
                <a:defRPr/>
              </a:pPr>
              <a:r>
                <a:rPr lang="de-AT" sz="9600" kern="0" dirty="0">
                  <a:solidFill>
                    <a:srgbClr val="FFFFFF"/>
                  </a:solidFill>
                  <a:latin typeface="Baskerville Old Face" panose="02020602080505020303" pitchFamily="18" charset="0"/>
                </a:rPr>
                <a:t>„</a:t>
              </a:r>
            </a:p>
          </p:txBody>
        </p:sp>
      </p:grpSp>
      <p:grpSp>
        <p:nvGrpSpPr>
          <p:cNvPr id="101" name="Gruppieren 100">
            <a:extLst>
              <a:ext uri="{FF2B5EF4-FFF2-40B4-BE49-F238E27FC236}">
                <a16:creationId xmlns:a16="http://schemas.microsoft.com/office/drawing/2014/main" id="{FDFC300A-67A5-486A-88BE-736F0ABBAA53}"/>
              </a:ext>
            </a:extLst>
          </p:cNvPr>
          <p:cNvGrpSpPr/>
          <p:nvPr/>
        </p:nvGrpSpPr>
        <p:grpSpPr>
          <a:xfrm>
            <a:off x="6920400" y="4131419"/>
            <a:ext cx="4680000" cy="2592000"/>
            <a:chOff x="4715998" y="540000"/>
            <a:chExt cx="4680000" cy="2592000"/>
          </a:xfrm>
        </p:grpSpPr>
        <p:sp>
          <p:nvSpPr>
            <p:cNvPr id="102" name="Ovale Legende 39">
              <a:extLst>
                <a:ext uri="{FF2B5EF4-FFF2-40B4-BE49-F238E27FC236}">
                  <a16:creationId xmlns:a16="http://schemas.microsoft.com/office/drawing/2014/main" id="{A85AFD83-F850-4A61-AB6A-238E884AB946}"/>
                </a:ext>
              </a:extLst>
            </p:cNvPr>
            <p:cNvSpPr>
              <a:spLocks noChangeAspect="1"/>
            </p:cNvSpPr>
            <p:nvPr/>
          </p:nvSpPr>
          <p:spPr>
            <a:xfrm>
              <a:off x="4715998" y="540000"/>
              <a:ext cx="4680000" cy="2592000"/>
            </a:xfrm>
            <a:prstGeom prst="wedgeEllipseCallout">
              <a:avLst>
                <a:gd name="adj1" fmla="val 52408"/>
                <a:gd name="adj2" fmla="val -50814"/>
              </a:avLst>
            </a:prstGeom>
            <a:gradFill>
              <a:gsLst>
                <a:gs pos="0">
                  <a:srgbClr val="68ACE5"/>
                </a:gs>
                <a:gs pos="100000">
                  <a:srgbClr val="00266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396000" tIns="0" rIns="0" bIns="0" rtlCol="0" anchor="ctr"/>
            <a:lstStyle/>
            <a:p>
              <a:r>
                <a:rPr lang="en-US" sz="2600" dirty="0">
                  <a:solidFill>
                    <a:srgbClr val="FFFFFF"/>
                  </a:solidFill>
                </a:rPr>
                <a:t>Provides an agile, flexible</a:t>
              </a:r>
              <a:br>
                <a:rPr lang="en-US" sz="2600" dirty="0">
                  <a:solidFill>
                    <a:srgbClr val="FFFFFF"/>
                  </a:solidFill>
                </a:rPr>
              </a:br>
              <a:r>
                <a:rPr lang="en-US" sz="2600" dirty="0">
                  <a:solidFill>
                    <a:srgbClr val="FFFFFF"/>
                  </a:solidFill>
                </a:rPr>
                <a:t>framework to meet current</a:t>
              </a:r>
              <a:br>
                <a:rPr lang="en-US" sz="2600" dirty="0">
                  <a:solidFill>
                    <a:srgbClr val="FFFFFF"/>
                  </a:solidFill>
                </a:rPr>
              </a:br>
              <a:r>
                <a:rPr lang="en-US" sz="2600" dirty="0">
                  <a:solidFill>
                    <a:srgbClr val="FFFFFF"/>
                  </a:solidFill>
                </a:rPr>
                <a:t>and </a:t>
              </a:r>
              <a:r>
                <a:rPr lang="en-US" sz="2600">
                  <a:solidFill>
                    <a:srgbClr val="FFFFFF"/>
                  </a:solidFill>
                </a:rPr>
                <a:t>future challenges</a:t>
              </a:r>
              <a:endParaRPr lang="en-US" sz="2600" dirty="0">
                <a:solidFill>
                  <a:srgbClr val="FFFFFF"/>
                </a:solidFill>
              </a:endParaRPr>
            </a:p>
          </p:txBody>
        </p:sp>
        <p:sp>
          <p:nvSpPr>
            <p:cNvPr id="103" name="Inhaltsplatzhalter 1">
              <a:extLst>
                <a:ext uri="{FF2B5EF4-FFF2-40B4-BE49-F238E27FC236}">
                  <a16:creationId xmlns:a16="http://schemas.microsoft.com/office/drawing/2014/main" id="{0E6C76D3-D08A-44DD-9991-2FDCA474E228}"/>
                </a:ext>
              </a:extLst>
            </p:cNvPr>
            <p:cNvSpPr txBox="1">
              <a:spLocks/>
            </p:cNvSpPr>
            <p:nvPr/>
          </p:nvSpPr>
          <p:spPr>
            <a:xfrm>
              <a:off x="5004000" y="720000"/>
              <a:ext cx="719138" cy="1368425"/>
            </a:xfrm>
            <a:prstGeom prst="rect">
              <a:avLst/>
            </a:prstGeom>
          </p:spPr>
          <p:txBody>
            <a:bodyPr lIns="0" tIns="0" rIns="0" bIns="0">
              <a:normAutofit lnSpcReduction="10000"/>
            </a:bodyPr>
            <a:lstStyle>
              <a:lvl1pPr marL="179388" indent="-179388" algn="l" rtl="0" eaLnBrk="1" fontAlgn="base" hangingPunct="1">
                <a:spcBef>
                  <a:spcPts val="500"/>
                </a:spcBef>
                <a:spcAft>
                  <a:spcPct val="0"/>
                </a:spcAft>
                <a:buFont typeface="Wingdings" pitchFamily="2" charset="2"/>
                <a:buChar char="§"/>
                <a:defRPr sz="1800">
                  <a:solidFill>
                    <a:srgbClr val="666366"/>
                  </a:solidFill>
                  <a:latin typeface="+mn-lt"/>
                  <a:ea typeface="+mn-ea"/>
                  <a:cs typeface="+mn-cs"/>
                </a:defRPr>
              </a:lvl1pPr>
              <a:lvl2pPr marL="628650" indent="-171450" algn="l" rtl="0" eaLnBrk="1" fontAlgn="base" hangingPunct="1">
                <a:spcBef>
                  <a:spcPts val="500"/>
                </a:spcBef>
                <a:spcAft>
                  <a:spcPct val="0"/>
                </a:spcAft>
                <a:buFont typeface="Wingdings" pitchFamily="2" charset="2"/>
                <a:buChar char="§"/>
                <a:defRPr sz="1600">
                  <a:solidFill>
                    <a:srgbClr val="666366"/>
                  </a:solidFill>
                  <a:latin typeface="+mn-lt"/>
                  <a:cs typeface="+mn-cs"/>
                </a:defRPr>
              </a:lvl2pPr>
              <a:lvl3pPr marL="1079500" indent="-165100" algn="l" rtl="0" eaLnBrk="1" fontAlgn="base" hangingPunct="1">
                <a:spcBef>
                  <a:spcPts val="500"/>
                </a:spcBef>
                <a:spcAft>
                  <a:spcPct val="0"/>
                </a:spcAft>
                <a:buFont typeface="Wingdings" pitchFamily="2" charset="2"/>
                <a:buChar char="§"/>
                <a:defRPr sz="1200">
                  <a:solidFill>
                    <a:srgbClr val="666366"/>
                  </a:solidFill>
                  <a:latin typeface="+mn-lt"/>
                  <a:cs typeface="+mn-cs"/>
                </a:defRPr>
              </a:lvl3pPr>
              <a:lvl4pPr marL="1522413" indent="-150813" algn="l" rtl="0" eaLnBrk="1" fontAlgn="base" hangingPunct="1">
                <a:spcBef>
                  <a:spcPts val="500"/>
                </a:spcBef>
                <a:spcAft>
                  <a:spcPct val="0"/>
                </a:spcAft>
                <a:buFont typeface="Wingdings" pitchFamily="2" charset="2"/>
                <a:buChar char="§"/>
                <a:defRPr sz="1200">
                  <a:solidFill>
                    <a:srgbClr val="666366"/>
                  </a:solidFill>
                  <a:latin typeface="+mn-lt"/>
                  <a:cs typeface="+mn-cs"/>
                </a:defRPr>
              </a:lvl4pPr>
              <a:lvl5pPr marL="1971675" indent="-142875" algn="l" rtl="0" eaLnBrk="1" fontAlgn="base" hangingPunct="1">
                <a:spcBef>
                  <a:spcPts val="500"/>
                </a:spcBef>
                <a:spcAft>
                  <a:spcPct val="0"/>
                </a:spcAft>
                <a:buFont typeface="Wingdings" pitchFamily="2" charset="2"/>
                <a:buChar char="§"/>
                <a:defRPr sz="1000">
                  <a:solidFill>
                    <a:srgbClr val="666366"/>
                  </a:solidFill>
                  <a:latin typeface="+mn-lt"/>
                  <a:cs typeface="+mn-cs"/>
                </a:defRPr>
              </a:lvl5pPr>
              <a:lvl6pPr marL="2514600" indent="-228600" algn="l" rtl="0" eaLnBrk="1" fontAlgn="base" hangingPunct="1">
                <a:spcBef>
                  <a:spcPts val="500"/>
                </a:spcBef>
                <a:spcAft>
                  <a:spcPct val="0"/>
                </a:spcAft>
                <a:buFont typeface="Wingdings" pitchFamily="2" charset="2"/>
                <a:buChar char="§"/>
                <a:defRPr sz="1200">
                  <a:solidFill>
                    <a:srgbClr val="000064"/>
                  </a:solidFill>
                  <a:latin typeface="+mn-lt"/>
                  <a:cs typeface="+mn-cs"/>
                </a:defRPr>
              </a:lvl6pPr>
              <a:lvl7pPr marL="2971800" indent="-228600" algn="l" rtl="0" eaLnBrk="1" fontAlgn="base" hangingPunct="1">
                <a:spcBef>
                  <a:spcPts val="500"/>
                </a:spcBef>
                <a:spcAft>
                  <a:spcPct val="0"/>
                </a:spcAft>
                <a:buFont typeface="Wingdings" pitchFamily="2" charset="2"/>
                <a:buChar char="§"/>
                <a:defRPr sz="1200">
                  <a:solidFill>
                    <a:srgbClr val="000064"/>
                  </a:solidFill>
                  <a:latin typeface="+mn-lt"/>
                  <a:cs typeface="+mn-cs"/>
                </a:defRPr>
              </a:lvl7pPr>
              <a:lvl8pPr marL="3429000" indent="-228600" algn="l" rtl="0" eaLnBrk="1" fontAlgn="base" hangingPunct="1">
                <a:spcBef>
                  <a:spcPts val="500"/>
                </a:spcBef>
                <a:spcAft>
                  <a:spcPct val="0"/>
                </a:spcAft>
                <a:buFont typeface="Wingdings" pitchFamily="2" charset="2"/>
                <a:buChar char="§"/>
                <a:defRPr sz="1200">
                  <a:solidFill>
                    <a:srgbClr val="000064"/>
                  </a:solidFill>
                  <a:latin typeface="+mn-lt"/>
                  <a:cs typeface="+mn-cs"/>
                </a:defRPr>
              </a:lvl8pPr>
              <a:lvl9pPr marL="3886200" indent="-228600" algn="l" rtl="0" eaLnBrk="1" fontAlgn="base" hangingPunct="1">
                <a:spcBef>
                  <a:spcPts val="500"/>
                </a:spcBef>
                <a:spcAft>
                  <a:spcPct val="0"/>
                </a:spcAft>
                <a:buFont typeface="Wingdings" pitchFamily="2" charset="2"/>
                <a:buChar char="§"/>
                <a:defRPr sz="1200">
                  <a:solidFill>
                    <a:srgbClr val="000064"/>
                  </a:solidFill>
                  <a:latin typeface="+mn-lt"/>
                  <a:cs typeface="+mn-cs"/>
                </a:defRPr>
              </a:lvl9pPr>
            </a:lstStyle>
            <a:p>
              <a:pPr marL="0" indent="0">
                <a:buFont typeface="Wingdings" pitchFamily="2" charset="2"/>
                <a:buNone/>
                <a:defRPr/>
              </a:pPr>
              <a:r>
                <a:rPr lang="de-AT" sz="9600" kern="0" dirty="0">
                  <a:solidFill>
                    <a:srgbClr val="FFFFFF"/>
                  </a:solidFill>
                  <a:latin typeface="Baskerville Old Face" panose="02020602080505020303" pitchFamily="18" charset="0"/>
                </a:rPr>
                <a:t>„</a:t>
              </a:r>
            </a:p>
          </p:txBody>
        </p:sp>
      </p:grpSp>
    </p:spTree>
    <p:extLst>
      <p:ext uri="{BB962C8B-B14F-4D97-AF65-F5344CB8AC3E}">
        <p14:creationId xmlns:p14="http://schemas.microsoft.com/office/powerpoint/2010/main" val="302067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379F4-7FE3-4D3A-A61C-C5C7BC92F5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99018" y="0"/>
            <a:ext cx="7192982" cy="6858000"/>
          </a:xfrm>
          <a:prstGeom prst="rect">
            <a:avLst/>
          </a:prstGeom>
        </p:spPr>
      </p:pic>
      <p:sp>
        <p:nvSpPr>
          <p:cNvPr id="7" name="Title 1">
            <a:extLst>
              <a:ext uri="{FF2B5EF4-FFF2-40B4-BE49-F238E27FC236}">
                <a16:creationId xmlns:a16="http://schemas.microsoft.com/office/drawing/2014/main" id="{E2393EAE-5C47-4035-80D0-95FDC7F45895}"/>
              </a:ext>
            </a:extLst>
          </p:cNvPr>
          <p:cNvSpPr>
            <a:spLocks noGrp="1"/>
          </p:cNvSpPr>
          <p:nvPr>
            <p:ph type="title"/>
          </p:nvPr>
        </p:nvSpPr>
        <p:spPr>
          <a:xfrm>
            <a:off x="720000" y="216000"/>
            <a:ext cx="5255157" cy="456455"/>
          </a:xfrm>
        </p:spPr>
        <p:txBody>
          <a:bodyPr/>
          <a:lstStyle/>
          <a:p>
            <a:r>
              <a:rPr lang="en-US" dirty="0"/>
              <a:t>USE CASE</a:t>
            </a:r>
          </a:p>
        </p:txBody>
      </p:sp>
      <p:sp>
        <p:nvSpPr>
          <p:cNvPr id="8" name="Text Placeholder 4">
            <a:extLst>
              <a:ext uri="{FF2B5EF4-FFF2-40B4-BE49-F238E27FC236}">
                <a16:creationId xmlns:a16="http://schemas.microsoft.com/office/drawing/2014/main" id="{8AF31F16-F3B2-4DF3-839D-33F425666767}"/>
              </a:ext>
            </a:extLst>
          </p:cNvPr>
          <p:cNvSpPr txBox="1">
            <a:spLocks/>
          </p:cNvSpPr>
          <p:nvPr/>
        </p:nvSpPr>
        <p:spPr>
          <a:xfrm>
            <a:off x="720000" y="720000"/>
            <a:ext cx="4148471" cy="1152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68ACE5"/>
                </a:solidFill>
                <a:latin typeface="+mn-lt"/>
                <a:ea typeface="+mn-ea"/>
                <a:cs typeface="+mn-cs"/>
              </a:defRPr>
            </a:lvl1pPr>
            <a:lvl2pPr marL="358775" indent="-1762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14375" indent="-177800" algn="l" defTabSz="914400" rtl="0" eaLnBrk="1" latinLnBrk="0" hangingPunct="1">
              <a:lnSpc>
                <a:spcPct val="90000"/>
              </a:lnSpc>
              <a:spcBef>
                <a:spcPts val="500"/>
              </a:spcBef>
              <a:buFont typeface="Arial" panose="020B0604020202020204" pitchFamily="34" charset="0"/>
              <a:buChar char="•"/>
              <a:tabLst>
                <a:tab pos="357188" algn="l"/>
              </a:tabLst>
              <a:defRPr sz="1600" kern="1200">
                <a:solidFill>
                  <a:schemeClr val="tx1"/>
                </a:solidFill>
                <a:latin typeface="+mn-lt"/>
                <a:ea typeface="+mn-ea"/>
                <a:cs typeface="+mn-cs"/>
              </a:defRPr>
            </a:lvl3pPr>
            <a:lvl4pPr marL="1079500" indent="-1619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43668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latin typeface="Arial Narrow" panose="020B0606020202030204" pitchFamily="34" charset="0"/>
              </a:rPr>
              <a:t>RAIFFEISENBANK BULGARIA:</a:t>
            </a:r>
            <a:r>
              <a:rPr lang="en-US" b="0" i="1" dirty="0">
                <a:latin typeface="Arial Narrow" panose="020B0606020202030204" pitchFamily="34" charset="0"/>
              </a:rPr>
              <a:t> </a:t>
            </a:r>
            <a:br>
              <a:rPr lang="en-US" b="0" i="1" dirty="0">
                <a:latin typeface="Arial Narrow" panose="020B0606020202030204" pitchFamily="34" charset="0"/>
              </a:rPr>
            </a:br>
            <a:endParaRPr lang="en-US" sz="2400" b="0" i="1" dirty="0">
              <a:latin typeface="Arial Narrow" panose="020B0606020202030204" pitchFamily="34" charset="0"/>
            </a:endParaRPr>
          </a:p>
        </p:txBody>
      </p:sp>
      <p:cxnSp>
        <p:nvCxnSpPr>
          <p:cNvPr id="10" name="Straight Connector 9">
            <a:extLst>
              <a:ext uri="{FF2B5EF4-FFF2-40B4-BE49-F238E27FC236}">
                <a16:creationId xmlns:a16="http://schemas.microsoft.com/office/drawing/2014/main" id="{0D5F42F8-7885-49F1-80EE-CA5A77EF3099}"/>
              </a:ext>
            </a:extLst>
          </p:cNvPr>
          <p:cNvCxnSpPr>
            <a:cxnSpLocks/>
          </p:cNvCxnSpPr>
          <p:nvPr/>
        </p:nvCxnSpPr>
        <p:spPr>
          <a:xfrm>
            <a:off x="4971298" y="-17466"/>
            <a:ext cx="0" cy="6892931"/>
          </a:xfrm>
          <a:prstGeom prst="line">
            <a:avLst/>
          </a:prstGeom>
          <a:ln w="57150">
            <a:gradFill>
              <a:gsLst>
                <a:gs pos="0">
                  <a:srgbClr val="FFC000"/>
                </a:gs>
                <a:gs pos="100000">
                  <a:srgbClr val="E2362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1B602D2-BBC7-4339-AC4B-82107D30E718}"/>
              </a:ext>
            </a:extLst>
          </p:cNvPr>
          <p:cNvGrpSpPr/>
          <p:nvPr/>
        </p:nvGrpSpPr>
        <p:grpSpPr>
          <a:xfrm>
            <a:off x="206097" y="200770"/>
            <a:ext cx="540000" cy="540000"/>
            <a:chOff x="206097" y="200770"/>
            <a:chExt cx="540000" cy="540000"/>
          </a:xfrm>
        </p:grpSpPr>
        <p:sp>
          <p:nvSpPr>
            <p:cNvPr id="16" name="Oval 15">
              <a:extLst>
                <a:ext uri="{FF2B5EF4-FFF2-40B4-BE49-F238E27FC236}">
                  <a16:creationId xmlns:a16="http://schemas.microsoft.com/office/drawing/2014/main" id="{82A2C783-BDF8-4475-A538-69E1C8F30605}"/>
                </a:ext>
              </a:extLst>
            </p:cNvPr>
            <p:cNvSpPr/>
            <p:nvPr/>
          </p:nvSpPr>
          <p:spPr>
            <a:xfrm>
              <a:off x="206097" y="200770"/>
              <a:ext cx="540000" cy="540000"/>
            </a:xfrm>
            <a:prstGeom prst="ellipse">
              <a:avLst/>
            </a:prstGeom>
            <a:solidFill>
              <a:srgbClr val="00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raphic 27" descr="Trophy">
              <a:extLst>
                <a:ext uri="{FF2B5EF4-FFF2-40B4-BE49-F238E27FC236}">
                  <a16:creationId xmlns:a16="http://schemas.microsoft.com/office/drawing/2014/main" id="{ADD2BB66-0FD9-4F8A-94F0-CBD0CBEB55DC}"/>
                </a:ext>
              </a:extLst>
            </p:cNvPr>
            <p:cNvSpPr/>
            <p:nvPr/>
          </p:nvSpPr>
          <p:spPr>
            <a:xfrm>
              <a:off x="332981" y="308770"/>
              <a:ext cx="288000" cy="324000"/>
            </a:xfrm>
            <a:custGeom>
              <a:avLst/>
              <a:gdLst>
                <a:gd name="connsiteX0" fmla="*/ 363622 w 424934"/>
                <a:gd name="connsiteY0" fmla="*/ 230679 h 473498"/>
                <a:gd name="connsiteX1" fmla="*/ 278635 w 424934"/>
                <a:gd name="connsiteY1" fmla="*/ 271351 h 473498"/>
                <a:gd name="connsiteX2" fmla="*/ 315058 w 424934"/>
                <a:gd name="connsiteY2" fmla="*/ 234321 h 473498"/>
                <a:gd name="connsiteX3" fmla="*/ 329021 w 424934"/>
                <a:gd name="connsiteY3" fmla="*/ 216109 h 473498"/>
                <a:gd name="connsiteX4" fmla="*/ 345411 w 424934"/>
                <a:gd name="connsiteY4" fmla="*/ 158440 h 473498"/>
                <a:gd name="connsiteX5" fmla="*/ 345411 w 424934"/>
                <a:gd name="connsiteY5" fmla="*/ 79523 h 473498"/>
                <a:gd name="connsiteX6" fmla="*/ 387904 w 424934"/>
                <a:gd name="connsiteY6" fmla="*/ 79523 h 473498"/>
                <a:gd name="connsiteX7" fmla="*/ 387904 w 424934"/>
                <a:gd name="connsiteY7" fmla="*/ 171795 h 473498"/>
                <a:gd name="connsiteX8" fmla="*/ 363622 w 424934"/>
                <a:gd name="connsiteY8" fmla="*/ 230679 h 473498"/>
                <a:gd name="connsiteX9" fmla="*/ 61919 w 424934"/>
                <a:gd name="connsiteY9" fmla="*/ 230679 h 473498"/>
                <a:gd name="connsiteX10" fmla="*/ 36423 w 424934"/>
                <a:gd name="connsiteY10" fmla="*/ 171795 h 473498"/>
                <a:gd name="connsiteX11" fmla="*/ 36423 w 424934"/>
                <a:gd name="connsiteY11" fmla="*/ 78916 h 473498"/>
                <a:gd name="connsiteX12" fmla="*/ 78916 w 424934"/>
                <a:gd name="connsiteY12" fmla="*/ 78916 h 473498"/>
                <a:gd name="connsiteX13" fmla="*/ 78916 w 424934"/>
                <a:gd name="connsiteY13" fmla="*/ 157833 h 473498"/>
                <a:gd name="connsiteX14" fmla="*/ 95307 w 424934"/>
                <a:gd name="connsiteY14" fmla="*/ 215502 h 473498"/>
                <a:gd name="connsiteX15" fmla="*/ 109269 w 424934"/>
                <a:gd name="connsiteY15" fmla="*/ 233714 h 473498"/>
                <a:gd name="connsiteX16" fmla="*/ 145692 w 424934"/>
                <a:gd name="connsiteY16" fmla="*/ 270744 h 473498"/>
                <a:gd name="connsiteX17" fmla="*/ 61919 w 424934"/>
                <a:gd name="connsiteY17" fmla="*/ 230679 h 473498"/>
                <a:gd name="connsiteX18" fmla="*/ 424934 w 424934"/>
                <a:gd name="connsiteY18" fmla="*/ 169974 h 473498"/>
                <a:gd name="connsiteX19" fmla="*/ 424934 w 424934"/>
                <a:gd name="connsiteY19" fmla="*/ 42493 h 473498"/>
                <a:gd name="connsiteX20" fmla="*/ 346018 w 424934"/>
                <a:gd name="connsiteY20" fmla="*/ 42493 h 473498"/>
                <a:gd name="connsiteX21" fmla="*/ 346018 w 424934"/>
                <a:gd name="connsiteY21" fmla="*/ 0 h 473498"/>
                <a:gd name="connsiteX22" fmla="*/ 212467 w 424934"/>
                <a:gd name="connsiteY22" fmla="*/ 0 h 473498"/>
                <a:gd name="connsiteX23" fmla="*/ 78916 w 424934"/>
                <a:gd name="connsiteY23" fmla="*/ 0 h 473498"/>
                <a:gd name="connsiteX24" fmla="*/ 78916 w 424934"/>
                <a:gd name="connsiteY24" fmla="*/ 42493 h 473498"/>
                <a:gd name="connsiteX25" fmla="*/ 0 w 424934"/>
                <a:gd name="connsiteY25" fmla="*/ 42493 h 473498"/>
                <a:gd name="connsiteX26" fmla="*/ 0 w 424934"/>
                <a:gd name="connsiteY26" fmla="*/ 169367 h 473498"/>
                <a:gd name="connsiteX27" fmla="*/ 34602 w 424934"/>
                <a:gd name="connsiteY27" fmla="*/ 254354 h 473498"/>
                <a:gd name="connsiteX28" fmla="*/ 179686 w 424934"/>
                <a:gd name="connsiteY28" fmla="*/ 308988 h 473498"/>
                <a:gd name="connsiteX29" fmla="*/ 188185 w 424934"/>
                <a:gd name="connsiteY29" fmla="*/ 339340 h 473498"/>
                <a:gd name="connsiteX30" fmla="*/ 188185 w 424934"/>
                <a:gd name="connsiteY30" fmla="*/ 418257 h 473498"/>
                <a:gd name="connsiteX31" fmla="*/ 157833 w 424934"/>
                <a:gd name="connsiteY31" fmla="*/ 418257 h 473498"/>
                <a:gd name="connsiteX32" fmla="*/ 133551 w 424934"/>
                <a:gd name="connsiteY32" fmla="*/ 442539 h 473498"/>
                <a:gd name="connsiteX33" fmla="*/ 103198 w 424934"/>
                <a:gd name="connsiteY33" fmla="*/ 442539 h 473498"/>
                <a:gd name="connsiteX34" fmla="*/ 78916 w 424934"/>
                <a:gd name="connsiteY34" fmla="*/ 466821 h 473498"/>
                <a:gd name="connsiteX35" fmla="*/ 78916 w 424934"/>
                <a:gd name="connsiteY35" fmla="*/ 478962 h 473498"/>
                <a:gd name="connsiteX36" fmla="*/ 346018 w 424934"/>
                <a:gd name="connsiteY36" fmla="*/ 478962 h 473498"/>
                <a:gd name="connsiteX37" fmla="*/ 346018 w 424934"/>
                <a:gd name="connsiteY37" fmla="*/ 466821 h 473498"/>
                <a:gd name="connsiteX38" fmla="*/ 321736 w 424934"/>
                <a:gd name="connsiteY38" fmla="*/ 442539 h 473498"/>
                <a:gd name="connsiteX39" fmla="*/ 291384 w 424934"/>
                <a:gd name="connsiteY39" fmla="*/ 442539 h 473498"/>
                <a:gd name="connsiteX40" fmla="*/ 267102 w 424934"/>
                <a:gd name="connsiteY40" fmla="*/ 418257 h 473498"/>
                <a:gd name="connsiteX41" fmla="*/ 236749 w 424934"/>
                <a:gd name="connsiteY41" fmla="*/ 418257 h 473498"/>
                <a:gd name="connsiteX42" fmla="*/ 236749 w 424934"/>
                <a:gd name="connsiteY42" fmla="*/ 339947 h 473498"/>
                <a:gd name="connsiteX43" fmla="*/ 245248 w 424934"/>
                <a:gd name="connsiteY43" fmla="*/ 309595 h 473498"/>
                <a:gd name="connsiteX44" fmla="*/ 390333 w 424934"/>
                <a:gd name="connsiteY44" fmla="*/ 254961 h 473498"/>
                <a:gd name="connsiteX45" fmla="*/ 424934 w 424934"/>
                <a:gd name="connsiteY45" fmla="*/ 169974 h 4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24934" h="473498">
                  <a:moveTo>
                    <a:pt x="363622" y="230679"/>
                  </a:moveTo>
                  <a:cubicBezTo>
                    <a:pt x="342376" y="252532"/>
                    <a:pt x="322343" y="266495"/>
                    <a:pt x="278635" y="271351"/>
                  </a:cubicBezTo>
                  <a:cubicBezTo>
                    <a:pt x="290169" y="259817"/>
                    <a:pt x="303524" y="248283"/>
                    <a:pt x="315058" y="234321"/>
                  </a:cubicBezTo>
                  <a:cubicBezTo>
                    <a:pt x="319915" y="228857"/>
                    <a:pt x="329021" y="216716"/>
                    <a:pt x="329021" y="216109"/>
                  </a:cubicBezTo>
                  <a:cubicBezTo>
                    <a:pt x="339340" y="199112"/>
                    <a:pt x="345411" y="179686"/>
                    <a:pt x="345411" y="158440"/>
                  </a:cubicBezTo>
                  <a:lnTo>
                    <a:pt x="345411" y="79523"/>
                  </a:lnTo>
                  <a:lnTo>
                    <a:pt x="387904" y="79523"/>
                  </a:lnTo>
                  <a:lnTo>
                    <a:pt x="387904" y="171795"/>
                  </a:lnTo>
                  <a:cubicBezTo>
                    <a:pt x="388511" y="173009"/>
                    <a:pt x="389725" y="203361"/>
                    <a:pt x="363622" y="230679"/>
                  </a:cubicBezTo>
                  <a:close/>
                  <a:moveTo>
                    <a:pt x="61919" y="230679"/>
                  </a:moveTo>
                  <a:cubicBezTo>
                    <a:pt x="35209" y="203361"/>
                    <a:pt x="36423" y="173009"/>
                    <a:pt x="36423" y="171795"/>
                  </a:cubicBezTo>
                  <a:lnTo>
                    <a:pt x="36423" y="78916"/>
                  </a:lnTo>
                  <a:lnTo>
                    <a:pt x="78916" y="78916"/>
                  </a:lnTo>
                  <a:lnTo>
                    <a:pt x="78916" y="157833"/>
                  </a:lnTo>
                  <a:cubicBezTo>
                    <a:pt x="78916" y="179079"/>
                    <a:pt x="84987" y="198505"/>
                    <a:pt x="95307" y="215502"/>
                  </a:cubicBezTo>
                  <a:cubicBezTo>
                    <a:pt x="95307" y="216109"/>
                    <a:pt x="104412" y="228857"/>
                    <a:pt x="109269" y="233714"/>
                  </a:cubicBezTo>
                  <a:cubicBezTo>
                    <a:pt x="121410" y="247676"/>
                    <a:pt x="134158" y="259210"/>
                    <a:pt x="145692" y="270744"/>
                  </a:cubicBezTo>
                  <a:cubicBezTo>
                    <a:pt x="103198" y="265887"/>
                    <a:pt x="82559" y="251925"/>
                    <a:pt x="61919" y="230679"/>
                  </a:cubicBezTo>
                  <a:close/>
                  <a:moveTo>
                    <a:pt x="424934" y="169974"/>
                  </a:moveTo>
                  <a:lnTo>
                    <a:pt x="424934" y="42493"/>
                  </a:lnTo>
                  <a:lnTo>
                    <a:pt x="346018" y="42493"/>
                  </a:lnTo>
                  <a:lnTo>
                    <a:pt x="346018" y="0"/>
                  </a:lnTo>
                  <a:lnTo>
                    <a:pt x="212467" y="0"/>
                  </a:lnTo>
                  <a:lnTo>
                    <a:pt x="78916" y="0"/>
                  </a:lnTo>
                  <a:lnTo>
                    <a:pt x="78916" y="42493"/>
                  </a:lnTo>
                  <a:lnTo>
                    <a:pt x="0" y="42493"/>
                  </a:lnTo>
                  <a:lnTo>
                    <a:pt x="0" y="169367"/>
                  </a:lnTo>
                  <a:cubicBezTo>
                    <a:pt x="0" y="175437"/>
                    <a:pt x="0" y="217324"/>
                    <a:pt x="34602" y="254354"/>
                  </a:cubicBezTo>
                  <a:cubicBezTo>
                    <a:pt x="67989" y="289562"/>
                    <a:pt x="108662" y="307774"/>
                    <a:pt x="179686" y="308988"/>
                  </a:cubicBezTo>
                  <a:cubicBezTo>
                    <a:pt x="185150" y="318094"/>
                    <a:pt x="188185" y="328413"/>
                    <a:pt x="188185" y="339340"/>
                  </a:cubicBezTo>
                  <a:lnTo>
                    <a:pt x="188185" y="418257"/>
                  </a:lnTo>
                  <a:lnTo>
                    <a:pt x="157833" y="418257"/>
                  </a:lnTo>
                  <a:cubicBezTo>
                    <a:pt x="144478" y="418257"/>
                    <a:pt x="133551" y="429184"/>
                    <a:pt x="133551" y="442539"/>
                  </a:cubicBezTo>
                  <a:lnTo>
                    <a:pt x="103198" y="442539"/>
                  </a:lnTo>
                  <a:cubicBezTo>
                    <a:pt x="89843" y="442539"/>
                    <a:pt x="78916" y="453466"/>
                    <a:pt x="78916" y="466821"/>
                  </a:cubicBezTo>
                  <a:lnTo>
                    <a:pt x="78916" y="478962"/>
                  </a:lnTo>
                  <a:lnTo>
                    <a:pt x="346018" y="478962"/>
                  </a:lnTo>
                  <a:lnTo>
                    <a:pt x="346018" y="466821"/>
                  </a:lnTo>
                  <a:cubicBezTo>
                    <a:pt x="346018" y="453466"/>
                    <a:pt x="335091" y="442539"/>
                    <a:pt x="321736" y="442539"/>
                  </a:cubicBezTo>
                  <a:lnTo>
                    <a:pt x="291384" y="442539"/>
                  </a:lnTo>
                  <a:cubicBezTo>
                    <a:pt x="291384" y="429184"/>
                    <a:pt x="280457" y="418257"/>
                    <a:pt x="267102" y="418257"/>
                  </a:cubicBezTo>
                  <a:lnTo>
                    <a:pt x="236749" y="418257"/>
                  </a:lnTo>
                  <a:lnTo>
                    <a:pt x="236749" y="339947"/>
                  </a:lnTo>
                  <a:cubicBezTo>
                    <a:pt x="236749" y="329021"/>
                    <a:pt x="239784" y="318701"/>
                    <a:pt x="245248" y="309595"/>
                  </a:cubicBezTo>
                  <a:cubicBezTo>
                    <a:pt x="316273" y="308381"/>
                    <a:pt x="356945" y="289562"/>
                    <a:pt x="390333" y="254961"/>
                  </a:cubicBezTo>
                  <a:cubicBezTo>
                    <a:pt x="424934" y="218538"/>
                    <a:pt x="424934" y="176044"/>
                    <a:pt x="424934" y="169974"/>
                  </a:cubicBezTo>
                  <a:close/>
                </a:path>
              </a:pathLst>
            </a:custGeom>
            <a:solidFill>
              <a:srgbClr val="FFC000"/>
            </a:solidFill>
            <a:ln w="5358" cap="flat">
              <a:noFill/>
              <a:prstDash val="solid"/>
              <a:miter/>
            </a:ln>
          </p:spPr>
          <p:txBody>
            <a:bodyPr rtlCol="0" anchor="ctr"/>
            <a:lstStyle/>
            <a:p>
              <a:endParaRPr lang="en-US"/>
            </a:p>
          </p:txBody>
        </p:sp>
      </p:grpSp>
      <p:sp>
        <p:nvSpPr>
          <p:cNvPr id="12" name="Oval 17">
            <a:extLst>
              <a:ext uri="{FF2B5EF4-FFF2-40B4-BE49-F238E27FC236}">
                <a16:creationId xmlns:a16="http://schemas.microsoft.com/office/drawing/2014/main" id="{3CC1FF4A-454C-47DB-A02B-5F7CE2D388BE}"/>
              </a:ext>
            </a:extLst>
          </p:cNvPr>
          <p:cNvSpPr/>
          <p:nvPr/>
        </p:nvSpPr>
        <p:spPr>
          <a:xfrm flipH="1">
            <a:off x="4706140" y="1957692"/>
            <a:ext cx="540000" cy="540000"/>
          </a:xfrm>
          <a:prstGeom prst="ellipse">
            <a:avLst/>
          </a:prstGeom>
          <a:solidFill>
            <a:schemeClr val="bg1"/>
          </a:solidFill>
          <a:ln w="3810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grpSp>
        <p:nvGrpSpPr>
          <p:cNvPr id="13" name="Group 18">
            <a:extLst>
              <a:ext uri="{FF2B5EF4-FFF2-40B4-BE49-F238E27FC236}">
                <a16:creationId xmlns:a16="http://schemas.microsoft.com/office/drawing/2014/main" id="{8C0697D5-082D-4936-AEA9-4A42B04677A5}"/>
              </a:ext>
            </a:extLst>
          </p:cNvPr>
          <p:cNvGrpSpPr/>
          <p:nvPr/>
        </p:nvGrpSpPr>
        <p:grpSpPr>
          <a:xfrm>
            <a:off x="4706140" y="335185"/>
            <a:ext cx="540000" cy="540000"/>
            <a:chOff x="4638932" y="189754"/>
            <a:chExt cx="612000" cy="612000"/>
          </a:xfrm>
        </p:grpSpPr>
        <p:sp>
          <p:nvSpPr>
            <p:cNvPr id="14" name="Oval 19">
              <a:extLst>
                <a:ext uri="{FF2B5EF4-FFF2-40B4-BE49-F238E27FC236}">
                  <a16:creationId xmlns:a16="http://schemas.microsoft.com/office/drawing/2014/main" id="{31E389E2-F136-4AAB-AFA8-D0C70B313383}"/>
                </a:ext>
              </a:extLst>
            </p:cNvPr>
            <p:cNvSpPr/>
            <p:nvPr/>
          </p:nvSpPr>
          <p:spPr>
            <a:xfrm flipH="1">
              <a:off x="4638932" y="189754"/>
              <a:ext cx="612000" cy="612000"/>
            </a:xfrm>
            <a:prstGeom prst="ellipse">
              <a:avLst/>
            </a:prstGeom>
            <a:solidFill>
              <a:schemeClr val="bg1"/>
            </a:solidFill>
            <a:ln w="3810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20" descr="Office worker">
              <a:extLst>
                <a:ext uri="{FF2B5EF4-FFF2-40B4-BE49-F238E27FC236}">
                  <a16:creationId xmlns:a16="http://schemas.microsoft.com/office/drawing/2014/main" id="{6F21D84D-6A16-4D3B-AE96-AC67C693307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83203" y="213240"/>
              <a:ext cx="540000" cy="540000"/>
            </a:xfrm>
            <a:prstGeom prst="rect">
              <a:avLst/>
            </a:prstGeom>
          </p:spPr>
        </p:pic>
      </p:grpSp>
      <p:grpSp>
        <p:nvGrpSpPr>
          <p:cNvPr id="19" name="Group 21">
            <a:extLst>
              <a:ext uri="{FF2B5EF4-FFF2-40B4-BE49-F238E27FC236}">
                <a16:creationId xmlns:a16="http://schemas.microsoft.com/office/drawing/2014/main" id="{8480965D-FF88-4320-8B99-46D141E9388B}"/>
              </a:ext>
            </a:extLst>
          </p:cNvPr>
          <p:cNvGrpSpPr/>
          <p:nvPr/>
        </p:nvGrpSpPr>
        <p:grpSpPr>
          <a:xfrm>
            <a:off x="4706140" y="3977760"/>
            <a:ext cx="540000" cy="540000"/>
            <a:chOff x="4640159" y="3509368"/>
            <a:chExt cx="685608" cy="685608"/>
          </a:xfrm>
        </p:grpSpPr>
        <p:sp>
          <p:nvSpPr>
            <p:cNvPr id="20" name="Oval 22">
              <a:extLst>
                <a:ext uri="{FF2B5EF4-FFF2-40B4-BE49-F238E27FC236}">
                  <a16:creationId xmlns:a16="http://schemas.microsoft.com/office/drawing/2014/main" id="{F549D7FF-70FA-4F2F-91D6-DBA82A9EF613}"/>
                </a:ext>
              </a:extLst>
            </p:cNvPr>
            <p:cNvSpPr/>
            <p:nvPr/>
          </p:nvSpPr>
          <p:spPr>
            <a:xfrm flipH="1">
              <a:off x="4640159" y="3509368"/>
              <a:ext cx="685608" cy="685608"/>
            </a:xfrm>
            <a:prstGeom prst="ellipse">
              <a:avLst/>
            </a:prstGeom>
            <a:solidFill>
              <a:schemeClr val="bg1"/>
            </a:solidFill>
            <a:ln w="3810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Graphic 23" descr="Wrench">
              <a:extLst>
                <a:ext uri="{FF2B5EF4-FFF2-40B4-BE49-F238E27FC236}">
                  <a16:creationId xmlns:a16="http://schemas.microsoft.com/office/drawing/2014/main" id="{9B156C9E-221F-42AF-98F5-9C52ACDDFF1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47736" y="3618172"/>
              <a:ext cx="468000" cy="468000"/>
            </a:xfrm>
            <a:prstGeom prst="rect">
              <a:avLst/>
            </a:prstGeom>
          </p:spPr>
        </p:pic>
      </p:grpSp>
      <p:sp>
        <p:nvSpPr>
          <p:cNvPr id="22" name="Rectangle 8">
            <a:extLst>
              <a:ext uri="{FF2B5EF4-FFF2-40B4-BE49-F238E27FC236}">
                <a16:creationId xmlns:a16="http://schemas.microsoft.com/office/drawing/2014/main" id="{A03648B2-9FFA-404F-AAA2-822151D54409}"/>
              </a:ext>
            </a:extLst>
          </p:cNvPr>
          <p:cNvSpPr/>
          <p:nvPr/>
        </p:nvSpPr>
        <p:spPr>
          <a:xfrm>
            <a:off x="5381556" y="331304"/>
            <a:ext cx="6743769" cy="1107996"/>
          </a:xfrm>
          <a:prstGeom prst="rect">
            <a:avLst/>
          </a:prstGeom>
        </p:spPr>
        <p:txBody>
          <a:bodyPr wrap="square">
            <a:spAutoFit/>
          </a:bodyPr>
          <a:lstStyle/>
          <a:p>
            <a:pPr lvl="0">
              <a:defRPr/>
            </a:pPr>
            <a:r>
              <a:rPr lang="pl-PL" b="1" dirty="0">
                <a:solidFill>
                  <a:srgbClr val="FFC000"/>
                </a:solidFill>
                <a:latin typeface="Arial Narrow"/>
              </a:rPr>
              <a:t>THE CLIENT</a:t>
            </a:r>
          </a:p>
          <a:p>
            <a:pPr marL="285750" lvl="0" indent="-285750">
              <a:buClr>
                <a:srgbClr val="FFC000"/>
              </a:buClr>
              <a:buFont typeface="Arial" panose="020B0604020202020204" pitchFamily="34" charset="0"/>
              <a:buChar char="•"/>
              <a:defRPr/>
            </a:pPr>
            <a:r>
              <a:rPr lang="en-US" sz="1600" dirty="0" err="1">
                <a:solidFill>
                  <a:schemeClr val="bg1"/>
                </a:solidFill>
              </a:rPr>
              <a:t>Raiffeisenbank</a:t>
            </a:r>
            <a:r>
              <a:rPr lang="en-US" sz="1600" dirty="0">
                <a:solidFill>
                  <a:schemeClr val="bg1"/>
                </a:solidFill>
              </a:rPr>
              <a:t> (Bulgaria)</a:t>
            </a:r>
          </a:p>
          <a:p>
            <a:pPr marL="285750" lvl="0" indent="-285750">
              <a:buClr>
                <a:srgbClr val="FFC000"/>
              </a:buClr>
              <a:buFont typeface="Arial" panose="020B0604020202020204" pitchFamily="34" charset="0"/>
              <a:buChar char="•"/>
              <a:defRPr/>
            </a:pPr>
            <a:endParaRPr lang="en-US" sz="1600" dirty="0">
              <a:solidFill>
                <a:schemeClr val="bg1"/>
              </a:solidFill>
              <a:latin typeface="Arial Narrow"/>
            </a:endParaRPr>
          </a:p>
          <a:p>
            <a:pPr marL="285750" lvl="0" indent="-285750">
              <a:buClr>
                <a:srgbClr val="FFC000"/>
              </a:buClr>
              <a:buFont typeface="Arial" panose="020B0604020202020204" pitchFamily="34" charset="0"/>
              <a:buChar char="•"/>
              <a:defRPr/>
            </a:pPr>
            <a:endParaRPr lang="en-CA" sz="1600" dirty="0">
              <a:solidFill>
                <a:schemeClr val="bg1"/>
              </a:solidFill>
              <a:latin typeface="Arial Narrow"/>
            </a:endParaRPr>
          </a:p>
        </p:txBody>
      </p:sp>
      <p:sp>
        <p:nvSpPr>
          <p:cNvPr id="23" name="Rectangle 10">
            <a:extLst>
              <a:ext uri="{FF2B5EF4-FFF2-40B4-BE49-F238E27FC236}">
                <a16:creationId xmlns:a16="http://schemas.microsoft.com/office/drawing/2014/main" id="{D54CA662-FF2D-4BDD-84B3-D86F3AA904DC}"/>
              </a:ext>
            </a:extLst>
          </p:cNvPr>
          <p:cNvSpPr/>
          <p:nvPr/>
        </p:nvSpPr>
        <p:spPr>
          <a:xfrm>
            <a:off x="5381556" y="2003674"/>
            <a:ext cx="6743769" cy="1846659"/>
          </a:xfrm>
          <a:prstGeom prst="rect">
            <a:avLst/>
          </a:prstGeom>
        </p:spPr>
        <p:txBody>
          <a:bodyPr wrap="square">
            <a:spAutoFit/>
          </a:bodyPr>
          <a:lstStyle/>
          <a:p>
            <a:pPr lvl="0">
              <a:defRPr/>
            </a:pPr>
            <a:r>
              <a:rPr lang="pl-PL" b="1" dirty="0">
                <a:solidFill>
                  <a:srgbClr val="FFC000"/>
                </a:solidFill>
                <a:latin typeface="Arial Narrow"/>
              </a:rPr>
              <a:t>THE WHYS</a:t>
            </a:r>
          </a:p>
          <a:p>
            <a:pPr marL="285750" lvl="0" indent="-285750">
              <a:buClr>
                <a:srgbClr val="FFC000"/>
              </a:buClr>
              <a:buFont typeface="Arial" panose="020B0604020202020204" pitchFamily="34" charset="0"/>
              <a:buChar char="•"/>
              <a:defRPr/>
            </a:pPr>
            <a:r>
              <a:rPr lang="en-US" sz="1600" dirty="0">
                <a:solidFill>
                  <a:schemeClr val="bg1"/>
                </a:solidFill>
              </a:rPr>
              <a:t>Digitalization of the branches</a:t>
            </a:r>
          </a:p>
          <a:p>
            <a:pPr marL="285750" lvl="0" indent="-285750">
              <a:buClr>
                <a:srgbClr val="FFC000"/>
              </a:buClr>
              <a:buFont typeface="Arial" panose="020B0604020202020204" pitchFamily="34" charset="0"/>
              <a:buChar char="•"/>
              <a:defRPr/>
            </a:pPr>
            <a:r>
              <a:rPr lang="en-US" sz="1600" dirty="0">
                <a:solidFill>
                  <a:schemeClr val="bg1"/>
                </a:solidFill>
              </a:rPr>
              <a:t>Simplification and efficiency improvement of the branch processes</a:t>
            </a:r>
          </a:p>
          <a:p>
            <a:pPr marL="285750" lvl="0" indent="-285750">
              <a:buClr>
                <a:srgbClr val="FFC000"/>
              </a:buClr>
              <a:buFont typeface="Arial" panose="020B0604020202020204" pitchFamily="34" charset="0"/>
              <a:buChar char="•"/>
              <a:defRPr/>
            </a:pPr>
            <a:r>
              <a:rPr lang="en-US" sz="1600" dirty="0">
                <a:solidFill>
                  <a:schemeClr val="bg1"/>
                </a:solidFill>
              </a:rPr>
              <a:t>Avoidance of manual errors</a:t>
            </a:r>
          </a:p>
          <a:p>
            <a:pPr marL="285750" lvl="0" indent="-285750">
              <a:buClr>
                <a:srgbClr val="FFC000"/>
              </a:buClr>
              <a:buFont typeface="Arial" panose="020B0604020202020204" pitchFamily="34" charset="0"/>
              <a:buChar char="•"/>
              <a:defRPr/>
            </a:pPr>
            <a:r>
              <a:rPr lang="en-US" sz="1600" dirty="0">
                <a:solidFill>
                  <a:schemeClr val="bg1"/>
                </a:solidFill>
              </a:rPr>
              <a:t>Sophisticated management of new products and pricing for all the </a:t>
            </a:r>
            <a:r>
              <a:rPr lang="en-US" sz="1600" dirty="0" err="1">
                <a:solidFill>
                  <a:schemeClr val="bg1"/>
                </a:solidFill>
              </a:rPr>
              <a:t>LoBs</a:t>
            </a:r>
            <a:r>
              <a:rPr lang="en-US" sz="1600" dirty="0">
                <a:solidFill>
                  <a:schemeClr val="bg1"/>
                </a:solidFill>
              </a:rPr>
              <a:t> of the Bank</a:t>
            </a:r>
          </a:p>
          <a:p>
            <a:pPr marL="285750" lvl="0" indent="-285750">
              <a:buClr>
                <a:srgbClr val="FFC000"/>
              </a:buClr>
              <a:buFont typeface="Arial" panose="020B0604020202020204" pitchFamily="34" charset="0"/>
              <a:buChar char="•"/>
              <a:defRPr/>
            </a:pPr>
            <a:r>
              <a:rPr lang="en-US" sz="1600" dirty="0">
                <a:solidFill>
                  <a:schemeClr val="bg1"/>
                </a:solidFill>
              </a:rPr>
              <a:t>Individual pricing management for all client types (retail, private and corporate)</a:t>
            </a:r>
          </a:p>
          <a:p>
            <a:pPr marL="285750" lvl="0" indent="-285750">
              <a:buClr>
                <a:srgbClr val="FFC000"/>
              </a:buClr>
              <a:buFont typeface="Arial" panose="020B0604020202020204" pitchFamily="34" charset="0"/>
              <a:buChar char="•"/>
              <a:defRPr/>
            </a:pPr>
            <a:endParaRPr lang="en-US" sz="1600" dirty="0">
              <a:solidFill>
                <a:schemeClr val="bg1"/>
              </a:solidFill>
            </a:endParaRPr>
          </a:p>
        </p:txBody>
      </p:sp>
      <p:sp>
        <p:nvSpPr>
          <p:cNvPr id="24" name="Rectangle 11">
            <a:extLst>
              <a:ext uri="{FF2B5EF4-FFF2-40B4-BE49-F238E27FC236}">
                <a16:creationId xmlns:a16="http://schemas.microsoft.com/office/drawing/2014/main" id="{2F0CB1CC-ADE2-4D64-8A1B-6EF34D98045C}"/>
              </a:ext>
            </a:extLst>
          </p:cNvPr>
          <p:cNvSpPr/>
          <p:nvPr/>
        </p:nvSpPr>
        <p:spPr>
          <a:xfrm>
            <a:off x="5381556" y="4104000"/>
            <a:ext cx="6743769" cy="1354217"/>
          </a:xfrm>
          <a:prstGeom prst="rect">
            <a:avLst/>
          </a:prstGeom>
        </p:spPr>
        <p:txBody>
          <a:bodyPr wrap="square">
            <a:spAutoFit/>
          </a:bodyPr>
          <a:lstStyle/>
          <a:p>
            <a:pPr lvl="0">
              <a:defRPr/>
            </a:pPr>
            <a:r>
              <a:rPr lang="pl-PL" b="1" dirty="0">
                <a:solidFill>
                  <a:srgbClr val="FFC000"/>
                </a:solidFill>
                <a:latin typeface="Arial Narrow"/>
              </a:rPr>
              <a:t>THE SOLUTION</a:t>
            </a:r>
            <a:endParaRPr lang="en-US" b="1" dirty="0">
              <a:solidFill>
                <a:srgbClr val="FFC000"/>
              </a:solidFill>
              <a:latin typeface="Arial Narrow"/>
            </a:endParaRPr>
          </a:p>
          <a:p>
            <a:pPr marL="285750" lvl="0" indent="-285750">
              <a:buClr>
                <a:srgbClr val="FFC000"/>
              </a:buClr>
              <a:buFont typeface="Arial" panose="020B0604020202020204" pitchFamily="34" charset="0"/>
              <a:buChar char="•"/>
              <a:defRPr/>
            </a:pPr>
            <a:r>
              <a:rPr lang="en-US" sz="1600" dirty="0">
                <a:solidFill>
                  <a:schemeClr val="bg1"/>
                </a:solidFill>
              </a:rPr>
              <a:t>Axxiome Digital: Teller &amp; Cash</a:t>
            </a:r>
          </a:p>
          <a:p>
            <a:pPr marL="285750" lvl="0" indent="-285750">
              <a:buClr>
                <a:srgbClr val="FFC000"/>
              </a:buClr>
              <a:buFont typeface="Arial" panose="020B0604020202020204" pitchFamily="34" charset="0"/>
              <a:buChar char="•"/>
              <a:defRPr/>
            </a:pPr>
            <a:r>
              <a:rPr lang="en-US" sz="1600" dirty="0">
                <a:solidFill>
                  <a:schemeClr val="bg1"/>
                </a:solidFill>
              </a:rPr>
              <a:t>Axxiome Digital: Product Sales Solution</a:t>
            </a:r>
          </a:p>
          <a:p>
            <a:pPr marL="285750" lvl="0" indent="-285750">
              <a:buClr>
                <a:srgbClr val="FFC000"/>
              </a:buClr>
              <a:buFont typeface="Arial" panose="020B0604020202020204" pitchFamily="34" charset="0"/>
              <a:buChar char="•"/>
              <a:defRPr/>
            </a:pPr>
            <a:r>
              <a:rPr lang="en-US" sz="1600" dirty="0">
                <a:solidFill>
                  <a:schemeClr val="bg1"/>
                </a:solidFill>
              </a:rPr>
              <a:t>Axxiome Digital: Product Catalog &amp; Pricing Solution</a:t>
            </a:r>
          </a:p>
          <a:p>
            <a:pPr marL="285750" lvl="0" indent="-285750">
              <a:buClr>
                <a:srgbClr val="FFC000"/>
              </a:buClr>
              <a:buFont typeface="Arial" panose="020B0604020202020204" pitchFamily="34" charset="0"/>
              <a:buChar char="•"/>
              <a:defRPr/>
            </a:pPr>
            <a:endParaRPr lang="en-US" sz="1600" dirty="0">
              <a:solidFill>
                <a:schemeClr val="bg1"/>
              </a:solidFill>
            </a:endParaRPr>
          </a:p>
        </p:txBody>
      </p:sp>
      <p:pic>
        <p:nvPicPr>
          <p:cNvPr id="4" name="Grafik 3">
            <a:extLst>
              <a:ext uri="{FF2B5EF4-FFF2-40B4-BE49-F238E27FC236}">
                <a16:creationId xmlns:a16="http://schemas.microsoft.com/office/drawing/2014/main" id="{215996FE-B0DB-4C0D-A1AE-2128FA137C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230156"/>
            <a:ext cx="3081139" cy="684000"/>
          </a:xfrm>
          <a:prstGeom prst="rect">
            <a:avLst/>
          </a:prstGeom>
        </p:spPr>
      </p:pic>
      <p:pic>
        <p:nvPicPr>
          <p:cNvPr id="3" name="Picture 2">
            <a:extLst>
              <a:ext uri="{FF2B5EF4-FFF2-40B4-BE49-F238E27FC236}">
                <a16:creationId xmlns:a16="http://schemas.microsoft.com/office/drawing/2014/main" id="{41C06440-7EAF-4897-A47D-5BC796A7F7F4}"/>
              </a:ext>
            </a:extLst>
          </p:cNvPr>
          <p:cNvPicPr>
            <a:picLocks noChangeAspect="1"/>
          </p:cNvPicPr>
          <p:nvPr/>
        </p:nvPicPr>
        <p:blipFill>
          <a:blip r:embed="rId8"/>
          <a:stretch>
            <a:fillRect/>
          </a:stretch>
        </p:blipFill>
        <p:spPr>
          <a:xfrm>
            <a:off x="517021" y="2299225"/>
            <a:ext cx="3129131" cy="2180010"/>
          </a:xfrm>
          <a:prstGeom prst="rect">
            <a:avLst/>
          </a:prstGeom>
        </p:spPr>
      </p:pic>
      <p:pic>
        <p:nvPicPr>
          <p:cNvPr id="5" name="Picture 4">
            <a:extLst>
              <a:ext uri="{FF2B5EF4-FFF2-40B4-BE49-F238E27FC236}">
                <a16:creationId xmlns:a16="http://schemas.microsoft.com/office/drawing/2014/main" id="{1194BFEB-694D-4A0D-8548-B2F80ABBDC3C}"/>
              </a:ext>
            </a:extLst>
          </p:cNvPr>
          <p:cNvPicPr>
            <a:picLocks noChangeAspect="1"/>
          </p:cNvPicPr>
          <p:nvPr/>
        </p:nvPicPr>
        <p:blipFill>
          <a:blip r:embed="rId9"/>
          <a:stretch>
            <a:fillRect/>
          </a:stretch>
        </p:blipFill>
        <p:spPr>
          <a:xfrm>
            <a:off x="1484248" y="3548637"/>
            <a:ext cx="3179558" cy="2579707"/>
          </a:xfrm>
          <a:prstGeom prst="rect">
            <a:avLst/>
          </a:prstGeom>
        </p:spPr>
      </p:pic>
    </p:spTree>
    <p:extLst>
      <p:ext uri="{BB962C8B-B14F-4D97-AF65-F5344CB8AC3E}">
        <p14:creationId xmlns:p14="http://schemas.microsoft.com/office/powerpoint/2010/main" val="2513187631"/>
      </p:ext>
    </p:extLst>
  </p:cSld>
  <p:clrMapOvr>
    <a:masterClrMapping/>
  </p:clrMapOvr>
</p:sld>
</file>

<file path=ppt/theme/theme1.xml><?xml version="1.0" encoding="utf-8"?>
<a:theme xmlns:a="http://schemas.openxmlformats.org/drawingml/2006/main" name="1_TITLE LAYOUTS">
  <a:themeElements>
    <a:clrScheme name="Axxiome1">
      <a:dk1>
        <a:srgbClr val="002663"/>
      </a:dk1>
      <a:lt1>
        <a:sysClr val="window" lastClr="FFFFFF"/>
      </a:lt1>
      <a:dk2>
        <a:srgbClr val="002663"/>
      </a:dk2>
      <a:lt2>
        <a:srgbClr val="FFFFFF"/>
      </a:lt2>
      <a:accent1>
        <a:srgbClr val="68ACE5"/>
      </a:accent1>
      <a:accent2>
        <a:srgbClr val="002663"/>
      </a:accent2>
      <a:accent3>
        <a:srgbClr val="666666"/>
      </a:accent3>
      <a:accent4>
        <a:srgbClr val="BBBBBB"/>
      </a:accent4>
      <a:accent5>
        <a:srgbClr val="E23420"/>
      </a:accent5>
      <a:accent6>
        <a:srgbClr val="FFC700"/>
      </a:accent6>
      <a:hlink>
        <a:srgbClr val="68ACE5"/>
      </a:hlink>
      <a:folHlink>
        <a:srgbClr val="BBBBBB"/>
      </a:folHlink>
    </a:clrScheme>
    <a:fontScheme name="Axxiome1_Arial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GENDA LAYOUTS">
  <a:themeElements>
    <a:clrScheme name="Axxiome1">
      <a:dk1>
        <a:srgbClr val="002663"/>
      </a:dk1>
      <a:lt1>
        <a:sysClr val="window" lastClr="FFFFFF"/>
      </a:lt1>
      <a:dk2>
        <a:srgbClr val="002663"/>
      </a:dk2>
      <a:lt2>
        <a:srgbClr val="FFFFFF"/>
      </a:lt2>
      <a:accent1>
        <a:srgbClr val="68ACE5"/>
      </a:accent1>
      <a:accent2>
        <a:srgbClr val="002663"/>
      </a:accent2>
      <a:accent3>
        <a:srgbClr val="666666"/>
      </a:accent3>
      <a:accent4>
        <a:srgbClr val="BBBBBB"/>
      </a:accent4>
      <a:accent5>
        <a:srgbClr val="E23420"/>
      </a:accent5>
      <a:accent6>
        <a:srgbClr val="FFC700"/>
      </a:accent6>
      <a:hlink>
        <a:srgbClr val="68ACE5"/>
      </a:hlink>
      <a:folHlink>
        <a:srgbClr val="BBBBBB"/>
      </a:folHlink>
    </a:clrScheme>
    <a:fontScheme name="Axxiome1_Arial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TENT SLIDES LAYOUTS BASIC">
  <a:themeElements>
    <a:clrScheme name="Axxiome1">
      <a:dk1>
        <a:srgbClr val="002663"/>
      </a:dk1>
      <a:lt1>
        <a:sysClr val="window" lastClr="FFFFFF"/>
      </a:lt1>
      <a:dk2>
        <a:srgbClr val="002663"/>
      </a:dk2>
      <a:lt2>
        <a:srgbClr val="FFFFFF"/>
      </a:lt2>
      <a:accent1>
        <a:srgbClr val="68ACE5"/>
      </a:accent1>
      <a:accent2>
        <a:srgbClr val="002663"/>
      </a:accent2>
      <a:accent3>
        <a:srgbClr val="666666"/>
      </a:accent3>
      <a:accent4>
        <a:srgbClr val="BBBBBB"/>
      </a:accent4>
      <a:accent5>
        <a:srgbClr val="E23420"/>
      </a:accent5>
      <a:accent6>
        <a:srgbClr val="FFC700"/>
      </a:accent6>
      <a:hlink>
        <a:srgbClr val="68ACE5"/>
      </a:hlink>
      <a:folHlink>
        <a:srgbClr val="BBBBBB"/>
      </a:folHlink>
    </a:clrScheme>
    <a:fontScheme name="Axxiome1_Arial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NTENT SLIDES LAYOUTS DESIGNER">
  <a:themeElements>
    <a:clrScheme name="Axxiome1">
      <a:dk1>
        <a:srgbClr val="002663"/>
      </a:dk1>
      <a:lt1>
        <a:sysClr val="window" lastClr="FFFFFF"/>
      </a:lt1>
      <a:dk2>
        <a:srgbClr val="002663"/>
      </a:dk2>
      <a:lt2>
        <a:srgbClr val="FFFFFF"/>
      </a:lt2>
      <a:accent1>
        <a:srgbClr val="68ACE5"/>
      </a:accent1>
      <a:accent2>
        <a:srgbClr val="002663"/>
      </a:accent2>
      <a:accent3>
        <a:srgbClr val="666666"/>
      </a:accent3>
      <a:accent4>
        <a:srgbClr val="BBBBBB"/>
      </a:accent4>
      <a:accent5>
        <a:srgbClr val="E23420"/>
      </a:accent5>
      <a:accent6>
        <a:srgbClr val="FFC700"/>
      </a:accent6>
      <a:hlink>
        <a:srgbClr val="68ACE5"/>
      </a:hlink>
      <a:folHlink>
        <a:srgbClr val="BBBBBB"/>
      </a:folHlink>
    </a:clrScheme>
    <a:fontScheme name="Axxiome1_Arial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BREAK SLIDES LAYOUTS">
  <a:themeElements>
    <a:clrScheme name="Axxiome1">
      <a:dk1>
        <a:srgbClr val="002663"/>
      </a:dk1>
      <a:lt1>
        <a:sysClr val="window" lastClr="FFFFFF"/>
      </a:lt1>
      <a:dk2>
        <a:srgbClr val="002663"/>
      </a:dk2>
      <a:lt2>
        <a:srgbClr val="FFFFFF"/>
      </a:lt2>
      <a:accent1>
        <a:srgbClr val="68ACE5"/>
      </a:accent1>
      <a:accent2>
        <a:srgbClr val="002663"/>
      </a:accent2>
      <a:accent3>
        <a:srgbClr val="666666"/>
      </a:accent3>
      <a:accent4>
        <a:srgbClr val="BBBBBB"/>
      </a:accent4>
      <a:accent5>
        <a:srgbClr val="E23420"/>
      </a:accent5>
      <a:accent6>
        <a:srgbClr val="FFC700"/>
      </a:accent6>
      <a:hlink>
        <a:srgbClr val="68ACE5"/>
      </a:hlink>
      <a:folHlink>
        <a:srgbClr val="BBBBBB"/>
      </a:folHlink>
    </a:clrScheme>
    <a:fontScheme name="Axxiome1_Arial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LOSING SLIDES LAYOUTS">
  <a:themeElements>
    <a:clrScheme name="Axxiome1">
      <a:dk1>
        <a:srgbClr val="002663"/>
      </a:dk1>
      <a:lt1>
        <a:sysClr val="window" lastClr="FFFFFF"/>
      </a:lt1>
      <a:dk2>
        <a:srgbClr val="002663"/>
      </a:dk2>
      <a:lt2>
        <a:srgbClr val="FFFFFF"/>
      </a:lt2>
      <a:accent1>
        <a:srgbClr val="68ACE5"/>
      </a:accent1>
      <a:accent2>
        <a:srgbClr val="002663"/>
      </a:accent2>
      <a:accent3>
        <a:srgbClr val="666666"/>
      </a:accent3>
      <a:accent4>
        <a:srgbClr val="BBBBBB"/>
      </a:accent4>
      <a:accent5>
        <a:srgbClr val="E23420"/>
      </a:accent5>
      <a:accent6>
        <a:srgbClr val="FFC700"/>
      </a:accent6>
      <a:hlink>
        <a:srgbClr val="68ACE5"/>
      </a:hlink>
      <a:folHlink>
        <a:srgbClr val="BBBBBB"/>
      </a:folHlink>
    </a:clrScheme>
    <a:fontScheme name="Axxiome1_Arial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692</Words>
  <Application>Microsoft Office PowerPoint</Application>
  <PresentationFormat>Breitbild</PresentationFormat>
  <Paragraphs>218</Paragraphs>
  <Slides>11</Slides>
  <Notes>0</Notes>
  <HiddenSlides>0</HiddenSlides>
  <MMClips>0</MMClips>
  <ScaleCrop>false</ScaleCrop>
  <HeadingPairs>
    <vt:vector size="6" baseType="variant">
      <vt:variant>
        <vt:lpstr>Verwendete Schriftarten</vt:lpstr>
      </vt:variant>
      <vt:variant>
        <vt:i4>6</vt:i4>
      </vt:variant>
      <vt:variant>
        <vt:lpstr>Design</vt:lpstr>
      </vt:variant>
      <vt:variant>
        <vt:i4>6</vt:i4>
      </vt:variant>
      <vt:variant>
        <vt:lpstr>Folientitel</vt:lpstr>
      </vt:variant>
      <vt:variant>
        <vt:i4>11</vt:i4>
      </vt:variant>
    </vt:vector>
  </HeadingPairs>
  <TitlesOfParts>
    <vt:vector size="23" baseType="lpstr">
      <vt:lpstr>Arial</vt:lpstr>
      <vt:lpstr>Arial Narrow</vt:lpstr>
      <vt:lpstr>Baskerville Old Face</vt:lpstr>
      <vt:lpstr>Calibri</vt:lpstr>
      <vt:lpstr>Times New Roman</vt:lpstr>
      <vt:lpstr>Wingdings</vt:lpstr>
      <vt:lpstr>1_TITLE LAYOUTS</vt:lpstr>
      <vt:lpstr>2_AGENDA LAYOUTS</vt:lpstr>
      <vt:lpstr>3_CONTENT SLIDES LAYOUTS BASIC</vt:lpstr>
      <vt:lpstr>4_CONTENT SLIDES LAYOUTS DESIGNER</vt:lpstr>
      <vt:lpstr>5_BREAK SLIDES LAYOUTS</vt:lpstr>
      <vt:lpstr>5_CLOSING SLIDES LAYOUTS</vt:lpstr>
      <vt:lpstr>Embracing Digital Disruption …</vt:lpstr>
      <vt:lpstr>GLOBAL NETWORK, GLOBAL EXPERIENCE</vt:lpstr>
      <vt:lpstr>PowerPoint-Präsentation</vt:lpstr>
      <vt:lpstr>DIGITAL READINESS VS. CUSTOMER EXPECTATIONS</vt:lpstr>
      <vt:lpstr>DIGITIZATION OF LEGACY SYSTEMS </vt:lpstr>
      <vt:lpstr>ONE PLATFORM, MANY USE CASES</vt:lpstr>
      <vt:lpstr>INNOVATION AND DIGITAL CAPABILITIES </vt:lpstr>
      <vt:lpstr>AXXIOME DIGITAL – PLATFORM FOR DIGITIZATION</vt:lpstr>
      <vt:lpstr>USE CASE</vt:lpstr>
      <vt:lpstr>USE CASE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Magdalena Adasiewicz</dc:creator>
  <cp:lastModifiedBy>Wilfried Falb</cp:lastModifiedBy>
  <cp:revision>96</cp:revision>
  <dcterms:created xsi:type="dcterms:W3CDTF">2019-05-20T08:24:20Z</dcterms:created>
  <dcterms:modified xsi:type="dcterms:W3CDTF">2019-09-30T09:41:01Z</dcterms:modified>
</cp:coreProperties>
</file>