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763" r:id="rId2"/>
  </p:sldMasterIdLst>
  <p:notesMasterIdLst>
    <p:notesMasterId r:id="rId31"/>
  </p:notesMasterIdLst>
  <p:handoutMasterIdLst>
    <p:handoutMasterId r:id="rId32"/>
  </p:handoutMasterIdLst>
  <p:sldIdLst>
    <p:sldId id="506" r:id="rId3"/>
    <p:sldId id="507" r:id="rId4"/>
    <p:sldId id="509" r:id="rId5"/>
    <p:sldId id="533" r:id="rId6"/>
    <p:sldId id="529" r:id="rId7"/>
    <p:sldId id="515" r:id="rId8"/>
    <p:sldId id="527" r:id="rId9"/>
    <p:sldId id="528" r:id="rId10"/>
    <p:sldId id="510" r:id="rId11"/>
    <p:sldId id="511" r:id="rId12"/>
    <p:sldId id="479" r:id="rId13"/>
    <p:sldId id="508" r:id="rId14"/>
    <p:sldId id="483" r:id="rId15"/>
    <p:sldId id="531" r:id="rId16"/>
    <p:sldId id="519" r:id="rId17"/>
    <p:sldId id="517" r:id="rId18"/>
    <p:sldId id="523" r:id="rId19"/>
    <p:sldId id="522" r:id="rId20"/>
    <p:sldId id="525" r:id="rId21"/>
    <p:sldId id="535" r:id="rId22"/>
    <p:sldId id="536" r:id="rId23"/>
    <p:sldId id="543" r:id="rId24"/>
    <p:sldId id="538" r:id="rId25"/>
    <p:sldId id="539" r:id="rId26"/>
    <p:sldId id="540" r:id="rId27"/>
    <p:sldId id="541" r:id="rId28"/>
    <p:sldId id="534" r:id="rId29"/>
    <p:sldId id="518" r:id="rId30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na" initials="D" lastIdx="0" clrIdx="0"/>
  <p:cmAuthor id="1" name="Dimitar P. Trifonov" initials="DPT" lastIdx="15" clrIdx="1">
    <p:extLst/>
  </p:cmAuthor>
  <p:cmAuthor id="2" name="Rumen D. Radushev" initials="RDR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3300"/>
    <a:srgbClr val="ECECEC"/>
    <a:srgbClr val="FF0000"/>
    <a:srgbClr val="00800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5" autoAdjust="0"/>
    <p:restoredTop sz="99712" autoAdjust="0"/>
  </p:normalViewPr>
  <p:slideViewPr>
    <p:cSldViewPr snapToGrid="0">
      <p:cViewPr>
        <p:scale>
          <a:sx n="110" d="100"/>
          <a:sy n="110" d="100"/>
        </p:scale>
        <p:origin x="-1608" y="-8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37215084956472E-3"/>
          <c:y val="4.2328042328042326E-2"/>
          <c:w val="0.96739768959801065"/>
          <c:h val="0.86098265155879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Sheet1!$B$3:$B$7</c:f>
              <c:strCache>
                <c:ptCount val="5"/>
                <c:pt idx="0">
                  <c:v>2018</c:v>
                </c:pt>
                <c:pt idx="1">
                  <c:v>2019</c:v>
                </c:pt>
                <c:pt idx="4">
                  <c:v>2022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cat>
            <c:numRef>
              <c:f>Sheet1!$B$3:$B$7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4">
                  <c:v>2022</c:v>
                </c:pt>
              </c:numCache>
            </c:numRef>
          </c:cat>
          <c:val>
            <c:numRef>
              <c:f>Sheet1!$C$3:$C$7</c:f>
              <c:numCache>
                <c:formatCode>General</c:formatCode>
                <c:ptCount val="5"/>
                <c:pt idx="0">
                  <c:v>21</c:v>
                </c:pt>
                <c:pt idx="1">
                  <c:v>35.799999999999997</c:v>
                </c:pt>
                <c:pt idx="4">
                  <c:v>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D1-48F3-9293-5B7DEE729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86880"/>
        <c:axId val="121603200"/>
      </c:barChart>
      <c:catAx>
        <c:axId val="1197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21603200"/>
        <c:crosses val="autoZero"/>
        <c:auto val="1"/>
        <c:lblAlgn val="ctr"/>
        <c:lblOffset val="100"/>
        <c:noMultiLvlLbl val="0"/>
      </c:catAx>
      <c:valAx>
        <c:axId val="12160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7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42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66F0F-A05F-4964-8A09-380A3BC0077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3475021A-CC63-4A86-B419-0913AC79C8DF}">
      <dgm:prSet phldrT="[Text]" custT="1"/>
      <dgm:spPr/>
      <dgm:t>
        <a:bodyPr/>
        <a:lstStyle/>
        <a:p>
          <a:r>
            <a:rPr lang="bg-BG" sz="1800" b="1" dirty="0" smtClean="0">
              <a:solidFill>
                <a:schemeClr val="accent5">
                  <a:lumMod val="50000"/>
                </a:schemeClr>
              </a:solidFill>
            </a:rPr>
            <a:t>Зачитане автономността на човека</a:t>
          </a:r>
          <a:endParaRPr lang="en-US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399CB295-154C-4451-82F2-AB00130A3DF8}" type="parTrans" cxnId="{22E42407-D263-4863-A397-9BB0ECBA9E6E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F3F17DC8-81AF-478F-91B4-AEAFA7337464}" type="sibTrans" cxnId="{22E42407-D263-4863-A397-9BB0ECBA9E6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FD7DD975-A71F-4DF9-873F-3AB6BA6FE723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accent5">
                  <a:lumMod val="50000"/>
                </a:schemeClr>
              </a:solidFill>
            </a:rPr>
            <a:t>Предотвратяване на вреди</a:t>
          </a:r>
          <a:endParaRPr lang="en-US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A8DEB9F5-DF6A-41C2-8EF7-497B5A952FB1}" type="parTrans" cxnId="{7E6CD2B1-A9F5-4FDD-8970-2F6D3330A5A1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63C0E1F1-1A12-43DA-B857-165422DDDA03}" type="sibTrans" cxnId="{7E6CD2B1-A9F5-4FDD-8970-2F6D3330A5A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73F658DA-0B87-4FBC-805D-BA5A2F2BE353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accent5">
                  <a:lumMod val="50000"/>
                </a:schemeClr>
              </a:solidFill>
            </a:rPr>
            <a:t>Справедливост</a:t>
          </a:r>
          <a:endParaRPr lang="en-US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6A53B8B0-C780-452C-96EA-90DD7461F78F}" type="parTrans" cxnId="{529AF422-4E79-4205-9BFC-BE3A8A37E7A0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987B450B-31EF-4B96-AD65-7C2304FBD109}" type="sibTrans" cxnId="{529AF422-4E79-4205-9BFC-BE3A8A37E7A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60AE8DC3-3754-4679-93AD-DA9ECBDFB050}">
      <dgm:prSet custT="1"/>
      <dgm:spPr/>
      <dgm:t>
        <a:bodyPr/>
        <a:lstStyle/>
        <a:p>
          <a:r>
            <a:rPr lang="bg-BG" sz="1200" b="1" dirty="0" smtClean="0">
              <a:solidFill>
                <a:schemeClr val="accent5">
                  <a:lumMod val="50000"/>
                </a:schemeClr>
              </a:solidFill>
            </a:rPr>
            <a:t>Обяснимост</a:t>
          </a:r>
          <a:endParaRPr lang="en-US" sz="1200" b="1" dirty="0">
            <a:solidFill>
              <a:schemeClr val="accent5">
                <a:lumMod val="50000"/>
              </a:schemeClr>
            </a:solidFill>
          </a:endParaRPr>
        </a:p>
      </dgm:t>
    </dgm:pt>
    <dgm:pt modelId="{A993FD05-0C70-4AA2-BDE5-F4F56335B72F}" type="parTrans" cxnId="{856556C7-F349-497F-B095-7872A99DCE11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41C80F18-6BD8-4CC0-A8DC-241D57DFDF00}" type="sibTrans" cxnId="{856556C7-F349-497F-B095-7872A99DCE11}">
      <dgm:prSet/>
      <dgm:spPr/>
      <dgm:t>
        <a:bodyPr/>
        <a:lstStyle/>
        <a:p>
          <a:endParaRPr lang="en-US" b="1">
            <a:solidFill>
              <a:schemeClr val="accent5">
                <a:lumMod val="50000"/>
              </a:schemeClr>
            </a:solidFill>
          </a:endParaRPr>
        </a:p>
      </dgm:t>
    </dgm:pt>
    <dgm:pt modelId="{B6F67702-1CCC-4359-87EE-935CFE69509B}" type="pres">
      <dgm:prSet presAssocID="{2A466F0F-A05F-4964-8A09-380A3BC00779}" presName="Name0" presStyleCnt="0">
        <dgm:presLayoutVars>
          <dgm:dir/>
          <dgm:animOne val="branch"/>
          <dgm:animLvl val="lvl"/>
        </dgm:presLayoutVars>
      </dgm:prSet>
      <dgm:spPr/>
    </dgm:pt>
    <dgm:pt modelId="{D124B3BA-36D9-4818-960A-A8E5D8844252}" type="pres">
      <dgm:prSet presAssocID="{3475021A-CC63-4A86-B419-0913AC79C8DF}" presName="chaos" presStyleCnt="0"/>
      <dgm:spPr/>
    </dgm:pt>
    <dgm:pt modelId="{69B6ED04-8D92-4FFD-BD33-462A6A673A82}" type="pres">
      <dgm:prSet presAssocID="{3475021A-CC63-4A86-B419-0913AC79C8DF}" presName="parTx1" presStyleLbl="revTx" presStyleIdx="0" presStyleCnt="3" custLinFactNeighborX="-411" custLinFactNeighborY="9046"/>
      <dgm:spPr/>
      <dgm:t>
        <a:bodyPr/>
        <a:lstStyle/>
        <a:p>
          <a:endParaRPr lang="bg-BG"/>
        </a:p>
      </dgm:t>
    </dgm:pt>
    <dgm:pt modelId="{10C30034-F7FC-494D-9660-12CBEE55975C}" type="pres">
      <dgm:prSet presAssocID="{3475021A-CC63-4A86-B419-0913AC79C8DF}" presName="c1" presStyleLbl="node1" presStyleIdx="0" presStyleCnt="19"/>
      <dgm:spPr/>
    </dgm:pt>
    <dgm:pt modelId="{69D0E59F-13B3-4461-9F21-9655BFAACB2C}" type="pres">
      <dgm:prSet presAssocID="{3475021A-CC63-4A86-B419-0913AC79C8DF}" presName="c2" presStyleLbl="node1" presStyleIdx="1" presStyleCnt="19"/>
      <dgm:spPr/>
    </dgm:pt>
    <dgm:pt modelId="{6D9DA1EF-6929-4B59-A8C7-D807B5F89775}" type="pres">
      <dgm:prSet presAssocID="{3475021A-CC63-4A86-B419-0913AC79C8DF}" presName="c3" presStyleLbl="node1" presStyleIdx="2" presStyleCnt="19"/>
      <dgm:spPr/>
    </dgm:pt>
    <dgm:pt modelId="{635AA9C0-98D8-4158-85AE-03BFF0892BC8}" type="pres">
      <dgm:prSet presAssocID="{3475021A-CC63-4A86-B419-0913AC79C8DF}" presName="c4" presStyleLbl="node1" presStyleIdx="3" presStyleCnt="19"/>
      <dgm:spPr/>
    </dgm:pt>
    <dgm:pt modelId="{32BCFF73-D462-4811-95DB-90CDAEA7FC22}" type="pres">
      <dgm:prSet presAssocID="{3475021A-CC63-4A86-B419-0913AC79C8DF}" presName="c5" presStyleLbl="node1" presStyleIdx="4" presStyleCnt="19" custLinFactY="-19769" custLinFactNeighborX="-5172" custLinFactNeighborY="-100000"/>
      <dgm:spPr/>
    </dgm:pt>
    <dgm:pt modelId="{71FB1FE3-79C8-45F1-98D0-846112317853}" type="pres">
      <dgm:prSet presAssocID="{3475021A-CC63-4A86-B419-0913AC79C8DF}" presName="c6" presStyleLbl="node1" presStyleIdx="5" presStyleCnt="19"/>
      <dgm:spPr/>
    </dgm:pt>
    <dgm:pt modelId="{F5FC16A5-2D00-41ED-AD90-D9AE5E6065DF}" type="pres">
      <dgm:prSet presAssocID="{3475021A-CC63-4A86-B419-0913AC79C8DF}" presName="c7" presStyleLbl="node1" presStyleIdx="6" presStyleCnt="19"/>
      <dgm:spPr/>
    </dgm:pt>
    <dgm:pt modelId="{705CD747-19AE-479F-851D-93CE562D8B35}" type="pres">
      <dgm:prSet presAssocID="{3475021A-CC63-4A86-B419-0913AC79C8DF}" presName="c8" presStyleLbl="node1" presStyleIdx="7" presStyleCnt="19"/>
      <dgm:spPr/>
    </dgm:pt>
    <dgm:pt modelId="{D7C136A7-6508-4964-BE7B-314E67A486DA}" type="pres">
      <dgm:prSet presAssocID="{3475021A-CC63-4A86-B419-0913AC79C8DF}" presName="c9" presStyleLbl="node1" presStyleIdx="8" presStyleCnt="19"/>
      <dgm:spPr/>
    </dgm:pt>
    <dgm:pt modelId="{7EE64EC2-0C42-4078-8F0E-71A07F842269}" type="pres">
      <dgm:prSet presAssocID="{3475021A-CC63-4A86-B419-0913AC79C8DF}" presName="c10" presStyleLbl="node1" presStyleIdx="9" presStyleCnt="19"/>
      <dgm:spPr/>
    </dgm:pt>
    <dgm:pt modelId="{D182492F-CC3C-40C9-A1FB-F15D64861D22}" type="pres">
      <dgm:prSet presAssocID="{3475021A-CC63-4A86-B419-0913AC79C8DF}" presName="c11" presStyleLbl="node1" presStyleIdx="10" presStyleCnt="19"/>
      <dgm:spPr/>
    </dgm:pt>
    <dgm:pt modelId="{23963928-9A41-4E2D-B950-A0488FFB2A24}" type="pres">
      <dgm:prSet presAssocID="{3475021A-CC63-4A86-B419-0913AC79C8DF}" presName="c12" presStyleLbl="node1" presStyleIdx="11" presStyleCnt="19"/>
      <dgm:spPr/>
    </dgm:pt>
    <dgm:pt modelId="{E2C289D2-9FD5-4C16-999E-DE9577B946E0}" type="pres">
      <dgm:prSet presAssocID="{3475021A-CC63-4A86-B419-0913AC79C8DF}" presName="c13" presStyleLbl="node1" presStyleIdx="12" presStyleCnt="19"/>
      <dgm:spPr/>
    </dgm:pt>
    <dgm:pt modelId="{FFA1FD83-3881-45BF-A976-DB46065F9787}" type="pres">
      <dgm:prSet presAssocID="{3475021A-CC63-4A86-B419-0913AC79C8DF}" presName="c14" presStyleLbl="node1" presStyleIdx="13" presStyleCnt="19"/>
      <dgm:spPr/>
    </dgm:pt>
    <dgm:pt modelId="{1E96142F-0BC7-484E-BFFC-BD04187901D1}" type="pres">
      <dgm:prSet presAssocID="{3475021A-CC63-4A86-B419-0913AC79C8DF}" presName="c15" presStyleLbl="node1" presStyleIdx="14" presStyleCnt="19"/>
      <dgm:spPr/>
    </dgm:pt>
    <dgm:pt modelId="{7A418B9C-DA60-40FA-B9C0-0C774D0A04B3}" type="pres">
      <dgm:prSet presAssocID="{3475021A-CC63-4A86-B419-0913AC79C8DF}" presName="c16" presStyleLbl="node1" presStyleIdx="15" presStyleCnt="19"/>
      <dgm:spPr/>
    </dgm:pt>
    <dgm:pt modelId="{0AA21195-47C7-4D74-9209-F61C3FB03E27}" type="pres">
      <dgm:prSet presAssocID="{3475021A-CC63-4A86-B419-0913AC79C8DF}" presName="c17" presStyleLbl="node1" presStyleIdx="16" presStyleCnt="19"/>
      <dgm:spPr/>
    </dgm:pt>
    <dgm:pt modelId="{DEBC025C-4BAC-474A-86D4-4100B26C0171}" type="pres">
      <dgm:prSet presAssocID="{3475021A-CC63-4A86-B419-0913AC79C8DF}" presName="c18" presStyleLbl="node1" presStyleIdx="17" presStyleCnt="19"/>
      <dgm:spPr/>
    </dgm:pt>
    <dgm:pt modelId="{02E1330D-63DF-4549-8772-40EA87EF4B0D}" type="pres">
      <dgm:prSet presAssocID="{F3F17DC8-81AF-478F-91B4-AEAFA7337464}" presName="chevronComposite1" presStyleCnt="0"/>
      <dgm:spPr/>
    </dgm:pt>
    <dgm:pt modelId="{65A12786-AEE7-44EB-9BB2-2BD8A0E58A43}" type="pres">
      <dgm:prSet presAssocID="{F3F17DC8-81AF-478F-91B4-AEAFA7337464}" presName="chevron1" presStyleLbl="sibTrans2D1" presStyleIdx="0" presStyleCnt="3"/>
      <dgm:spPr/>
    </dgm:pt>
    <dgm:pt modelId="{FF362818-2200-4769-B5DB-FD035FED3190}" type="pres">
      <dgm:prSet presAssocID="{F3F17DC8-81AF-478F-91B4-AEAFA7337464}" presName="spChevron1" presStyleCnt="0"/>
      <dgm:spPr/>
    </dgm:pt>
    <dgm:pt modelId="{E36512C2-2640-4B73-BAB0-F1279A4FAFA5}" type="pres">
      <dgm:prSet presAssocID="{FD7DD975-A71F-4DF9-873F-3AB6BA6FE723}" presName="middle" presStyleCnt="0"/>
      <dgm:spPr/>
    </dgm:pt>
    <dgm:pt modelId="{69494343-655A-4A1A-B33D-D69DB7B74571}" type="pres">
      <dgm:prSet presAssocID="{FD7DD975-A71F-4DF9-873F-3AB6BA6FE723}" presName="parTxMid" presStyleLbl="revTx" presStyleIdx="1" presStyleCnt="3"/>
      <dgm:spPr/>
      <dgm:t>
        <a:bodyPr/>
        <a:lstStyle/>
        <a:p>
          <a:endParaRPr lang="bg-BG"/>
        </a:p>
      </dgm:t>
    </dgm:pt>
    <dgm:pt modelId="{8BA0B298-F4A9-4DFF-877F-C746E5221599}" type="pres">
      <dgm:prSet presAssocID="{FD7DD975-A71F-4DF9-873F-3AB6BA6FE723}" presName="spMid" presStyleCnt="0"/>
      <dgm:spPr/>
    </dgm:pt>
    <dgm:pt modelId="{9D873B55-3079-45AD-A05E-B16492F8FFFA}" type="pres">
      <dgm:prSet presAssocID="{63C0E1F1-1A12-43DA-B857-165422DDDA03}" presName="chevronComposite1" presStyleCnt="0"/>
      <dgm:spPr/>
    </dgm:pt>
    <dgm:pt modelId="{CC25C355-AB0B-412A-8F12-6647D31D1CB2}" type="pres">
      <dgm:prSet presAssocID="{63C0E1F1-1A12-43DA-B857-165422DDDA03}" presName="chevron1" presStyleLbl="sibTrans2D1" presStyleIdx="1" presStyleCnt="3"/>
      <dgm:spPr/>
    </dgm:pt>
    <dgm:pt modelId="{D7512E13-0D5E-4DE5-BA4F-0EFFE662F53C}" type="pres">
      <dgm:prSet presAssocID="{63C0E1F1-1A12-43DA-B857-165422DDDA03}" presName="spChevron1" presStyleCnt="0"/>
      <dgm:spPr/>
    </dgm:pt>
    <dgm:pt modelId="{2C4B7213-E272-431B-8BF1-646BB3A8DEAE}" type="pres">
      <dgm:prSet presAssocID="{73F658DA-0B87-4FBC-805D-BA5A2F2BE353}" presName="middle" presStyleCnt="0"/>
      <dgm:spPr/>
    </dgm:pt>
    <dgm:pt modelId="{7CDA3CAF-A540-4EF0-877B-7EA6C43374B9}" type="pres">
      <dgm:prSet presAssocID="{73F658DA-0B87-4FBC-805D-BA5A2F2BE353}" presName="parTxMid" presStyleLbl="revTx" presStyleIdx="2" presStyleCnt="3"/>
      <dgm:spPr/>
      <dgm:t>
        <a:bodyPr/>
        <a:lstStyle/>
        <a:p>
          <a:endParaRPr lang="bg-BG"/>
        </a:p>
      </dgm:t>
    </dgm:pt>
    <dgm:pt modelId="{7EF84023-97A8-439A-A7FE-6E85A419C70D}" type="pres">
      <dgm:prSet presAssocID="{73F658DA-0B87-4FBC-805D-BA5A2F2BE353}" presName="spMid" presStyleCnt="0"/>
      <dgm:spPr/>
    </dgm:pt>
    <dgm:pt modelId="{43A9FFBE-1B40-4098-B20C-EC9AFFD63029}" type="pres">
      <dgm:prSet presAssocID="{987B450B-31EF-4B96-AD65-7C2304FBD109}" presName="chevronComposite1" presStyleCnt="0"/>
      <dgm:spPr/>
    </dgm:pt>
    <dgm:pt modelId="{3EA5D4FF-F648-4D4A-9505-9871638FF817}" type="pres">
      <dgm:prSet presAssocID="{987B450B-31EF-4B96-AD65-7C2304FBD109}" presName="chevron1" presStyleLbl="sibTrans2D1" presStyleIdx="2" presStyleCnt="3"/>
      <dgm:spPr/>
    </dgm:pt>
    <dgm:pt modelId="{2E8D8A46-B934-4BC7-9FCB-AAB9DCF18A6A}" type="pres">
      <dgm:prSet presAssocID="{987B450B-31EF-4B96-AD65-7C2304FBD109}" presName="spChevron1" presStyleCnt="0"/>
      <dgm:spPr/>
    </dgm:pt>
    <dgm:pt modelId="{EBC0DF7B-C4F8-4A0A-B980-71000AAA683E}" type="pres">
      <dgm:prSet presAssocID="{60AE8DC3-3754-4679-93AD-DA9ECBDFB050}" presName="last" presStyleCnt="0"/>
      <dgm:spPr/>
    </dgm:pt>
    <dgm:pt modelId="{065CEC04-0231-4233-98EA-7CEEF835EFAC}" type="pres">
      <dgm:prSet presAssocID="{60AE8DC3-3754-4679-93AD-DA9ECBDFB050}" presName="circleTx" presStyleLbl="node1" presStyleIdx="18" presStyleCnt="19"/>
      <dgm:spPr/>
      <dgm:t>
        <a:bodyPr/>
        <a:lstStyle/>
        <a:p>
          <a:endParaRPr lang="bg-BG"/>
        </a:p>
      </dgm:t>
    </dgm:pt>
    <dgm:pt modelId="{D1A53574-5AF1-4977-9AC6-939A2B2D0EF4}" type="pres">
      <dgm:prSet presAssocID="{60AE8DC3-3754-4679-93AD-DA9ECBDFB050}" presName="spN" presStyleCnt="0"/>
      <dgm:spPr/>
    </dgm:pt>
  </dgm:ptLst>
  <dgm:cxnLst>
    <dgm:cxn modelId="{8E884B87-C478-4314-A0AA-AB990CC05120}" type="presOf" srcId="{60AE8DC3-3754-4679-93AD-DA9ECBDFB050}" destId="{065CEC04-0231-4233-98EA-7CEEF835EFAC}" srcOrd="0" destOrd="0" presId="urn:microsoft.com/office/officeart/2009/3/layout/RandomtoResultProcess"/>
    <dgm:cxn modelId="{7E6CD2B1-A9F5-4FDD-8970-2F6D3330A5A1}" srcId="{2A466F0F-A05F-4964-8A09-380A3BC00779}" destId="{FD7DD975-A71F-4DF9-873F-3AB6BA6FE723}" srcOrd="1" destOrd="0" parTransId="{A8DEB9F5-DF6A-41C2-8EF7-497B5A952FB1}" sibTransId="{63C0E1F1-1A12-43DA-B857-165422DDDA03}"/>
    <dgm:cxn modelId="{0D6FFD79-FB79-47E1-BAFC-3B11662AB031}" type="presOf" srcId="{73F658DA-0B87-4FBC-805D-BA5A2F2BE353}" destId="{7CDA3CAF-A540-4EF0-877B-7EA6C43374B9}" srcOrd="0" destOrd="0" presId="urn:microsoft.com/office/officeart/2009/3/layout/RandomtoResultProcess"/>
    <dgm:cxn modelId="{22E42407-D263-4863-A397-9BB0ECBA9E6E}" srcId="{2A466F0F-A05F-4964-8A09-380A3BC00779}" destId="{3475021A-CC63-4A86-B419-0913AC79C8DF}" srcOrd="0" destOrd="0" parTransId="{399CB295-154C-4451-82F2-AB00130A3DF8}" sibTransId="{F3F17DC8-81AF-478F-91B4-AEAFA7337464}"/>
    <dgm:cxn modelId="{7682E3DC-C79F-42E9-B554-7A29B10D4606}" type="presOf" srcId="{2A466F0F-A05F-4964-8A09-380A3BC00779}" destId="{B6F67702-1CCC-4359-87EE-935CFE69509B}" srcOrd="0" destOrd="0" presId="urn:microsoft.com/office/officeart/2009/3/layout/RandomtoResultProcess"/>
    <dgm:cxn modelId="{529AF422-4E79-4205-9BFC-BE3A8A37E7A0}" srcId="{2A466F0F-A05F-4964-8A09-380A3BC00779}" destId="{73F658DA-0B87-4FBC-805D-BA5A2F2BE353}" srcOrd="2" destOrd="0" parTransId="{6A53B8B0-C780-452C-96EA-90DD7461F78F}" sibTransId="{987B450B-31EF-4B96-AD65-7C2304FBD109}"/>
    <dgm:cxn modelId="{A9134933-B0A7-4607-88E6-469EEF7ECA40}" type="presOf" srcId="{FD7DD975-A71F-4DF9-873F-3AB6BA6FE723}" destId="{69494343-655A-4A1A-B33D-D69DB7B74571}" srcOrd="0" destOrd="0" presId="urn:microsoft.com/office/officeart/2009/3/layout/RandomtoResultProcess"/>
    <dgm:cxn modelId="{856556C7-F349-497F-B095-7872A99DCE11}" srcId="{2A466F0F-A05F-4964-8A09-380A3BC00779}" destId="{60AE8DC3-3754-4679-93AD-DA9ECBDFB050}" srcOrd="3" destOrd="0" parTransId="{A993FD05-0C70-4AA2-BDE5-F4F56335B72F}" sibTransId="{41C80F18-6BD8-4CC0-A8DC-241D57DFDF00}"/>
    <dgm:cxn modelId="{7C3ABED6-4DD9-4590-9F99-C79FA34B1301}" type="presOf" srcId="{3475021A-CC63-4A86-B419-0913AC79C8DF}" destId="{69B6ED04-8D92-4FFD-BD33-462A6A673A82}" srcOrd="0" destOrd="0" presId="urn:microsoft.com/office/officeart/2009/3/layout/RandomtoResultProcess"/>
    <dgm:cxn modelId="{9C31500E-D4D3-4E12-88E5-08999222FB83}" type="presParOf" srcId="{B6F67702-1CCC-4359-87EE-935CFE69509B}" destId="{D124B3BA-36D9-4818-960A-A8E5D8844252}" srcOrd="0" destOrd="0" presId="urn:microsoft.com/office/officeart/2009/3/layout/RandomtoResultProcess"/>
    <dgm:cxn modelId="{9704B1F4-C722-4C8A-AB6A-10CF00DF5C3B}" type="presParOf" srcId="{D124B3BA-36D9-4818-960A-A8E5D8844252}" destId="{69B6ED04-8D92-4FFD-BD33-462A6A673A82}" srcOrd="0" destOrd="0" presId="urn:microsoft.com/office/officeart/2009/3/layout/RandomtoResultProcess"/>
    <dgm:cxn modelId="{37DE7CB1-DD16-497F-A53A-12B913D32B73}" type="presParOf" srcId="{D124B3BA-36D9-4818-960A-A8E5D8844252}" destId="{10C30034-F7FC-494D-9660-12CBEE55975C}" srcOrd="1" destOrd="0" presId="urn:microsoft.com/office/officeart/2009/3/layout/RandomtoResultProcess"/>
    <dgm:cxn modelId="{CCC9A87D-133A-4F18-A547-B12B1ED2745F}" type="presParOf" srcId="{D124B3BA-36D9-4818-960A-A8E5D8844252}" destId="{69D0E59F-13B3-4461-9F21-9655BFAACB2C}" srcOrd="2" destOrd="0" presId="urn:microsoft.com/office/officeart/2009/3/layout/RandomtoResultProcess"/>
    <dgm:cxn modelId="{959FD636-658F-425B-A041-B32E77DECF4E}" type="presParOf" srcId="{D124B3BA-36D9-4818-960A-A8E5D8844252}" destId="{6D9DA1EF-6929-4B59-A8C7-D807B5F89775}" srcOrd="3" destOrd="0" presId="urn:microsoft.com/office/officeart/2009/3/layout/RandomtoResultProcess"/>
    <dgm:cxn modelId="{DC02F72F-B163-48E6-82DC-F7346C1B5DFA}" type="presParOf" srcId="{D124B3BA-36D9-4818-960A-A8E5D8844252}" destId="{635AA9C0-98D8-4158-85AE-03BFF0892BC8}" srcOrd="4" destOrd="0" presId="urn:microsoft.com/office/officeart/2009/3/layout/RandomtoResultProcess"/>
    <dgm:cxn modelId="{7ABC1497-47C7-4B92-944C-F9ACEAF45C35}" type="presParOf" srcId="{D124B3BA-36D9-4818-960A-A8E5D8844252}" destId="{32BCFF73-D462-4811-95DB-90CDAEA7FC22}" srcOrd="5" destOrd="0" presId="urn:microsoft.com/office/officeart/2009/3/layout/RandomtoResultProcess"/>
    <dgm:cxn modelId="{3DD2DB3E-44E6-4AC8-A916-C4A767903385}" type="presParOf" srcId="{D124B3BA-36D9-4818-960A-A8E5D8844252}" destId="{71FB1FE3-79C8-45F1-98D0-846112317853}" srcOrd="6" destOrd="0" presId="urn:microsoft.com/office/officeart/2009/3/layout/RandomtoResultProcess"/>
    <dgm:cxn modelId="{458BF962-D336-44AB-8B22-405E53510D31}" type="presParOf" srcId="{D124B3BA-36D9-4818-960A-A8E5D8844252}" destId="{F5FC16A5-2D00-41ED-AD90-D9AE5E6065DF}" srcOrd="7" destOrd="0" presId="urn:microsoft.com/office/officeart/2009/3/layout/RandomtoResultProcess"/>
    <dgm:cxn modelId="{E82A9ACF-9687-4E59-A192-C0FF0AA69B24}" type="presParOf" srcId="{D124B3BA-36D9-4818-960A-A8E5D8844252}" destId="{705CD747-19AE-479F-851D-93CE562D8B35}" srcOrd="8" destOrd="0" presId="urn:microsoft.com/office/officeart/2009/3/layout/RandomtoResultProcess"/>
    <dgm:cxn modelId="{2A7758E8-3349-4BD4-8070-66BCC203FA5B}" type="presParOf" srcId="{D124B3BA-36D9-4818-960A-A8E5D8844252}" destId="{D7C136A7-6508-4964-BE7B-314E67A486DA}" srcOrd="9" destOrd="0" presId="urn:microsoft.com/office/officeart/2009/3/layout/RandomtoResultProcess"/>
    <dgm:cxn modelId="{0C9881E5-AD98-442E-B0C3-ACA5D2CF42DC}" type="presParOf" srcId="{D124B3BA-36D9-4818-960A-A8E5D8844252}" destId="{7EE64EC2-0C42-4078-8F0E-71A07F842269}" srcOrd="10" destOrd="0" presId="urn:microsoft.com/office/officeart/2009/3/layout/RandomtoResultProcess"/>
    <dgm:cxn modelId="{3F965247-761B-4CFC-8ADF-DD17386F2253}" type="presParOf" srcId="{D124B3BA-36D9-4818-960A-A8E5D8844252}" destId="{D182492F-CC3C-40C9-A1FB-F15D64861D22}" srcOrd="11" destOrd="0" presId="urn:microsoft.com/office/officeart/2009/3/layout/RandomtoResultProcess"/>
    <dgm:cxn modelId="{ABA79D81-49F2-46F6-8FC7-F082BF922CBB}" type="presParOf" srcId="{D124B3BA-36D9-4818-960A-A8E5D8844252}" destId="{23963928-9A41-4E2D-B950-A0488FFB2A24}" srcOrd="12" destOrd="0" presId="urn:microsoft.com/office/officeart/2009/3/layout/RandomtoResultProcess"/>
    <dgm:cxn modelId="{793F56DF-CC2B-46D3-A82D-EC9E0B25BB4D}" type="presParOf" srcId="{D124B3BA-36D9-4818-960A-A8E5D8844252}" destId="{E2C289D2-9FD5-4C16-999E-DE9577B946E0}" srcOrd="13" destOrd="0" presId="urn:microsoft.com/office/officeart/2009/3/layout/RandomtoResultProcess"/>
    <dgm:cxn modelId="{66C71819-7744-4D52-ADE8-86222BC3472F}" type="presParOf" srcId="{D124B3BA-36D9-4818-960A-A8E5D8844252}" destId="{FFA1FD83-3881-45BF-A976-DB46065F9787}" srcOrd="14" destOrd="0" presId="urn:microsoft.com/office/officeart/2009/3/layout/RandomtoResultProcess"/>
    <dgm:cxn modelId="{66CFF26C-6FCC-49A5-B0B7-E6B432BD855A}" type="presParOf" srcId="{D124B3BA-36D9-4818-960A-A8E5D8844252}" destId="{1E96142F-0BC7-484E-BFFC-BD04187901D1}" srcOrd="15" destOrd="0" presId="urn:microsoft.com/office/officeart/2009/3/layout/RandomtoResultProcess"/>
    <dgm:cxn modelId="{96D15555-D456-41B5-8E39-FE594B5A7204}" type="presParOf" srcId="{D124B3BA-36D9-4818-960A-A8E5D8844252}" destId="{7A418B9C-DA60-40FA-B9C0-0C774D0A04B3}" srcOrd="16" destOrd="0" presId="urn:microsoft.com/office/officeart/2009/3/layout/RandomtoResultProcess"/>
    <dgm:cxn modelId="{6A3AE0A9-FFA7-4E05-B83F-CAAC108EA25B}" type="presParOf" srcId="{D124B3BA-36D9-4818-960A-A8E5D8844252}" destId="{0AA21195-47C7-4D74-9209-F61C3FB03E27}" srcOrd="17" destOrd="0" presId="urn:microsoft.com/office/officeart/2009/3/layout/RandomtoResultProcess"/>
    <dgm:cxn modelId="{87D477E7-9E28-4B1C-8E8F-A5B403F1C247}" type="presParOf" srcId="{D124B3BA-36D9-4818-960A-A8E5D8844252}" destId="{DEBC025C-4BAC-474A-86D4-4100B26C0171}" srcOrd="18" destOrd="0" presId="urn:microsoft.com/office/officeart/2009/3/layout/RandomtoResultProcess"/>
    <dgm:cxn modelId="{E0EEEA66-0B6D-4149-884E-CAEDDFFD3A69}" type="presParOf" srcId="{B6F67702-1CCC-4359-87EE-935CFE69509B}" destId="{02E1330D-63DF-4549-8772-40EA87EF4B0D}" srcOrd="1" destOrd="0" presId="urn:microsoft.com/office/officeart/2009/3/layout/RandomtoResultProcess"/>
    <dgm:cxn modelId="{78FDA81C-987F-4265-883D-6EB005EED6B9}" type="presParOf" srcId="{02E1330D-63DF-4549-8772-40EA87EF4B0D}" destId="{65A12786-AEE7-44EB-9BB2-2BD8A0E58A43}" srcOrd="0" destOrd="0" presId="urn:microsoft.com/office/officeart/2009/3/layout/RandomtoResultProcess"/>
    <dgm:cxn modelId="{E5D1C62E-821A-4420-82F9-7634D06841CC}" type="presParOf" srcId="{02E1330D-63DF-4549-8772-40EA87EF4B0D}" destId="{FF362818-2200-4769-B5DB-FD035FED3190}" srcOrd="1" destOrd="0" presId="urn:microsoft.com/office/officeart/2009/3/layout/RandomtoResultProcess"/>
    <dgm:cxn modelId="{D4E17FEF-683C-4B08-821F-1F61C078EF59}" type="presParOf" srcId="{B6F67702-1CCC-4359-87EE-935CFE69509B}" destId="{E36512C2-2640-4B73-BAB0-F1279A4FAFA5}" srcOrd="2" destOrd="0" presId="urn:microsoft.com/office/officeart/2009/3/layout/RandomtoResultProcess"/>
    <dgm:cxn modelId="{27361D63-D734-4E55-8722-26113778C088}" type="presParOf" srcId="{E36512C2-2640-4B73-BAB0-F1279A4FAFA5}" destId="{69494343-655A-4A1A-B33D-D69DB7B74571}" srcOrd="0" destOrd="0" presId="urn:microsoft.com/office/officeart/2009/3/layout/RandomtoResultProcess"/>
    <dgm:cxn modelId="{4D0088E3-55B5-4561-9EA8-FACF7A4C5DA1}" type="presParOf" srcId="{E36512C2-2640-4B73-BAB0-F1279A4FAFA5}" destId="{8BA0B298-F4A9-4DFF-877F-C746E5221599}" srcOrd="1" destOrd="0" presId="urn:microsoft.com/office/officeart/2009/3/layout/RandomtoResultProcess"/>
    <dgm:cxn modelId="{EC65D4C2-40AE-42E4-A5DD-94B317C08B25}" type="presParOf" srcId="{B6F67702-1CCC-4359-87EE-935CFE69509B}" destId="{9D873B55-3079-45AD-A05E-B16492F8FFFA}" srcOrd="3" destOrd="0" presId="urn:microsoft.com/office/officeart/2009/3/layout/RandomtoResultProcess"/>
    <dgm:cxn modelId="{8DAEE1D9-E732-4CA9-B6CD-FE7543E801FF}" type="presParOf" srcId="{9D873B55-3079-45AD-A05E-B16492F8FFFA}" destId="{CC25C355-AB0B-412A-8F12-6647D31D1CB2}" srcOrd="0" destOrd="0" presId="urn:microsoft.com/office/officeart/2009/3/layout/RandomtoResultProcess"/>
    <dgm:cxn modelId="{55B2EC9C-EBAD-4192-8F9D-703F2E0616D4}" type="presParOf" srcId="{9D873B55-3079-45AD-A05E-B16492F8FFFA}" destId="{D7512E13-0D5E-4DE5-BA4F-0EFFE662F53C}" srcOrd="1" destOrd="0" presId="urn:microsoft.com/office/officeart/2009/3/layout/RandomtoResultProcess"/>
    <dgm:cxn modelId="{8BCE2343-AC2B-4B8C-85A8-79E3D04B1022}" type="presParOf" srcId="{B6F67702-1CCC-4359-87EE-935CFE69509B}" destId="{2C4B7213-E272-431B-8BF1-646BB3A8DEAE}" srcOrd="4" destOrd="0" presId="urn:microsoft.com/office/officeart/2009/3/layout/RandomtoResultProcess"/>
    <dgm:cxn modelId="{13502E1C-A640-4DFF-8EB2-F3AD98D8EDFD}" type="presParOf" srcId="{2C4B7213-E272-431B-8BF1-646BB3A8DEAE}" destId="{7CDA3CAF-A540-4EF0-877B-7EA6C43374B9}" srcOrd="0" destOrd="0" presId="urn:microsoft.com/office/officeart/2009/3/layout/RandomtoResultProcess"/>
    <dgm:cxn modelId="{924243F6-57C7-450C-A4E0-6D7E6B5AD061}" type="presParOf" srcId="{2C4B7213-E272-431B-8BF1-646BB3A8DEAE}" destId="{7EF84023-97A8-439A-A7FE-6E85A419C70D}" srcOrd="1" destOrd="0" presId="urn:microsoft.com/office/officeart/2009/3/layout/RandomtoResultProcess"/>
    <dgm:cxn modelId="{6C8176C6-09B6-4D23-90E9-CA423E9F4280}" type="presParOf" srcId="{B6F67702-1CCC-4359-87EE-935CFE69509B}" destId="{43A9FFBE-1B40-4098-B20C-EC9AFFD63029}" srcOrd="5" destOrd="0" presId="urn:microsoft.com/office/officeart/2009/3/layout/RandomtoResultProcess"/>
    <dgm:cxn modelId="{0238F43F-49EC-48D4-957E-73DA3D0736C4}" type="presParOf" srcId="{43A9FFBE-1B40-4098-B20C-EC9AFFD63029}" destId="{3EA5D4FF-F648-4D4A-9505-9871638FF817}" srcOrd="0" destOrd="0" presId="urn:microsoft.com/office/officeart/2009/3/layout/RandomtoResultProcess"/>
    <dgm:cxn modelId="{E4EC5535-82A0-47B6-A7C7-52BF777FA9E6}" type="presParOf" srcId="{43A9FFBE-1B40-4098-B20C-EC9AFFD63029}" destId="{2E8D8A46-B934-4BC7-9FCB-AAB9DCF18A6A}" srcOrd="1" destOrd="0" presId="urn:microsoft.com/office/officeart/2009/3/layout/RandomtoResultProcess"/>
    <dgm:cxn modelId="{665B5E5F-DAA8-463C-A289-DA79FF0DABAD}" type="presParOf" srcId="{B6F67702-1CCC-4359-87EE-935CFE69509B}" destId="{EBC0DF7B-C4F8-4A0A-B980-71000AAA683E}" srcOrd="6" destOrd="0" presId="urn:microsoft.com/office/officeart/2009/3/layout/RandomtoResultProcess"/>
    <dgm:cxn modelId="{83927E16-7F50-44F4-B4F8-C8C73339BCDA}" type="presParOf" srcId="{EBC0DF7B-C4F8-4A0A-B980-71000AAA683E}" destId="{065CEC04-0231-4233-98EA-7CEEF835EFAC}" srcOrd="0" destOrd="0" presId="urn:microsoft.com/office/officeart/2009/3/layout/RandomtoResultProcess"/>
    <dgm:cxn modelId="{1A6FE6F6-10DA-4133-9BBE-C0C4AD79C5DE}" type="presParOf" srcId="{EBC0DF7B-C4F8-4A0A-B980-71000AAA683E}" destId="{D1A53574-5AF1-4977-9AC6-939A2B2D0EF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6ED04-8D92-4FFD-BD33-462A6A673A82}">
      <dsp:nvSpPr>
        <dsp:cNvPr id="0" name=""/>
        <dsp:cNvSpPr/>
      </dsp:nvSpPr>
      <dsp:spPr>
        <a:xfrm>
          <a:off x="96671" y="834206"/>
          <a:ext cx="1533494" cy="50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accent5">
                  <a:lumMod val="50000"/>
                </a:schemeClr>
              </a:solidFill>
            </a:rPr>
            <a:t>Зачитане автономността на човека</a:t>
          </a:r>
          <a:endParaRPr lang="en-US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6671" y="834206"/>
        <a:ext cx="1533494" cy="505356"/>
      </dsp:txXfrm>
    </dsp:sp>
    <dsp:sp modelId="{10C30034-F7FC-494D-9660-12CBEE55975C}">
      <dsp:nvSpPr>
        <dsp:cNvPr id="0" name=""/>
        <dsp:cNvSpPr/>
      </dsp:nvSpPr>
      <dsp:spPr>
        <a:xfrm>
          <a:off x="101231" y="634793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0E59F-13B3-4461-9F21-9655BFAACB2C}">
      <dsp:nvSpPr>
        <dsp:cNvPr id="0" name=""/>
        <dsp:cNvSpPr/>
      </dsp:nvSpPr>
      <dsp:spPr>
        <a:xfrm>
          <a:off x="186619" y="464018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DA1EF-6929-4B59-A8C7-D807B5F89775}">
      <dsp:nvSpPr>
        <dsp:cNvPr id="0" name=""/>
        <dsp:cNvSpPr/>
      </dsp:nvSpPr>
      <dsp:spPr>
        <a:xfrm>
          <a:off x="391549" y="498173"/>
          <a:ext cx="191686" cy="191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AA9C0-98D8-4158-85AE-03BFF0892BC8}">
      <dsp:nvSpPr>
        <dsp:cNvPr id="0" name=""/>
        <dsp:cNvSpPr/>
      </dsp:nvSpPr>
      <dsp:spPr>
        <a:xfrm>
          <a:off x="562325" y="310320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CFF73-D462-4811-95DB-90CDAEA7FC22}">
      <dsp:nvSpPr>
        <dsp:cNvPr id="0" name=""/>
        <dsp:cNvSpPr/>
      </dsp:nvSpPr>
      <dsp:spPr>
        <a:xfrm>
          <a:off x="778024" y="95912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B1FE3-79C8-45F1-98D0-846112317853}">
      <dsp:nvSpPr>
        <dsp:cNvPr id="0" name=""/>
        <dsp:cNvSpPr/>
      </dsp:nvSpPr>
      <dsp:spPr>
        <a:xfrm>
          <a:off x="1057574" y="361552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16A5-2D00-41ED-AD90-D9AE5E6065DF}">
      <dsp:nvSpPr>
        <dsp:cNvPr id="0" name=""/>
        <dsp:cNvSpPr/>
      </dsp:nvSpPr>
      <dsp:spPr>
        <a:xfrm>
          <a:off x="1228349" y="446940"/>
          <a:ext cx="191686" cy="191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CD747-19AE-479F-851D-93CE562D8B35}">
      <dsp:nvSpPr>
        <dsp:cNvPr id="0" name=""/>
        <dsp:cNvSpPr/>
      </dsp:nvSpPr>
      <dsp:spPr>
        <a:xfrm>
          <a:off x="1467435" y="634793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136A7-6508-4964-BE7B-314E67A486DA}">
      <dsp:nvSpPr>
        <dsp:cNvPr id="0" name=""/>
        <dsp:cNvSpPr/>
      </dsp:nvSpPr>
      <dsp:spPr>
        <a:xfrm>
          <a:off x="1569901" y="822646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64EC2-0C42-4078-8F0E-71A07F842269}">
      <dsp:nvSpPr>
        <dsp:cNvPr id="0" name=""/>
        <dsp:cNvSpPr/>
      </dsp:nvSpPr>
      <dsp:spPr>
        <a:xfrm>
          <a:off x="681868" y="464018"/>
          <a:ext cx="313669" cy="313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2492F-CC3C-40C9-A1FB-F15D64861D22}">
      <dsp:nvSpPr>
        <dsp:cNvPr id="0" name=""/>
        <dsp:cNvSpPr/>
      </dsp:nvSpPr>
      <dsp:spPr>
        <a:xfrm>
          <a:off x="15843" y="1112965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63928-9A41-4E2D-B950-A0488FFB2A24}">
      <dsp:nvSpPr>
        <dsp:cNvPr id="0" name=""/>
        <dsp:cNvSpPr/>
      </dsp:nvSpPr>
      <dsp:spPr>
        <a:xfrm>
          <a:off x="118308" y="1266663"/>
          <a:ext cx="191686" cy="191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289D2-9FD5-4C16-999E-DE9577B946E0}">
      <dsp:nvSpPr>
        <dsp:cNvPr id="0" name=""/>
        <dsp:cNvSpPr/>
      </dsp:nvSpPr>
      <dsp:spPr>
        <a:xfrm>
          <a:off x="374472" y="1403283"/>
          <a:ext cx="278817" cy="278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1FD83-3881-45BF-A976-DB46065F9787}">
      <dsp:nvSpPr>
        <dsp:cNvPr id="0" name=""/>
        <dsp:cNvSpPr/>
      </dsp:nvSpPr>
      <dsp:spPr>
        <a:xfrm>
          <a:off x="733100" y="1625291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6142F-0BC7-484E-BFFC-BD04187901D1}">
      <dsp:nvSpPr>
        <dsp:cNvPr id="0" name=""/>
        <dsp:cNvSpPr/>
      </dsp:nvSpPr>
      <dsp:spPr>
        <a:xfrm>
          <a:off x="801411" y="1403283"/>
          <a:ext cx="191686" cy="191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18B9C-DA60-40FA-B9C0-0C774D0A04B3}">
      <dsp:nvSpPr>
        <dsp:cNvPr id="0" name=""/>
        <dsp:cNvSpPr/>
      </dsp:nvSpPr>
      <dsp:spPr>
        <a:xfrm>
          <a:off x="972186" y="1642369"/>
          <a:ext cx="121982" cy="121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21195-47C7-4D74-9209-F61C3FB03E27}">
      <dsp:nvSpPr>
        <dsp:cNvPr id="0" name=""/>
        <dsp:cNvSpPr/>
      </dsp:nvSpPr>
      <dsp:spPr>
        <a:xfrm>
          <a:off x="1125884" y="1369128"/>
          <a:ext cx="278817" cy="278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C025C-4BAC-474A-86D4-4100B26C0171}">
      <dsp:nvSpPr>
        <dsp:cNvPr id="0" name=""/>
        <dsp:cNvSpPr/>
      </dsp:nvSpPr>
      <dsp:spPr>
        <a:xfrm>
          <a:off x="1501590" y="1300818"/>
          <a:ext cx="191686" cy="191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12786-AEE7-44EB-9BB2-2BD8A0E58A43}">
      <dsp:nvSpPr>
        <dsp:cNvPr id="0" name=""/>
        <dsp:cNvSpPr/>
      </dsp:nvSpPr>
      <dsp:spPr>
        <a:xfrm>
          <a:off x="1693277" y="497889"/>
          <a:ext cx="562956" cy="107474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94343-655A-4A1A-B33D-D69DB7B74571}">
      <dsp:nvSpPr>
        <dsp:cNvPr id="0" name=""/>
        <dsp:cNvSpPr/>
      </dsp:nvSpPr>
      <dsp:spPr>
        <a:xfrm>
          <a:off x="2256234" y="498411"/>
          <a:ext cx="1535337" cy="107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accent5">
                  <a:lumMod val="50000"/>
                </a:schemeClr>
              </a:solidFill>
            </a:rPr>
            <a:t>Предотвратяване на вреди</a:t>
          </a:r>
          <a:endParaRPr lang="en-US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256234" y="498411"/>
        <a:ext cx="1535337" cy="1074736"/>
      </dsp:txXfrm>
    </dsp:sp>
    <dsp:sp modelId="{CC25C355-AB0B-412A-8F12-6647D31D1CB2}">
      <dsp:nvSpPr>
        <dsp:cNvPr id="0" name=""/>
        <dsp:cNvSpPr/>
      </dsp:nvSpPr>
      <dsp:spPr>
        <a:xfrm>
          <a:off x="3791571" y="497889"/>
          <a:ext cx="562956" cy="107474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A3CAF-A540-4EF0-877B-7EA6C43374B9}">
      <dsp:nvSpPr>
        <dsp:cNvPr id="0" name=""/>
        <dsp:cNvSpPr/>
      </dsp:nvSpPr>
      <dsp:spPr>
        <a:xfrm>
          <a:off x="4354528" y="498411"/>
          <a:ext cx="1535337" cy="107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accent5">
                  <a:lumMod val="50000"/>
                </a:schemeClr>
              </a:solidFill>
            </a:rPr>
            <a:t>Справедливост</a:t>
          </a:r>
          <a:endParaRPr lang="en-US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354528" y="498411"/>
        <a:ext cx="1535337" cy="1074736"/>
      </dsp:txXfrm>
    </dsp:sp>
    <dsp:sp modelId="{3EA5D4FF-F648-4D4A-9505-9871638FF817}">
      <dsp:nvSpPr>
        <dsp:cNvPr id="0" name=""/>
        <dsp:cNvSpPr/>
      </dsp:nvSpPr>
      <dsp:spPr>
        <a:xfrm>
          <a:off x="5889865" y="497889"/>
          <a:ext cx="562956" cy="107474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CEC04-0231-4233-98EA-7CEEF835EFAC}">
      <dsp:nvSpPr>
        <dsp:cNvPr id="0" name=""/>
        <dsp:cNvSpPr/>
      </dsp:nvSpPr>
      <dsp:spPr>
        <a:xfrm>
          <a:off x="6514236" y="409069"/>
          <a:ext cx="1305036" cy="1305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chemeClr val="accent5">
                  <a:lumMod val="50000"/>
                </a:schemeClr>
              </a:solidFill>
            </a:rPr>
            <a:t>Обяснимост</a:t>
          </a:r>
          <a:endParaRPr lang="en-US" sz="1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705354" y="600187"/>
        <a:ext cx="922800" cy="92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91C42-79AA-4560-ABB6-A3156BA6E29D}" type="datetimeFigureOut">
              <a:rPr lang="bg-BG" smtClean="0"/>
              <a:t>02.10.2019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428D-0EF5-4F81-921A-71E1D1614F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94886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B09D-5A10-4BE2-9CDB-E036C82706F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446F-908C-497D-99ED-12DA5BBAE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699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44F2-AA36-4D6C-9275-B012C84064C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5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44F2-AA36-4D6C-9275-B012C84064C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8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44F2-AA36-4D6C-9275-B012C84064C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44F2-AA36-4D6C-9275-B012C84064C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0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44F2-AA36-4D6C-9275-B012C84064C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0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7DF7-FF03-44CC-9E43-0F2981889CA6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2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0DFA-C02C-4534-BCD1-34E812C67FBC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5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DB3E-63D0-480B-A29E-0CFAACF455B4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65D86-B840-6D4D-A83A-602EA870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220" y="477440"/>
            <a:ext cx="5494735" cy="4223148"/>
          </a:xfrm>
        </p:spPr>
        <p:txBody>
          <a:bodyPr tIns="71994" bIns="7199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5A6C1-D88F-6D43-BDDF-5B033327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5" y="477444"/>
            <a:ext cx="2146697" cy="42231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996-09B5-C642-910B-AFE009566A4E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4F9EAC3-0C1D-3B45-812F-699A9771142E}"/>
              </a:ext>
            </a:extLst>
          </p:cNvPr>
          <p:cNvGrpSpPr/>
          <p:nvPr userDrawn="1"/>
        </p:nvGrpSpPr>
        <p:grpSpPr>
          <a:xfrm>
            <a:off x="-17278" y="-128531"/>
            <a:ext cx="9173378" cy="5409711"/>
            <a:chOff x="-18534" y="-171375"/>
            <a:chExt cx="12231171" cy="721294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2BAF20F-2A79-4740-A077-E66958475024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1C59B04-78C3-5440-AC6F-DDAC6DEF7FAB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86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056B3-958C-467B-B59B-7AB048E81BC7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42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01EA9-FF77-4D4D-A549-22878DAA1F78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499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C0EA12-3DD5-4BF9-BC9C-702EEB3BDA7F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750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72A91-AB60-43C8-BE4C-4D0D649A850E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51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B0380-50BD-442F-9743-BE0966630488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908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208D3-BAF0-47C0-8232-747FCE3B0D63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636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59AF9-CC9E-478B-B71C-78352A0289B2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788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C73F-08D2-4F5E-A401-714C2D92748C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4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3446463" y="1125538"/>
            <a:ext cx="0" cy="2490787"/>
          </a:xfrm>
          <a:prstGeom prst="line">
            <a:avLst/>
          </a:prstGeom>
          <a:noFill/>
          <a:ln w="12700">
            <a:solidFill>
              <a:srgbClr val="C47A0A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7382" tIns="28692" rIns="57382" bIns="2869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82217" y="3857633"/>
            <a:ext cx="8166199" cy="723305"/>
          </a:xfrm>
        </p:spPr>
        <p:txBody>
          <a:bodyPr/>
          <a:lstStyle>
            <a:lvl1pPr>
              <a:defRPr sz="1800">
                <a:solidFill>
                  <a:srgbClr val="C47A0A"/>
                </a:solidFill>
              </a:defRPr>
            </a:lvl1pPr>
            <a:lvl2pPr>
              <a:defRPr sz="1800">
                <a:solidFill>
                  <a:srgbClr val="C47A0A"/>
                </a:solidFill>
              </a:defRPr>
            </a:lvl2pPr>
            <a:lvl3pPr>
              <a:defRPr>
                <a:solidFill>
                  <a:srgbClr val="C47A0A"/>
                </a:solidFill>
              </a:defRPr>
            </a:lvl3pPr>
            <a:lvl4pPr>
              <a:defRPr>
                <a:solidFill>
                  <a:srgbClr val="C47A0A"/>
                </a:solidFill>
              </a:defRPr>
            </a:lvl4pPr>
            <a:lvl5pPr>
              <a:defRPr>
                <a:solidFill>
                  <a:srgbClr val="C47A0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82204" y="85398"/>
            <a:ext cx="6929438" cy="8287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661172" y="1125149"/>
            <a:ext cx="4987230" cy="24511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82203" y="1125149"/>
            <a:ext cx="2750344" cy="245119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24C9B-1A9B-4677-BA81-C7C9DC1B9643}" type="slidenum">
              <a:rPr kumimoji="0" lang="fr-F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962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CEED-C583-42A6-98B1-98D2B5760A92}" type="datetime1">
              <a:rPr lang="en-US" smtClean="0">
                <a:solidFill>
                  <a:srgbClr val="1D1D1D">
                    <a:tint val="75000"/>
                  </a:srgbClr>
                </a:solidFill>
              </a:rPr>
              <a:t>10/2/2019</a:t>
            </a:fld>
            <a:endParaRPr lang="en-GB">
              <a:solidFill>
                <a:srgbClr val="1D1D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1D1D">
                  <a:tint val="75000"/>
                </a:srgbClr>
              </a:solidFill>
            </a:endParaRPr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auto">
          <a:xfrm>
            <a:off x="574097" y="0"/>
            <a:ext cx="463718" cy="288000"/>
          </a:xfrm>
          <a:custGeom>
            <a:avLst/>
            <a:gdLst>
              <a:gd name="T0" fmla="*/ 878 w 1050"/>
              <a:gd name="T1" fmla="*/ 184 h 651"/>
              <a:gd name="T2" fmla="*/ 765 w 1050"/>
              <a:gd name="T3" fmla="*/ 184 h 651"/>
              <a:gd name="T4" fmla="*/ 765 w 1050"/>
              <a:gd name="T5" fmla="*/ 0 h 651"/>
              <a:gd name="T6" fmla="*/ 627 w 1050"/>
              <a:gd name="T7" fmla="*/ 0 h 651"/>
              <a:gd name="T8" fmla="*/ 572 w 1050"/>
              <a:gd name="T9" fmla="*/ 102 h 651"/>
              <a:gd name="T10" fmla="*/ 514 w 1050"/>
              <a:gd name="T11" fmla="*/ 0 h 651"/>
              <a:gd name="T12" fmla="*/ 376 w 1050"/>
              <a:gd name="T13" fmla="*/ 0 h 651"/>
              <a:gd name="T14" fmla="*/ 376 w 1050"/>
              <a:gd name="T15" fmla="*/ 250 h 651"/>
              <a:gd name="T16" fmla="*/ 232 w 1050"/>
              <a:gd name="T17" fmla="*/ 203 h 651"/>
              <a:gd name="T18" fmla="*/ 67 w 1050"/>
              <a:gd name="T19" fmla="*/ 268 h 651"/>
              <a:gd name="T20" fmla="*/ 18 w 1050"/>
              <a:gd name="T21" fmla="*/ 340 h 651"/>
              <a:gd name="T22" fmla="*/ 0 w 1050"/>
              <a:gd name="T23" fmla="*/ 427 h 651"/>
              <a:gd name="T24" fmla="*/ 0 w 1050"/>
              <a:gd name="T25" fmla="*/ 428 h 651"/>
              <a:gd name="T26" fmla="*/ 66 w 1050"/>
              <a:gd name="T27" fmla="*/ 586 h 651"/>
              <a:gd name="T28" fmla="*/ 232 w 1050"/>
              <a:gd name="T29" fmla="*/ 651 h 651"/>
              <a:gd name="T30" fmla="*/ 396 w 1050"/>
              <a:gd name="T31" fmla="*/ 586 h 651"/>
              <a:gd name="T32" fmla="*/ 445 w 1050"/>
              <a:gd name="T33" fmla="*/ 514 h 651"/>
              <a:gd name="T34" fmla="*/ 463 w 1050"/>
              <a:gd name="T35" fmla="*/ 427 h 651"/>
              <a:gd name="T36" fmla="*/ 463 w 1050"/>
              <a:gd name="T37" fmla="*/ 426 h 651"/>
              <a:gd name="T38" fmla="*/ 446 w 1050"/>
              <a:gd name="T39" fmla="*/ 341 h 651"/>
              <a:gd name="T40" fmla="*/ 497 w 1050"/>
              <a:gd name="T41" fmla="*/ 341 h 651"/>
              <a:gd name="T42" fmla="*/ 497 w 1050"/>
              <a:gd name="T43" fmla="*/ 201 h 651"/>
              <a:gd name="T44" fmla="*/ 572 w 1050"/>
              <a:gd name="T45" fmla="*/ 308 h 651"/>
              <a:gd name="T46" fmla="*/ 645 w 1050"/>
              <a:gd name="T47" fmla="*/ 201 h 651"/>
              <a:gd name="T48" fmla="*/ 645 w 1050"/>
              <a:gd name="T49" fmla="*/ 341 h 651"/>
              <a:gd name="T50" fmla="*/ 765 w 1050"/>
              <a:gd name="T51" fmla="*/ 341 h 651"/>
              <a:gd name="T52" fmla="*/ 765 w 1050"/>
              <a:gd name="T53" fmla="*/ 479 h 651"/>
              <a:gd name="T54" fmla="*/ 875 w 1050"/>
              <a:gd name="T55" fmla="*/ 479 h 651"/>
              <a:gd name="T56" fmla="*/ 1050 w 1050"/>
              <a:gd name="T57" fmla="*/ 330 h 651"/>
              <a:gd name="T58" fmla="*/ 1050 w 1050"/>
              <a:gd name="T59" fmla="*/ 329 h 651"/>
              <a:gd name="T60" fmla="*/ 878 w 1050"/>
              <a:gd name="T61" fmla="*/ 184 h 651"/>
              <a:gd name="T62" fmla="*/ 305 w 1050"/>
              <a:gd name="T63" fmla="*/ 428 h 651"/>
              <a:gd name="T64" fmla="*/ 232 w 1050"/>
              <a:gd name="T65" fmla="*/ 504 h 651"/>
              <a:gd name="T66" fmla="*/ 157 w 1050"/>
              <a:gd name="T67" fmla="*/ 427 h 651"/>
              <a:gd name="T68" fmla="*/ 157 w 1050"/>
              <a:gd name="T69" fmla="*/ 426 h 651"/>
              <a:gd name="T70" fmla="*/ 232 w 1050"/>
              <a:gd name="T71" fmla="*/ 349 h 651"/>
              <a:gd name="T72" fmla="*/ 305 w 1050"/>
              <a:gd name="T73" fmla="*/ 427 h 651"/>
              <a:gd name="T74" fmla="*/ 305 w 1050"/>
              <a:gd name="T75" fmla="*/ 428 h 651"/>
              <a:gd name="T76" fmla="*/ 946 w 1050"/>
              <a:gd name="T77" fmla="*/ 332 h 651"/>
              <a:gd name="T78" fmla="*/ 883 w 1050"/>
              <a:gd name="T79" fmla="*/ 384 h 651"/>
              <a:gd name="T80" fmla="*/ 869 w 1050"/>
              <a:gd name="T81" fmla="*/ 384 h 651"/>
              <a:gd name="T82" fmla="*/ 869 w 1050"/>
              <a:gd name="T83" fmla="*/ 279 h 651"/>
              <a:gd name="T84" fmla="*/ 883 w 1050"/>
              <a:gd name="T85" fmla="*/ 279 h 651"/>
              <a:gd name="T86" fmla="*/ 946 w 1050"/>
              <a:gd name="T87" fmla="*/ 331 h 651"/>
              <a:gd name="T88" fmla="*/ 946 w 1050"/>
              <a:gd name="T89" fmla="*/ 332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50" h="651">
                <a:moveTo>
                  <a:pt x="878" y="184"/>
                </a:moveTo>
                <a:cubicBezTo>
                  <a:pt x="765" y="184"/>
                  <a:pt x="765" y="184"/>
                  <a:pt x="765" y="184"/>
                </a:cubicBezTo>
                <a:cubicBezTo>
                  <a:pt x="765" y="0"/>
                  <a:pt x="765" y="0"/>
                  <a:pt x="765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572" y="102"/>
                  <a:pt x="572" y="102"/>
                  <a:pt x="572" y="102"/>
                </a:cubicBezTo>
                <a:cubicBezTo>
                  <a:pt x="514" y="0"/>
                  <a:pt x="514" y="0"/>
                  <a:pt x="514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76" y="250"/>
                  <a:pt x="376" y="250"/>
                  <a:pt x="376" y="250"/>
                </a:cubicBezTo>
                <a:cubicBezTo>
                  <a:pt x="336" y="219"/>
                  <a:pt x="286" y="203"/>
                  <a:pt x="232" y="203"/>
                </a:cubicBezTo>
                <a:cubicBezTo>
                  <a:pt x="169" y="203"/>
                  <a:pt x="110" y="226"/>
                  <a:pt x="67" y="268"/>
                </a:cubicBezTo>
                <a:cubicBezTo>
                  <a:pt x="46" y="289"/>
                  <a:pt x="29" y="313"/>
                  <a:pt x="18" y="340"/>
                </a:cubicBezTo>
                <a:cubicBezTo>
                  <a:pt x="6" y="367"/>
                  <a:pt x="0" y="397"/>
                  <a:pt x="0" y="427"/>
                </a:cubicBezTo>
                <a:cubicBezTo>
                  <a:pt x="0" y="428"/>
                  <a:pt x="0" y="428"/>
                  <a:pt x="0" y="428"/>
                </a:cubicBezTo>
                <a:cubicBezTo>
                  <a:pt x="0" y="489"/>
                  <a:pt x="24" y="545"/>
                  <a:pt x="66" y="586"/>
                </a:cubicBezTo>
                <a:cubicBezTo>
                  <a:pt x="109" y="628"/>
                  <a:pt x="168" y="651"/>
                  <a:pt x="232" y="651"/>
                </a:cubicBezTo>
                <a:cubicBezTo>
                  <a:pt x="295" y="651"/>
                  <a:pt x="353" y="628"/>
                  <a:pt x="396" y="586"/>
                </a:cubicBezTo>
                <a:cubicBezTo>
                  <a:pt x="417" y="565"/>
                  <a:pt x="434" y="541"/>
                  <a:pt x="445" y="514"/>
                </a:cubicBezTo>
                <a:cubicBezTo>
                  <a:pt x="457" y="487"/>
                  <a:pt x="463" y="457"/>
                  <a:pt x="463" y="427"/>
                </a:cubicBezTo>
                <a:cubicBezTo>
                  <a:pt x="463" y="426"/>
                  <a:pt x="463" y="426"/>
                  <a:pt x="463" y="426"/>
                </a:cubicBezTo>
                <a:cubicBezTo>
                  <a:pt x="463" y="396"/>
                  <a:pt x="457" y="367"/>
                  <a:pt x="446" y="341"/>
                </a:cubicBezTo>
                <a:cubicBezTo>
                  <a:pt x="497" y="341"/>
                  <a:pt x="497" y="341"/>
                  <a:pt x="497" y="341"/>
                </a:cubicBezTo>
                <a:cubicBezTo>
                  <a:pt x="497" y="201"/>
                  <a:pt x="497" y="201"/>
                  <a:pt x="497" y="201"/>
                </a:cubicBezTo>
                <a:cubicBezTo>
                  <a:pt x="572" y="308"/>
                  <a:pt x="572" y="308"/>
                  <a:pt x="572" y="308"/>
                </a:cubicBezTo>
                <a:cubicBezTo>
                  <a:pt x="645" y="201"/>
                  <a:pt x="645" y="201"/>
                  <a:pt x="645" y="201"/>
                </a:cubicBezTo>
                <a:cubicBezTo>
                  <a:pt x="645" y="341"/>
                  <a:pt x="645" y="341"/>
                  <a:pt x="645" y="341"/>
                </a:cubicBezTo>
                <a:cubicBezTo>
                  <a:pt x="765" y="341"/>
                  <a:pt x="765" y="341"/>
                  <a:pt x="765" y="341"/>
                </a:cubicBezTo>
                <a:cubicBezTo>
                  <a:pt x="765" y="479"/>
                  <a:pt x="765" y="479"/>
                  <a:pt x="765" y="479"/>
                </a:cubicBezTo>
                <a:cubicBezTo>
                  <a:pt x="875" y="479"/>
                  <a:pt x="875" y="479"/>
                  <a:pt x="875" y="479"/>
                </a:cubicBezTo>
                <a:cubicBezTo>
                  <a:pt x="994" y="479"/>
                  <a:pt x="1050" y="415"/>
                  <a:pt x="1050" y="330"/>
                </a:cubicBezTo>
                <a:cubicBezTo>
                  <a:pt x="1050" y="329"/>
                  <a:pt x="1050" y="329"/>
                  <a:pt x="1050" y="329"/>
                </a:cubicBezTo>
                <a:cubicBezTo>
                  <a:pt x="1050" y="254"/>
                  <a:pt x="995" y="184"/>
                  <a:pt x="878" y="184"/>
                </a:cubicBezTo>
                <a:close/>
                <a:moveTo>
                  <a:pt x="305" y="428"/>
                </a:moveTo>
                <a:cubicBezTo>
                  <a:pt x="305" y="467"/>
                  <a:pt x="280" y="504"/>
                  <a:pt x="232" y="504"/>
                </a:cubicBezTo>
                <a:cubicBezTo>
                  <a:pt x="183" y="504"/>
                  <a:pt x="157" y="467"/>
                  <a:pt x="157" y="427"/>
                </a:cubicBezTo>
                <a:cubicBezTo>
                  <a:pt x="157" y="426"/>
                  <a:pt x="157" y="426"/>
                  <a:pt x="157" y="426"/>
                </a:cubicBezTo>
                <a:cubicBezTo>
                  <a:pt x="157" y="387"/>
                  <a:pt x="183" y="349"/>
                  <a:pt x="232" y="349"/>
                </a:cubicBezTo>
                <a:cubicBezTo>
                  <a:pt x="280" y="349"/>
                  <a:pt x="305" y="386"/>
                  <a:pt x="305" y="427"/>
                </a:cubicBezTo>
                <a:lnTo>
                  <a:pt x="305" y="428"/>
                </a:lnTo>
                <a:close/>
                <a:moveTo>
                  <a:pt x="946" y="332"/>
                </a:moveTo>
                <a:cubicBezTo>
                  <a:pt x="946" y="368"/>
                  <a:pt x="921" y="384"/>
                  <a:pt x="883" y="384"/>
                </a:cubicBezTo>
                <a:cubicBezTo>
                  <a:pt x="869" y="384"/>
                  <a:pt x="869" y="384"/>
                  <a:pt x="869" y="384"/>
                </a:cubicBezTo>
                <a:cubicBezTo>
                  <a:pt x="869" y="279"/>
                  <a:pt x="869" y="279"/>
                  <a:pt x="869" y="279"/>
                </a:cubicBezTo>
                <a:cubicBezTo>
                  <a:pt x="883" y="279"/>
                  <a:pt x="883" y="279"/>
                  <a:pt x="883" y="279"/>
                </a:cubicBezTo>
                <a:cubicBezTo>
                  <a:pt x="921" y="279"/>
                  <a:pt x="946" y="295"/>
                  <a:pt x="946" y="331"/>
                </a:cubicBezTo>
                <a:lnTo>
                  <a:pt x="946" y="3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1D1D1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8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5">
            <a:extLst>
              <a:ext uri="{FF2B5EF4-FFF2-40B4-BE49-F238E27FC236}">
                <a16:creationId xmlns:a16="http://schemas.microsoft.com/office/drawing/2014/main" xmlns="" id="{B375D59E-E2D7-E947-AD68-48BD52BC54F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-180000">
            <a:off x="1399500" y="1412700"/>
            <a:ext cx="6345000" cy="13122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46795" rIns="0" bIns="45718" rtlCol="0" anchor="ctr">
            <a:normAutofit/>
          </a:bodyPr>
          <a:lstStyle>
            <a:lvl1pPr algn="ctr">
              <a:defRPr lang="en-US" sz="1125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Drag image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974B87-BF29-C34A-8FE1-9E66A8BA03F6}"/>
              </a:ext>
            </a:extLst>
          </p:cNvPr>
          <p:cNvSpPr>
            <a:spLocks noChangeAspect="1"/>
          </p:cNvSpPr>
          <p:nvPr userDrawn="1"/>
        </p:nvSpPr>
        <p:spPr>
          <a:xfrm rot="-180000">
            <a:off x="1620554" y="2996719"/>
            <a:ext cx="764823" cy="158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90493-6410-4C43-9B5E-BFA7CB8B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6009" y="3325508"/>
            <a:ext cx="4637468" cy="1333203"/>
          </a:xfrm>
        </p:spPr>
        <p:txBody>
          <a:bodyPr anchor="t" anchorCtr="0"/>
          <a:lstStyle>
            <a:lvl1pPr>
              <a:lnSpc>
                <a:spcPct val="90000"/>
              </a:lnSpc>
              <a:defRPr sz="4500" b="0" cap="all" baseline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6066-F800-4640-B7DE-04D5AEAAD3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6133" y="1489991"/>
            <a:ext cx="1783595" cy="133354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325" b="1" i="0" spc="-375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312434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5A6C1-D88F-6D43-BDDF-5B0333275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65D86-B840-6D4D-A83A-602EA8701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srgbClr val="7B868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10E8E996-09B5-C642-910B-AFE009566A4E}" type="slidenum">
              <a:rPr lang="en-US" smtClean="0">
                <a:solidFill>
                  <a:srgbClr val="7B868E"/>
                </a:solidFill>
              </a:rPr>
              <a:pPr defTabSz="685732"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9CF4285-E163-AD41-B022-1C20292C4D08}"/>
              </a:ext>
            </a:extLst>
          </p:cNvPr>
          <p:cNvGrpSpPr/>
          <p:nvPr userDrawn="1"/>
        </p:nvGrpSpPr>
        <p:grpSpPr>
          <a:xfrm>
            <a:off x="-17278" y="-128531"/>
            <a:ext cx="9173378" cy="5409711"/>
            <a:chOff x="-18534" y="-171375"/>
            <a:chExt cx="12231171" cy="721294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7331F5F-6470-1947-A07D-7C10D1177299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D597676-A29E-A54D-978D-1E5067AD8AD1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65D86-B840-6D4D-A83A-602EA870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220" y="477440"/>
            <a:ext cx="5494735" cy="4223148"/>
          </a:xfrm>
        </p:spPr>
        <p:txBody>
          <a:bodyPr tIns="71994" bIns="7199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5A6C1-D88F-6D43-BDDF-5B033327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5" y="477444"/>
            <a:ext cx="2146697" cy="42231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srgbClr val="7B868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10E8E996-09B5-C642-910B-AFE009566A4E}" type="slidenum">
              <a:rPr lang="en-US" smtClean="0">
                <a:solidFill>
                  <a:srgbClr val="7B868E"/>
                </a:solidFill>
              </a:rPr>
              <a:pPr defTabSz="685732"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4F9EAC3-0C1D-3B45-812F-699A9771142E}"/>
              </a:ext>
            </a:extLst>
          </p:cNvPr>
          <p:cNvGrpSpPr/>
          <p:nvPr userDrawn="1"/>
        </p:nvGrpSpPr>
        <p:grpSpPr>
          <a:xfrm>
            <a:off x="-17278" y="-128531"/>
            <a:ext cx="9173378" cy="5409711"/>
            <a:chOff x="-18534" y="-171375"/>
            <a:chExt cx="12231171" cy="721294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2BAF20F-2A79-4740-A077-E66958475024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1C59B04-78C3-5440-AC6F-DDAC6DEF7FAB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25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. Content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5A6C1-D88F-6D43-BDDF-5B033327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65D86-B840-6D4D-A83A-602EA8701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732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732"/>
            <a:fld id="{10E8E996-09B5-C642-910B-AFE009566A4E}" type="slidenum">
              <a:rPr lang="en-US" smtClean="0">
                <a:solidFill>
                  <a:srgbClr val="FFFFFF"/>
                </a:solidFill>
              </a:rPr>
              <a:pPr defTabSz="685732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6F7312-C686-CB4E-9975-AD8AE216F7F8}"/>
              </a:ext>
            </a:extLst>
          </p:cNvPr>
          <p:cNvGrpSpPr/>
          <p:nvPr userDrawn="1"/>
        </p:nvGrpSpPr>
        <p:grpSpPr>
          <a:xfrm>
            <a:off x="-17278" y="-128531"/>
            <a:ext cx="9173378" cy="5409711"/>
            <a:chOff x="-18534" y="-171375"/>
            <a:chExt cx="12231171" cy="7212948"/>
          </a:xfrm>
          <a:solidFill>
            <a:schemeClr val="bg2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DB167DBE-BDB8-0744-9E0D-B4A796357240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411CFCC0-F89D-B342-A4DE-8B83D1995D9F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11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65D86-B840-6D4D-A83A-602EA870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220" y="477440"/>
            <a:ext cx="5494735" cy="4223148"/>
          </a:xfrm>
        </p:spPr>
        <p:txBody>
          <a:bodyPr tIns="71994" bIns="71994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5A6C1-D88F-6D43-BDDF-5B033327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5" y="477444"/>
            <a:ext cx="2146697" cy="42231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732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732"/>
            <a:fld id="{10E8E996-09B5-C642-910B-AFE009566A4E}" type="slidenum">
              <a:rPr lang="en-US" smtClean="0">
                <a:solidFill>
                  <a:srgbClr val="FFFFFF"/>
                </a:solidFill>
              </a:rPr>
              <a:pPr defTabSz="685732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65555B5-7ED6-C041-81A2-AC548279310E}"/>
              </a:ext>
            </a:extLst>
          </p:cNvPr>
          <p:cNvGrpSpPr/>
          <p:nvPr userDrawn="1"/>
        </p:nvGrpSpPr>
        <p:grpSpPr>
          <a:xfrm>
            <a:off x="-17278" y="-128531"/>
            <a:ext cx="9173378" cy="5409711"/>
            <a:chOff x="-18534" y="-171375"/>
            <a:chExt cx="12231171" cy="7212948"/>
          </a:xfrm>
          <a:solidFill>
            <a:schemeClr val="bg2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6BBBCB9E-7FE3-C64F-A63A-D5B2DA0265D8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533E593-14AB-984F-92A1-C9B5F9F623D2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012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xmlns="" id="{0710503E-8CC7-D04F-87CB-0C3064755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83081-68CA-2F4D-8B18-3F570035B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000" y="2059996"/>
            <a:ext cx="5947352" cy="17907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xmlns="" id="{C7F5C0B7-10E2-ED41-88B4-C24F665E1543}"/>
              </a:ext>
            </a:extLst>
          </p:cNvPr>
          <p:cNvSpPr/>
          <p:nvPr userDrawn="1"/>
        </p:nvSpPr>
        <p:spPr>
          <a:xfrm>
            <a:off x="8791605" y="138637"/>
            <a:ext cx="172779" cy="106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821" tIns="45821" rIns="45821" bIns="45821"/>
          <a:lstStyle/>
          <a:p>
            <a:pPr marL="0" marR="0" lvl="0" indent="0" algn="l" defTabSz="586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D1D1D"/>
                </a:solidFill>
              </a:defRPr>
            </a:pPr>
            <a:endParaRPr kumimoji="0" sz="1154" b="0" i="0" u="none" strike="noStrike" kern="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463A-8D60-4B7B-829F-B1BF040FC9DD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9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Altern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732"/>
            <a:fld id="{CFBAF30B-45FA-4457-8D95-667A69CF77CF}" type="slidenum">
              <a:rPr lang="en-AU" smtClean="0">
                <a:solidFill>
                  <a:srgbClr val="FFFFFF"/>
                </a:solidFill>
              </a:rPr>
              <a:pPr defTabSz="685732"/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823" y="518286"/>
            <a:ext cx="2039540" cy="1461238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823" y="2627200"/>
            <a:ext cx="2039540" cy="2050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79823" y="2044984"/>
            <a:ext cx="2039540" cy="5107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21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42349" y="4767264"/>
            <a:ext cx="335709" cy="273844"/>
          </a:xfrm>
        </p:spPr>
        <p:txBody>
          <a:bodyPr/>
          <a:lstStyle/>
          <a:p>
            <a:pPr defTabSz="685732"/>
            <a:fld id="{E938DB83-FFB0-3443-96C1-904FB92AE820}" type="slidenum">
              <a:rPr lang="en-US" smtClean="0">
                <a:solidFill>
                  <a:prstClr val="white"/>
                </a:solidFill>
              </a:rPr>
              <a:pPr defTabSz="685732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6225" y="4815865"/>
            <a:ext cx="4043808" cy="225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389528" indent="0">
              <a:buNone/>
              <a:defRPr sz="900"/>
            </a:lvl2pPr>
            <a:lvl3pPr marL="779054" indent="0">
              <a:buNone/>
              <a:defRPr sz="900"/>
            </a:lvl3pPr>
            <a:lvl4pPr marL="1168583" indent="0">
              <a:buNone/>
              <a:defRPr sz="900"/>
            </a:lvl4pPr>
            <a:lvl5pPr marL="1558110" indent="0">
              <a:buNone/>
              <a:defRPr sz="900"/>
            </a:lvl5pPr>
          </a:lstStyle>
          <a:p>
            <a:pPr lvl="0"/>
            <a:r>
              <a:rPr lang="en-GB"/>
              <a:t>Caption/source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03870"/>
            <a:ext cx="9144000" cy="319265"/>
          </a:xfrm>
          <a:prstGeom prst="rect">
            <a:avLst/>
          </a:prstGeom>
          <a:noFill/>
          <a:ln>
            <a:noFill/>
          </a:ln>
        </p:spPr>
        <p:txBody>
          <a:bodyPr lIns="251999" rIns="251999" anchor="ctr" anchorCtr="0">
            <a:norm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dirty="0"/>
              <a:t>Sub 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23850" y="1322389"/>
            <a:ext cx="8510868" cy="3310124"/>
          </a:xfrm>
        </p:spPr>
        <p:txBody>
          <a:bodyPr lIns="108000" rIns="108000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256-C4D8-4DB4-B8AD-B965A03ABA37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96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2F3F-6878-44F1-8DA4-932D039711B8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33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3575-9C74-4A62-8610-19B9AEB17ECD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3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4F9-4E67-4385-B84B-926190F63A10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6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5992-8D8A-4444-8EF6-2F3AC006C585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6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FB3-8EDD-4C3F-8A03-446034564A35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11A6-F32C-45FF-94AE-B6100F543AE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452E-1C53-4AFF-BEF6-AF80D033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72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865" r:id="rId21"/>
    <p:sldLayoutId id="2147483866" r:id="rId22"/>
    <p:sldLayoutId id="214748386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A96A3D-22F7-5048-8E11-C8CA9DD3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477444"/>
            <a:ext cx="8343902" cy="8536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Add your title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9513BA-F9F1-0944-ABAC-0A64EBE84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259" y="4819649"/>
            <a:ext cx="3984791" cy="1738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25">
                <a:solidFill>
                  <a:schemeClr val="accent4"/>
                </a:solidFill>
              </a:defRPr>
            </a:lvl1pPr>
          </a:lstStyle>
          <a:p>
            <a:pPr defTabSz="685732"/>
            <a:endParaRPr lang="en-US">
              <a:solidFill>
                <a:srgbClr val="7B868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89385F-59C1-0144-8575-14BB4615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1" y="1456056"/>
            <a:ext cx="8343902" cy="32445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FCFB25-6E3F-724F-AE34-C6A65EE0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0051" y="4819649"/>
            <a:ext cx="175508" cy="1738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25">
                <a:solidFill>
                  <a:schemeClr val="accent4"/>
                </a:solidFill>
              </a:defRPr>
            </a:lvl1pPr>
          </a:lstStyle>
          <a:p>
            <a:pPr defTabSz="685732"/>
            <a:fld id="{10E8E996-09B5-C642-910B-AFE009566A4E}" type="slidenum">
              <a:rPr lang="en-US" smtClean="0">
                <a:solidFill>
                  <a:srgbClr val="7B868E"/>
                </a:solidFill>
              </a:rPr>
              <a:pPr defTabSz="685732"/>
              <a:t>‹#›</a:t>
            </a:fld>
            <a:endParaRPr lang="en-US">
              <a:solidFill>
                <a:srgbClr val="7B86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hf hdr="0" ftr="0" dt="0"/>
  <p:txStyles>
    <p:titleStyle>
      <a:lvl1pPr algn="l" defTabSz="685732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672" indent="-164290" algn="l" defTabSz="685732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3343" indent="-166672" algn="l" defTabSz="685732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00015" indent="-166672" algn="l" defTabSz="685732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67875" indent="-167863" algn="l" defTabSz="685732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59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pos="824">
          <p15:clr>
            <a:srgbClr val="F26B43"/>
          </p15:clr>
        </p15:guide>
        <p15:guide id="5" pos="960">
          <p15:clr>
            <a:srgbClr val="F26B43"/>
          </p15:clr>
        </p15:guide>
        <p15:guide id="6" pos="1413">
          <p15:clr>
            <a:srgbClr val="F26B43"/>
          </p15:clr>
        </p15:guide>
        <p15:guide id="7" pos="1549">
          <p15:clr>
            <a:srgbClr val="F26B43"/>
          </p15:clr>
        </p15:guide>
        <p15:guide id="10" pos="2003">
          <p15:clr>
            <a:srgbClr val="F26B43"/>
          </p15:clr>
        </p15:guide>
        <p15:guide id="11" pos="2139">
          <p15:clr>
            <a:srgbClr val="F26B43"/>
          </p15:clr>
        </p15:guide>
        <p15:guide id="12" pos="2593">
          <p15:clr>
            <a:srgbClr val="F26B43"/>
          </p15:clr>
        </p15:guide>
        <p15:guide id="13" pos="2729">
          <p15:clr>
            <a:srgbClr val="F26B43"/>
          </p15:clr>
        </p15:guide>
        <p15:guide id="14" pos="3182">
          <p15:clr>
            <a:srgbClr val="F26B43"/>
          </p15:clr>
        </p15:guide>
        <p15:guide id="15" pos="3318">
          <p15:clr>
            <a:srgbClr val="F26B43"/>
          </p15:clr>
        </p15:guide>
        <p15:guide id="16" pos="3772">
          <p15:clr>
            <a:srgbClr val="F26B43"/>
          </p15:clr>
        </p15:guide>
        <p15:guide id="17" pos="3908">
          <p15:clr>
            <a:srgbClr val="F26B43"/>
          </p15:clr>
        </p15:guide>
        <p15:guide id="18" pos="4362">
          <p15:clr>
            <a:srgbClr val="F26B43"/>
          </p15:clr>
        </p15:guide>
        <p15:guide id="20" pos="4951">
          <p15:clr>
            <a:srgbClr val="F26B43"/>
          </p15:clr>
        </p15:guide>
        <p15:guide id="21" pos="5065">
          <p15:clr>
            <a:srgbClr val="F26B43"/>
          </p15:clr>
        </p15:guide>
        <p15:guide id="22" pos="4498">
          <p15:clr>
            <a:srgbClr val="F26B43"/>
          </p15:clr>
        </p15:guide>
        <p15:guide id="24" pos="5541">
          <p15:clr>
            <a:srgbClr val="F26B43"/>
          </p15:clr>
        </p15:guide>
        <p15:guide id="25" pos="5677">
          <p15:clr>
            <a:srgbClr val="F26B43"/>
          </p15:clr>
        </p15:guide>
        <p15:guide id="26" pos="6131">
          <p15:clr>
            <a:srgbClr val="F26B43"/>
          </p15:clr>
        </p15:guide>
        <p15:guide id="27" pos="6267">
          <p15:clr>
            <a:srgbClr val="F26B43"/>
          </p15:clr>
        </p15:guide>
        <p15:guide id="28" pos="6720">
          <p15:clr>
            <a:srgbClr val="F26B43"/>
          </p15:clr>
        </p15:guide>
        <p15:guide id="29" pos="6856">
          <p15:clr>
            <a:srgbClr val="F26B43"/>
          </p15:clr>
        </p15:guide>
        <p15:guide id="30" orient="horz" pos="1230">
          <p15:clr>
            <a:srgbClr val="F26B43"/>
          </p15:clr>
        </p15:guide>
        <p15:guide id="31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hyperlink" Target="https://www.youtube.com/watch?v=B8_m0n0Wgn8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10" y="0"/>
            <a:ext cx="6858000" cy="5143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7399" r="7674" b="13536"/>
          <a:stretch/>
        </p:blipFill>
        <p:spPr>
          <a:xfrm>
            <a:off x="7044856" y="56735"/>
            <a:ext cx="2099144" cy="980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138" y="546737"/>
            <a:ext cx="4042563" cy="304698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AI     IQ       EI</a:t>
            </a:r>
          </a:p>
          <a:p>
            <a:r>
              <a:rPr lang="bg-B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БАНКИРАНЕ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НА БЪДЕЩЕТО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39" y="395587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Румен Радушев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Eurobank Bulgaria AD</a:t>
            </a:r>
            <a:endParaRPr lang="bg-BG" sz="2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114" y="4835128"/>
            <a:ext cx="2057400" cy="273844"/>
          </a:xfrm>
        </p:spPr>
        <p:txBody>
          <a:bodyPr/>
          <a:lstStyle/>
          <a:p>
            <a:fld id="{5A78452E-1C53-4AFF-BEF6-AF80D0334864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8" r="5340"/>
          <a:stretch/>
        </p:blipFill>
        <p:spPr bwMode="auto">
          <a:xfrm>
            <a:off x="51054" y="-156383"/>
            <a:ext cx="6400800" cy="424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711" y="1271619"/>
            <a:ext cx="64723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“AI will be either best or worst thing for humanity</a:t>
            </a:r>
            <a:r>
              <a:rPr lang="bg-BG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-Stephen Hawking-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endParaRPr lang="bg-BG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Podpis-1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908" y="3131644"/>
            <a:ext cx="2675949" cy="17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8" r="5340"/>
          <a:stretch/>
        </p:blipFill>
        <p:spPr bwMode="auto">
          <a:xfrm>
            <a:off x="0" y="-145039"/>
            <a:ext cx="5995357" cy="478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4967" y="1248987"/>
            <a:ext cx="54538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bg1"/>
                </a:solidFill>
              </a:rPr>
              <a:t>„До 2029 г. </a:t>
            </a:r>
            <a:r>
              <a:rPr lang="bg-BG" sz="2400" b="1" dirty="0" smtClean="0">
                <a:solidFill>
                  <a:schemeClr val="bg1"/>
                </a:solidFill>
              </a:rPr>
              <a:t>изкуственият </a:t>
            </a:r>
            <a:r>
              <a:rPr lang="bg-BG" sz="2400" b="1" dirty="0">
                <a:solidFill>
                  <a:schemeClr val="bg1"/>
                </a:solidFill>
              </a:rPr>
              <a:t>интелект </a:t>
            </a:r>
            <a:r>
              <a:rPr lang="bg-BG" sz="2400" b="1" dirty="0" smtClean="0">
                <a:solidFill>
                  <a:schemeClr val="bg1"/>
                </a:solidFill>
              </a:rPr>
              <a:t>се очаква да </a:t>
            </a:r>
          </a:p>
          <a:p>
            <a:pPr algn="ctr"/>
            <a:r>
              <a:rPr lang="bg-BG" sz="2400" b="1" dirty="0" smtClean="0">
                <a:solidFill>
                  <a:schemeClr val="bg1"/>
                </a:solidFill>
              </a:rPr>
              <a:t>достигне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bg-BG" sz="2400" b="1" dirty="0" smtClean="0">
                <a:solidFill>
                  <a:schemeClr val="bg1"/>
                </a:solidFill>
              </a:rPr>
              <a:t>човешкия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bg-BG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След </a:t>
            </a:r>
            <a:r>
              <a:rPr lang="en-US" sz="2400" b="1" dirty="0">
                <a:solidFill>
                  <a:schemeClr val="bg1"/>
                </a:solidFill>
              </a:rPr>
              <a:t>2030</a:t>
            </a:r>
            <a:r>
              <a:rPr lang="bg-BG" sz="2400" b="1" dirty="0">
                <a:solidFill>
                  <a:schemeClr val="bg1"/>
                </a:solidFill>
              </a:rPr>
              <a:t> г.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bg-BG" sz="2400" b="1" dirty="0" smtClean="0">
                <a:solidFill>
                  <a:schemeClr val="bg1"/>
                </a:solidFill>
              </a:rPr>
              <a:t>да </a:t>
            </a:r>
            <a:r>
              <a:rPr lang="bg-BG" sz="2400" b="1" dirty="0">
                <a:solidFill>
                  <a:schemeClr val="bg1"/>
                </a:solidFill>
              </a:rPr>
              <a:t>го </a:t>
            </a:r>
            <a:r>
              <a:rPr lang="en-US" sz="2400" b="1" dirty="0" smtClean="0">
                <a:solidFill>
                  <a:schemeClr val="bg1"/>
                </a:solidFill>
              </a:rPr>
              <a:t>изпревари</a:t>
            </a:r>
            <a:r>
              <a:rPr lang="bg-BG" sz="2400" b="1" dirty="0" smtClean="0">
                <a:solidFill>
                  <a:schemeClr val="bg1"/>
                </a:solidFill>
              </a:rPr>
              <a:t>.“</a:t>
            </a:r>
            <a:endParaRPr lang="bg-BG" sz="2400" b="1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bg-BG" sz="1000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Д-р </a:t>
            </a:r>
            <a:r>
              <a:rPr lang="en-US" b="1" dirty="0">
                <a:solidFill>
                  <a:schemeClr val="bg1"/>
                </a:solidFill>
              </a:rPr>
              <a:t>Хироши Ямакава, </a:t>
            </a:r>
            <a:r>
              <a:rPr lang="en-US" dirty="0">
                <a:solidFill>
                  <a:schemeClr val="bg1"/>
                </a:solidFill>
              </a:rPr>
              <a:t>водещ AI </a:t>
            </a:r>
            <a:r>
              <a:rPr lang="en-US" dirty="0" smtClean="0">
                <a:solidFill>
                  <a:schemeClr val="bg1"/>
                </a:solidFill>
              </a:rPr>
              <a:t>изследовател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16301" y="47845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11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r="17557"/>
          <a:stretch/>
        </p:blipFill>
        <p:spPr>
          <a:xfrm>
            <a:off x="5995358" y="77638"/>
            <a:ext cx="2829465" cy="506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114" y="4835128"/>
            <a:ext cx="2057400" cy="273844"/>
          </a:xfrm>
        </p:spPr>
        <p:txBody>
          <a:bodyPr/>
          <a:lstStyle/>
          <a:p>
            <a:fld id="{5A78452E-1C53-4AFF-BEF6-AF80D0334864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8365" y="123103"/>
            <a:ext cx="737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IQ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Кой </a:t>
            </a: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е </a:t>
            </a: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по-интелигентен?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5" y="4834066"/>
            <a:ext cx="697230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g-BG" sz="900" dirty="0"/>
              <a:t>Източници: </a:t>
            </a:r>
            <a:r>
              <a:rPr lang="en-US" sz="900" i="1" dirty="0"/>
              <a:t>IDG </a:t>
            </a:r>
            <a:r>
              <a:rPr lang="bg-BG" sz="900" i="1" dirty="0"/>
              <a:t>и изследван</a:t>
            </a:r>
            <a:r>
              <a:rPr lang="en-US" sz="900" i="1" dirty="0"/>
              <a:t>e</a:t>
            </a:r>
            <a:r>
              <a:rPr lang="bg-BG" sz="900" i="1" dirty="0"/>
              <a:t> на Китайски учени </a:t>
            </a:r>
            <a:r>
              <a:rPr lang="en-US" sz="900" i="1" dirty="0"/>
              <a:t>Yong Shi,</a:t>
            </a:r>
            <a:r>
              <a:rPr lang="bg-BG" sz="900" i="1" dirty="0"/>
              <a:t> </a:t>
            </a:r>
            <a:r>
              <a:rPr lang="en-US" sz="900" i="1" dirty="0"/>
              <a:t>Feng Liu </a:t>
            </a:r>
            <a:r>
              <a:rPr lang="bg-BG" sz="900" i="1" dirty="0"/>
              <a:t>и </a:t>
            </a:r>
            <a:r>
              <a:rPr lang="en-US" sz="900" i="1" dirty="0"/>
              <a:t>Ying Liu</a:t>
            </a:r>
            <a:r>
              <a:rPr lang="en-US" sz="900" dirty="0"/>
              <a:t> </a:t>
            </a:r>
            <a:r>
              <a:rPr lang="bg-BG" sz="900" dirty="0"/>
              <a:t> </a:t>
            </a:r>
            <a:r>
              <a:rPr lang="en-US" sz="900" dirty="0"/>
              <a:t> </a:t>
            </a:r>
            <a:endParaRPr lang="en-US" sz="9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4939" y="1502007"/>
            <a:ext cx="3406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IQ </a:t>
            </a: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нараства </a:t>
            </a:r>
          </a:p>
          <a:p>
            <a:pPr algn="ctr"/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два пъти за 2 години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GB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6507" y="1773839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47.28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3709" y="2512960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Sogou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32.25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7279" y="2021667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Baidu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32.92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3172" y="1046888"/>
            <a:ext cx="1232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6-years-old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55.5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0592" y="308923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31.98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9530" y="3436582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Xiaobing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24.48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19" y="432083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23.94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0890" y="1177385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Genius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140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3354" y="1977058"/>
            <a:ext cx="1498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Average Adult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90-110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0890" y="2883328"/>
            <a:ext cx="134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18-years-old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97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0890" y="3759748"/>
            <a:ext cx="134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5">
                    <a:lumMod val="50000"/>
                  </a:schemeClr>
                </a:solidFill>
              </a:rPr>
              <a:t>12-years-old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84.5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3" y="1030393"/>
            <a:ext cx="846317" cy="8463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90"/>
          <a:stretch/>
        </p:blipFill>
        <p:spPr>
          <a:xfrm flipH="1">
            <a:off x="524975" y="1979773"/>
            <a:ext cx="425511" cy="1376450"/>
          </a:xfrm>
          <a:prstGeom prst="round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365" y="3407550"/>
            <a:ext cx="898730" cy="13507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497" y="1290981"/>
            <a:ext cx="862618" cy="13785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366" y="3184277"/>
            <a:ext cx="877728" cy="877728"/>
          </a:xfrm>
          <a:prstGeom prst="rect">
            <a:avLst/>
          </a:prstGeom>
        </p:spPr>
      </p:pic>
      <p:pic>
        <p:nvPicPr>
          <p:cNvPr id="24" name="Picture 23" descr="Podpis-1 (003)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Connector 22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30" y="1823716"/>
            <a:ext cx="894551" cy="3066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22" y="1583784"/>
            <a:ext cx="1708840" cy="585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82" y="3817368"/>
            <a:ext cx="1204219" cy="68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79" y="2836125"/>
            <a:ext cx="813764" cy="3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40393" y="4674244"/>
            <a:ext cx="485775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bg-BG" sz="900" i="1" dirty="0">
                <a:solidFill>
                  <a:schemeClr val="accent5">
                    <a:lumMod val="50000"/>
                  </a:schemeClr>
                </a:solidFill>
              </a:rPr>
              <a:t>* Източник: Насоки относно етичните аспекти за надежден ИИ -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Експертна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група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високо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равнище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по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въпросите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на AI,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създадена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от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EK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през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accent5">
                    <a:lumMod val="50000"/>
                  </a:schemeClr>
                </a:solidFill>
              </a:rPr>
              <a:t>юни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 2018 г.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79" y="1006629"/>
            <a:ext cx="1216845" cy="105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1465" y="70928"/>
            <a:ext cx="517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Очакваме ли регулация?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2318" y="1006629"/>
            <a:ext cx="64845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Експертна група по въпросите на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AI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 към Европейската комисия -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юни 2018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Рамка за надежден изкуствен интелект, публикувана –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април 2019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1638103"/>
              </p:ext>
            </p:extLst>
          </p:nvPr>
        </p:nvGraphicFramePr>
        <p:xfrm>
          <a:off x="686011" y="2185352"/>
          <a:ext cx="7896530" cy="200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69" y="4183623"/>
            <a:ext cx="48577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Етични аспекти - Човешки фактор и надзор.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698" y="4183623"/>
            <a:ext cx="40902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Стабилност, прозрачност, безопасност.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6301" y="47845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13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Picture 14" descr="Podpis-1 (003)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4" y="995590"/>
            <a:ext cx="8770289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Банк</a:t>
            </a:r>
            <a:r>
              <a:rPr lang="bg-BG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ите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могат да спестят между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25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разходите си инвестирайки в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AI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Podpis-1 (003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40077" y="4577972"/>
            <a:ext cx="4938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bg-BG" sz="14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bg-BG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Accenture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108"/>
          <a:stretch/>
        </p:blipFill>
        <p:spPr>
          <a:xfrm>
            <a:off x="2844100" y="2322974"/>
            <a:ext cx="2724418" cy="256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0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2" y="166849"/>
            <a:ext cx="6921219" cy="535531"/>
          </a:xfr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Artificial Intelligence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 банкирането</a:t>
            </a:r>
            <a:r>
              <a:rPr lang="bg-BG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263223"/>
            <a:ext cx="4090239" cy="287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703" y="1166773"/>
            <a:ext cx="537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AI </a:t>
            </a:r>
            <a:r>
              <a:rPr lang="bg-BG" sz="2000" b="1" i="1" dirty="0" smtClean="0">
                <a:solidFill>
                  <a:schemeClr val="accent5">
                    <a:lumMod val="50000"/>
                  </a:schemeClr>
                </a:solidFill>
              </a:rPr>
              <a:t>прави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банковите процеси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по-бързи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паричните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преводи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по-безопасни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бек-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енд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операциите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по-ефективни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bg-BG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703" y="2692924"/>
            <a:ext cx="5580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Три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основни канала за използване на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AI </a:t>
            </a:r>
            <a:endParaRPr lang="bg-BG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bg-BG" sz="2000" b="1" i="1" dirty="0" smtClean="0">
                <a:solidFill>
                  <a:schemeClr val="accent5">
                    <a:lumMod val="50000"/>
                  </a:schemeClr>
                </a:solidFill>
              </a:rPr>
              <a:t>с цел </a:t>
            </a:r>
            <a:r>
              <a:rPr lang="bg-BG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сп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естяване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разходи: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front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office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(консултиране);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middle office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борба с измамите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back office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(одобрение на кредити).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114" y="4835128"/>
            <a:ext cx="2057400" cy="273844"/>
          </a:xfrm>
        </p:spPr>
        <p:txBody>
          <a:bodyPr/>
          <a:lstStyle/>
          <a:p>
            <a:fld id="{5A78452E-1C53-4AFF-BEF6-AF80D033486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D7C694-3B83-46B8-8A1F-189C15EA23ED}"/>
              </a:ext>
            </a:extLst>
          </p:cNvPr>
          <p:cNvSpPr/>
          <p:nvPr/>
        </p:nvSpPr>
        <p:spPr>
          <a:xfrm>
            <a:off x="285750" y="19116"/>
            <a:ext cx="6787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38%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компаниите във </a:t>
            </a:r>
          </a:p>
          <a:p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Финансовата сфера имат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AI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проекти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38139"/>
            <a:ext cx="2923995" cy="2923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9"/>
          <a:stretch/>
        </p:blipFill>
        <p:spPr>
          <a:xfrm>
            <a:off x="285750" y="3689405"/>
            <a:ext cx="3561109" cy="2091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2" y="2639858"/>
            <a:ext cx="4071118" cy="78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2" y="1089313"/>
            <a:ext cx="1486051" cy="95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3" y="1568443"/>
            <a:ext cx="2506422" cy="651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" t="10773" r="-310" b="34019"/>
          <a:stretch/>
        </p:blipFill>
        <p:spPr>
          <a:xfrm>
            <a:off x="5822795" y="2354667"/>
            <a:ext cx="3162924" cy="98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97" y="960100"/>
            <a:ext cx="3124664" cy="127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97" y="3850140"/>
            <a:ext cx="2723611" cy="885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17" y="3201717"/>
            <a:ext cx="3064484" cy="2298363"/>
          </a:xfrm>
          <a:prstGeom prst="rect">
            <a:avLst/>
          </a:prstGeom>
        </p:spPr>
      </p:pic>
      <p:pic>
        <p:nvPicPr>
          <p:cNvPr id="16" name="Picture 15" descr="Podpis-1 (003)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62" y="950480"/>
            <a:ext cx="390950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Kasisto  - New York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9" y="1510030"/>
            <a:ext cx="4275263" cy="189805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Humanizing Digital Experiences</a:t>
            </a:r>
            <a:endParaRPr lang="bg-BG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Chatbot, който разбира естествен език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на комуникация-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може да се справи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 по-сложни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въпроси относно управлението на финансите и банковите услуги.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17</a:t>
            </a:fld>
            <a:endParaRPr lang="en-US"/>
          </a:p>
        </p:txBody>
      </p:sp>
      <p:sp>
        <p:nvSpPr>
          <p:cNvPr id="5" name="AutoShape 2" descr="Image result for kasist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kasisto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6" y="3459497"/>
            <a:ext cx="2533970" cy="1423769"/>
          </a:xfrm>
          <a:prstGeom prst="rect">
            <a:avLst/>
          </a:prstGeom>
        </p:spPr>
      </p:pic>
      <p:pic>
        <p:nvPicPr>
          <p:cNvPr id="8" name="Picture 7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68300" y="136567"/>
            <a:ext cx="692121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bg-BG" sz="4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Като например…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13906" y="1450777"/>
            <a:ext cx="3870087" cy="46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Fraud and Anti-Money Laundering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4913906" y="1791312"/>
            <a:ext cx="4140431" cy="1425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Feedzai - следи финансовото поведение на клиентите на банката и по-конкретно дали има отклонения от обичайната платежна дейност на този клиент и спира плащания.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4"/>
          <a:srcRect t="25359" b="24105"/>
          <a:stretch/>
        </p:blipFill>
        <p:spPr>
          <a:xfrm>
            <a:off x="5246288" y="3408086"/>
            <a:ext cx="2919063" cy="14751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21090" y="868906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CitiBank</a:t>
            </a:r>
            <a:endParaRPr lang="bg-BG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29" y="1149224"/>
            <a:ext cx="455560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HoYu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NatWest -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9" y="2064272"/>
            <a:ext cx="4717510" cy="2030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Биометричните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данни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</a:rPr>
              <a:t>анализирани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от AI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Решението съпоставя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реално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време селфи на клиента със снимка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паспорта на заявителя и потвърждава неговата идентичност.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hooyu biometrics ai in ba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12" y="1684755"/>
            <a:ext cx="3595542" cy="189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9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50" y="925852"/>
            <a:ext cx="6929170" cy="99417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Bank of NY Mellon Corp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Robotic Process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Automation - Blue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Prism’s 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963" y="1955741"/>
            <a:ext cx="6571332" cy="2582580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233-годишната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финансова институция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базира автоматизацията си на ботове,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 да подобри ефективността на своята дейност и да намали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разходите.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анката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съобщи, че през последните 15 месеца компанията е внедрила повече от 220 бота, разработени от Blue Prism за работа със задачи, които често се повтарят и обикновено се обработват от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хиляди служители.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AutoShape 2" descr="Image result for Blue Prism A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74" y="1899713"/>
            <a:ext cx="2012405" cy="1562395"/>
          </a:xfrm>
          <a:prstGeom prst="rect">
            <a:avLst/>
          </a:prstGeom>
        </p:spPr>
      </p:pic>
      <p:pic>
        <p:nvPicPr>
          <p:cNvPr id="9" name="Picture 8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0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r="17344" b="8577"/>
          <a:stretch/>
        </p:blipFill>
        <p:spPr>
          <a:xfrm>
            <a:off x="5805577" y="550104"/>
            <a:ext cx="2329132" cy="296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114" y="4835128"/>
            <a:ext cx="2057400" cy="273844"/>
          </a:xfrm>
        </p:spPr>
        <p:txBody>
          <a:bodyPr/>
          <a:lstStyle/>
          <a:p>
            <a:fld id="{5A78452E-1C53-4AFF-BEF6-AF80D0334864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8" r="5340"/>
          <a:stretch/>
        </p:blipFill>
        <p:spPr bwMode="auto">
          <a:xfrm>
            <a:off x="285751" y="54929"/>
            <a:ext cx="5039108" cy="34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826811"/>
            <a:ext cx="9144000" cy="117724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g-BG" sz="2400" b="1" dirty="0">
                <a:solidFill>
                  <a:schemeClr val="accent5">
                    <a:lumMod val="50000"/>
                  </a:schemeClr>
                </a:solidFill>
              </a:rPr>
              <a:t>Технологии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които </a:t>
            </a:r>
            <a:r>
              <a:rPr lang="ru-RU" sz="2400" b="1" dirty="0">
                <a:solidFill>
                  <a:srgbClr val="E30614"/>
                </a:solidFill>
              </a:rPr>
              <a:t>симулират човешката интелигентност и поведение</a:t>
            </a:r>
            <a:r>
              <a:rPr lang="ru-RU" sz="2400" b="1" dirty="0">
                <a:solidFill>
                  <a:srgbClr val="535254">
                    <a:lumMod val="75000"/>
                  </a:srgb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 изпълняват задачи, базирани на алгоритми. </a:t>
            </a:r>
          </a:p>
          <a:p>
            <a:pPr algn="ctr"/>
            <a:endParaRPr lang="ru-RU" sz="2400" b="1" dirty="0">
              <a:solidFill>
                <a:srgbClr val="535254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49" y="1202013"/>
            <a:ext cx="5039109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IS A.I.?</a:t>
            </a:r>
          </a:p>
        </p:txBody>
      </p:sp>
    </p:spTree>
    <p:extLst>
      <p:ext uri="{BB962C8B-B14F-4D97-AF65-F5344CB8AC3E}">
        <p14:creationId xmlns:p14="http://schemas.microsoft.com/office/powerpoint/2010/main" val="31890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95" y="849535"/>
            <a:ext cx="3583211" cy="358321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E801AD-FDD9-4CB1-A165-D16513A01381}"/>
              </a:ext>
            </a:extLst>
          </p:cNvPr>
          <p:cNvSpPr/>
          <p:nvPr/>
        </p:nvSpPr>
        <p:spPr>
          <a:xfrm>
            <a:off x="1" y="153892"/>
            <a:ext cx="9144000" cy="7463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Postbank’s EVA</a:t>
            </a:r>
            <a:r>
              <a:rPr lang="bg-BG" sz="44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44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– нашият пример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16301" y="47845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20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" y="428890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 Electronic 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Virtual Assistant  </a:t>
            </a:r>
          </a:p>
        </p:txBody>
      </p:sp>
    </p:spTree>
    <p:extLst>
      <p:ext uri="{BB962C8B-B14F-4D97-AF65-F5344CB8AC3E}">
        <p14:creationId xmlns:p14="http://schemas.microsoft.com/office/powerpoint/2010/main" val="30059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2209800" y="4003696"/>
            <a:ext cx="3090483" cy="14516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3673" y="1608083"/>
            <a:ext cx="2096505" cy="21056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50734"/>
            <a:ext cx="2020305" cy="2020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ck Arc 5"/>
          <p:cNvSpPr/>
          <p:nvPr/>
        </p:nvSpPr>
        <p:spPr>
          <a:xfrm rot="5400000">
            <a:off x="268111" y="1542979"/>
            <a:ext cx="3045179" cy="2209800"/>
          </a:xfrm>
          <a:prstGeom prst="blockArc">
            <a:avLst>
              <a:gd name="adj1" fmla="val 10800000"/>
              <a:gd name="adj2" fmla="val 21534596"/>
              <a:gd name="adj3" fmla="val 29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1125289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6"/>
          </p:cNvCxnSpPr>
          <p:nvPr/>
        </p:nvCxnSpPr>
        <p:spPr>
          <a:xfrm flipV="1">
            <a:off x="2133600" y="1186904"/>
            <a:ext cx="2211823" cy="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5865" y="896900"/>
            <a:ext cx="6556645" cy="92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April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/ Eva 1.0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Създадохме първият банков </a:t>
            </a:r>
            <a:r>
              <a:rPr lang="bg-BG" dirty="0" err="1" smtClean="0">
                <a:solidFill>
                  <a:schemeClr val="accent5">
                    <a:lumMod val="50000"/>
                  </a:schemeClr>
                </a:solidFill>
              </a:rPr>
              <a:t>Чатбот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		   </a:t>
            </a:r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EVA </a:t>
            </a:r>
            <a:r>
              <a:rPr lang="bg-BG" i="1" dirty="0" smtClean="0">
                <a:solidFill>
                  <a:schemeClr val="accent5">
                    <a:lumMod val="50000"/>
                  </a:schemeClr>
                </a:solidFill>
              </a:rPr>
              <a:t>се фокусира върху нуждите на 		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bg-BG" i="1" dirty="0" smtClean="0">
                <a:solidFill>
                  <a:schemeClr val="accent5">
                    <a:lumMod val="50000"/>
                  </a:schemeClr>
                </a:solidFill>
              </a:rPr>
              <a:t>клиентите за финансиране.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2038843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2895600" y="2100459"/>
            <a:ext cx="1449823" cy="774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133600" y="3942081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3104656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6"/>
          </p:cNvCxnSpPr>
          <p:nvPr/>
        </p:nvCxnSpPr>
        <p:spPr>
          <a:xfrm>
            <a:off x="2895600" y="3166272"/>
            <a:ext cx="3683225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20161" y="1810454"/>
            <a:ext cx="5959317" cy="92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2018-2019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Иновацията в действие! </a:t>
            </a:r>
          </a:p>
          <a:p>
            <a:r>
              <a:rPr lang="bg-BG" dirty="0">
                <a:solidFill>
                  <a:schemeClr val="accent5">
                    <a:lumMod val="50000"/>
                  </a:schemeClr>
                </a:solidFill>
              </a:rPr>
              <a:t>	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- 1000 Продажбени инициативи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bg-B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bg-BG" dirty="0">
                <a:solidFill>
                  <a:schemeClr val="accent5">
                    <a:lumMod val="50000"/>
                  </a:schemeClr>
                </a:solidFill>
              </a:rPr>
              <a:t>	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bg-B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 - Хиляди доволни нови клиенти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7999" y="2876268"/>
            <a:ext cx="595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September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2019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Eva 2.0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EVA Postbank APP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Първата апликация за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обслужване на клиенти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4528" y="3713692"/>
            <a:ext cx="595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What next  - 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EVA Postbank 3.0 </a:t>
            </a:r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- още по-персонализирано 	изживяване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bg-B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много повече възможности за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обслужване от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AI.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9E801AD-FDD9-4CB1-A165-D16513A01381}"/>
              </a:ext>
            </a:extLst>
          </p:cNvPr>
          <p:cNvSpPr/>
          <p:nvPr/>
        </p:nvSpPr>
        <p:spPr>
          <a:xfrm>
            <a:off x="285750" y="107541"/>
            <a:ext cx="7880239" cy="5001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EVA -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първият банков чат бот в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България!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21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30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"/>
          <p:cNvSpPr txBox="1">
            <a:spLocks/>
          </p:cNvSpPr>
          <p:nvPr/>
        </p:nvSpPr>
        <p:spPr>
          <a:xfrm>
            <a:off x="7016301" y="47845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21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89" y="866082"/>
            <a:ext cx="505995" cy="382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639" y="2744575"/>
            <a:ext cx="1325772" cy="976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9929"/>
          <a:stretch/>
        </p:blipFill>
        <p:spPr>
          <a:xfrm>
            <a:off x="7692620" y="3793807"/>
            <a:ext cx="1356457" cy="126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2509961" y="4515301"/>
            <a:ext cx="4463333" cy="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6942" y="4085635"/>
            <a:ext cx="6315347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990961" y="3572852"/>
            <a:ext cx="5518838" cy="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965175" y="2487865"/>
            <a:ext cx="5518838" cy="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49610" y="1464610"/>
            <a:ext cx="4666691" cy="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:\Irina-Folders\Desktop\Ekran Full HD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21005"/>
          <a:stretch/>
        </p:blipFill>
        <p:spPr bwMode="auto">
          <a:xfrm>
            <a:off x="285750" y="1982410"/>
            <a:ext cx="2100435" cy="208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30"/>
            <a:ext cx="1403406" cy="7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ck Arc 4"/>
          <p:cNvSpPr/>
          <p:nvPr/>
        </p:nvSpPr>
        <p:spPr>
          <a:xfrm rot="5400000">
            <a:off x="92101" y="1904615"/>
            <a:ext cx="3522430" cy="2315156"/>
          </a:xfrm>
          <a:prstGeom prst="blockArc">
            <a:avLst>
              <a:gd name="adj1" fmla="val 10800000"/>
              <a:gd name="adj2" fmla="val 21464718"/>
              <a:gd name="adj3" fmla="val 1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33869" y="1859179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3761" y="4453686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90620" y="4003696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2443" y="1095278"/>
            <a:ext cx="54210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bg-BG" dirty="0"/>
              <a:t>2,5 млн.</a:t>
            </a:r>
            <a:r>
              <a:rPr lang="en-US" dirty="0"/>
              <a:t> </a:t>
            </a:r>
            <a:r>
              <a:rPr lang="bg-BG" dirty="0"/>
              <a:t>достигнати интернет </a:t>
            </a:r>
            <a:r>
              <a:rPr lang="bg-BG" dirty="0" smtClean="0"/>
              <a:t>потребители</a:t>
            </a:r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3107468" y="4187075"/>
            <a:ext cx="430778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g-BG" dirty="0"/>
              <a:t>30 000 разговора за 1 </a:t>
            </a:r>
            <a:r>
              <a:rPr lang="bg-BG" dirty="0" smtClean="0"/>
              <a:t>година</a:t>
            </a:r>
            <a:r>
              <a:rPr lang="en-US" dirty="0" smtClean="0"/>
              <a:t>.</a:t>
            </a:r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3365712" y="2113384"/>
            <a:ext cx="471776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g-BG" dirty="0"/>
              <a:t>40% интерес към кредитни </a:t>
            </a:r>
            <a:r>
              <a:rPr lang="bg-BG" dirty="0" smtClean="0"/>
              <a:t>продукти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07468" y="1551466"/>
            <a:ext cx="4551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g-BG" dirty="0"/>
              <a:t>2 седмици за реализиране на </a:t>
            </a:r>
            <a:r>
              <a:rPr lang="bg-BG" dirty="0" smtClean="0"/>
              <a:t>кампания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0883" y="2603723"/>
            <a:ext cx="58155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Eva </a:t>
            </a:r>
            <a:r>
              <a:rPr lang="bg-BG" dirty="0" smtClean="0"/>
              <a:t>разговаря предимно </a:t>
            </a:r>
            <a:r>
              <a:rPr lang="bg-BG" dirty="0"/>
              <a:t>за ремонти и пътешествия (67%)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2319" y="3733560"/>
            <a:ext cx="576436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g-BG" dirty="0"/>
              <a:t>Предимно в периода от 15 до 17:00 в работни дни (52%)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64805" y="3186329"/>
            <a:ext cx="491920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g-BG" dirty="0"/>
              <a:t>3 минути средно трае един </a:t>
            </a:r>
            <a:r>
              <a:rPr lang="bg-BG" dirty="0" smtClean="0"/>
              <a:t>разговор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205161" y="1402995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9E801AD-FDD9-4CB1-A165-D16513A01381}"/>
              </a:ext>
            </a:extLst>
          </p:cNvPr>
          <p:cNvSpPr/>
          <p:nvPr/>
        </p:nvSpPr>
        <p:spPr>
          <a:xfrm>
            <a:off x="285750" y="107541"/>
            <a:ext cx="7280303" cy="5001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EVA 1.0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първият банков чат бот в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България!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876813" y="3511236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08852" y="2941420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58494" y="2426250"/>
            <a:ext cx="152400" cy="123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786269" y="1920797"/>
            <a:ext cx="4942388" cy="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029875" y="3003035"/>
            <a:ext cx="5518838" cy="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1"/>
          <p:cNvSpPr txBox="1">
            <a:spLocks/>
          </p:cNvSpPr>
          <p:nvPr/>
        </p:nvSpPr>
        <p:spPr>
          <a:xfrm>
            <a:off x="7016301" y="4784504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22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800101"/>
            <a:ext cx="8001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2126147"/>
            <a:ext cx="2739638" cy="293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1257302"/>
            <a:ext cx="47434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285750" y="157097"/>
            <a:ext cx="722858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8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Признание!Топ</a:t>
            </a:r>
            <a:r>
              <a:rPr lang="bg-BG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9 банкова иновация в света!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" y="1075832"/>
            <a:ext cx="5669402" cy="33162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bg-BG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EVA </a:t>
            </a:r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Chatbot </a:t>
            </a:r>
            <a:r>
              <a:rPr lang="bg-BG" sz="20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топ 9 на банковите иновации по 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света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</a:rPr>
              <a:t>Номинирани сме сред банки от ранга на</a:t>
            </a:r>
            <a:br>
              <a:rPr lang="bg-BG" sz="2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Избрана </a:t>
            </a:r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е сред над 600 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иновации</a:t>
            </a: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цял 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свят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bg-BG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Единствената номинирана иновация от България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bg-BG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7016301" y="4784504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23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 descr="D:\Clients\PostBank\2019\Pireaus Merge\Materials\5\Presentation_elem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8" r="78447"/>
          <a:stretch/>
        </p:blipFill>
        <p:spPr bwMode="auto">
          <a:xfrm>
            <a:off x="0" y="4199766"/>
            <a:ext cx="1288141" cy="9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odpis-1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30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77" y="2043521"/>
            <a:ext cx="1200462" cy="3121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" y="2095732"/>
            <a:ext cx="1153877" cy="2076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0" y="1830754"/>
            <a:ext cx="1448474" cy="724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92" y="2043521"/>
            <a:ext cx="804865" cy="4170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5045" y="870082"/>
            <a:ext cx="2020305" cy="2020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6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796" y="122702"/>
            <a:ext cx="537230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EFMA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201</a:t>
            </a: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9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Postbank’s EVA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1222363"/>
            <a:ext cx="2739638" cy="293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1257302"/>
            <a:ext cx="47434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bg-BG" dirty="0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7016301" y="4784504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24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2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30"/>
            <a:ext cx="1403406" cy="7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95644" y="1257302"/>
            <a:ext cx="5819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Chatbot in action – innovate customer acquisition in digital environment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GB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Unconventional approach to provoke interaction with the bank, through a channel people love and use. Strong promotional incentive, fun and creative mechanism.</a:t>
            </a:r>
          </a:p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Award category: Digital Marketing &amp;Communication</a:t>
            </a: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Launch date: 2019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47650"/>
            <a:ext cx="3429000" cy="459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D7C694-3B83-46B8-8A1F-189C15EA23ED}"/>
              </a:ext>
            </a:extLst>
          </p:cNvPr>
          <p:cNvSpPr/>
          <p:nvPr/>
        </p:nvSpPr>
        <p:spPr>
          <a:xfrm>
            <a:off x="3771899" y="947394"/>
            <a:ext cx="5181601" cy="1815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800" b="1" dirty="0" smtClean="0">
                <a:solidFill>
                  <a:srgbClr val="C00000"/>
                </a:solidFill>
              </a:rPr>
              <a:t>Днес </a:t>
            </a:r>
            <a:r>
              <a:rPr lang="en-US" sz="2800" b="1" dirty="0" smtClean="0">
                <a:solidFill>
                  <a:srgbClr val="C00000"/>
                </a:solidFill>
              </a:rPr>
              <a:t>EVA</a:t>
            </a:r>
            <a:r>
              <a:rPr lang="bg-BG" sz="2800" b="1" dirty="0" smtClean="0">
                <a:solidFill>
                  <a:srgbClr val="C00000"/>
                </a:solidFill>
              </a:rPr>
              <a:t> 2.0  заживява и в твоя телефон -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bg-BG" sz="2800" b="1" dirty="0" smtClean="0">
                <a:solidFill>
                  <a:srgbClr val="C00000"/>
                </a:solidFill>
              </a:rPr>
              <a:t>нова апликация за уникално обслужване на клиенти!</a:t>
            </a:r>
            <a:r>
              <a:rPr lang="en-US" sz="2800" b="1" dirty="0" smtClean="0">
                <a:solidFill>
                  <a:srgbClr val="023F87"/>
                </a:solidFill>
              </a:rPr>
              <a:t> </a:t>
            </a:r>
            <a:endParaRPr lang="ru-RU" sz="2800" b="1" dirty="0">
              <a:solidFill>
                <a:srgbClr val="023F8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1898" y="2904088"/>
            <a:ext cx="5181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kern="0" dirty="0" smtClean="0">
                <a:solidFill>
                  <a:schemeClr val="accent5">
                    <a:lumMod val="50000"/>
                  </a:schemeClr>
                </a:solidFill>
              </a:rPr>
              <a:t>За първи път </a:t>
            </a:r>
            <a:r>
              <a:rPr lang="bg-BG" sz="2400" kern="0" dirty="0" err="1" smtClean="0">
                <a:solidFill>
                  <a:schemeClr val="accent5">
                    <a:lumMod val="50000"/>
                  </a:schemeClr>
                </a:solidFill>
              </a:rPr>
              <a:t>Чат</a:t>
            </a:r>
            <a:r>
              <a:rPr lang="bg-BG" sz="2400" kern="0" dirty="0" err="1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bg-BG" sz="2400" kern="0" dirty="0" err="1" smtClean="0">
                <a:solidFill>
                  <a:schemeClr val="accent5">
                    <a:lumMod val="50000"/>
                  </a:schemeClr>
                </a:solidFill>
              </a:rPr>
              <a:t>от</a:t>
            </a:r>
            <a:r>
              <a:rPr lang="en-US" sz="2400" kern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g-BG" sz="2400" kern="0" dirty="0" smtClean="0">
                <a:solidFill>
                  <a:schemeClr val="accent5">
                    <a:lumMod val="50000"/>
                  </a:schemeClr>
                </a:solidFill>
              </a:rPr>
              <a:t>се използва при обединение между две банки.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kern="0" dirty="0" smtClean="0">
                <a:solidFill>
                  <a:schemeClr val="accent5">
                    <a:lumMod val="50000"/>
                  </a:schemeClr>
                </a:solidFill>
              </a:rPr>
              <a:t>Ново, модерно изживяване, без аналог на пазара.</a:t>
            </a:r>
            <a:endParaRPr lang="bg-BG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 descr="Podpis-1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30"/>
            <a:ext cx="1403406" cy="7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16301" y="4784504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25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27" y="351093"/>
            <a:ext cx="2160270" cy="43205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08" y="351093"/>
            <a:ext cx="2160270" cy="43205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:\Clients\PostBank\2019\Pireaus Merge\Materials\5\Presentation_elemen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8" r="78447"/>
          <a:stretch/>
        </p:blipFill>
        <p:spPr bwMode="auto">
          <a:xfrm>
            <a:off x="0" y="4199766"/>
            <a:ext cx="1288141" cy="9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odpis-1 (003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30"/>
            <a:ext cx="1403406" cy="7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58050" y="465696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Video</a:t>
            </a:r>
            <a:endParaRPr lang="bg-BG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Clients\PostBank\2019\Pireaus Merge\Materials\5\Presentation_elem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8" r="78447"/>
          <a:stretch/>
        </p:blipFill>
        <p:spPr bwMode="auto">
          <a:xfrm>
            <a:off x="0" y="4199766"/>
            <a:ext cx="1288141" cy="9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odpis-1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6301" y="47845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27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796" y="122702"/>
            <a:ext cx="7432163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AI next level / Emotional Intelligence</a:t>
            </a: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?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0358" y="1335841"/>
            <a:ext cx="44823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5">
                    <a:lumMod val="50000"/>
                  </a:schemeClr>
                </a:solidFill>
              </a:rPr>
              <a:t>Емоционална интелигентност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вече се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цели при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разработване на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AI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системи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 продукти, които могат да разпознават, интерпретират, обработват 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симулират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човешки емоции и настроения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318"/>
            <a:ext cx="4611293" cy="37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10" y="0"/>
            <a:ext cx="6858000" cy="5143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7399" r="7674" b="13536"/>
          <a:stretch/>
        </p:blipFill>
        <p:spPr>
          <a:xfrm>
            <a:off x="7044856" y="56735"/>
            <a:ext cx="2099144" cy="980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8191" y="2156251"/>
            <a:ext cx="3137685" cy="830997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THANK</a:t>
            </a:r>
            <a:r>
              <a:rPr lang="en-US" sz="4800" b="1" kern="0" dirty="0" smtClean="0">
                <a:solidFill>
                  <a:srgbClr val="E53012"/>
                </a:solidFill>
                <a:latin typeface="Arial Narrow" panose="020B0606020202030204" pitchFamily="34" charset="0"/>
              </a:rPr>
              <a:t>YOU</a:t>
            </a:r>
            <a:endParaRPr lang="en-US" sz="4800" b="1" kern="0" dirty="0">
              <a:solidFill>
                <a:srgbClr val="023F87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3" descr="D:\Clients\PostBank\2019\Pireaus Merge\Materials\5\Presentation_eleme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8" r="78447"/>
          <a:stretch/>
        </p:blipFill>
        <p:spPr bwMode="auto">
          <a:xfrm>
            <a:off x="0" y="3671248"/>
            <a:ext cx="2009536" cy="14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16301" y="47845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78452E-1C53-4AFF-BEF6-AF80D0334864}" type="slidenum">
              <a:rPr lang="en-US" sz="1000" smtClean="0">
                <a:solidFill>
                  <a:schemeClr val="bg2">
                    <a:lumMod val="75000"/>
                  </a:schemeClr>
                </a:solidFill>
              </a:rPr>
              <a:pPr algn="r"/>
              <a:t>28</a:t>
            </a:fld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943372"/>
              </p:ext>
            </p:extLst>
          </p:nvPr>
        </p:nvGraphicFramePr>
        <p:xfrm>
          <a:off x="285750" y="874643"/>
          <a:ext cx="8603808" cy="365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>
          <a:xfrm rot="20150164">
            <a:off x="3844482" y="2607284"/>
            <a:ext cx="3235236" cy="294711"/>
          </a:xfrm>
          <a:prstGeom prst="rightArrow">
            <a:avLst>
              <a:gd name="adj1" fmla="val 50000"/>
              <a:gd name="adj2" fmla="val 8712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114" y="4835128"/>
            <a:ext cx="2057400" cy="273844"/>
          </a:xfrm>
        </p:spPr>
        <p:txBody>
          <a:bodyPr/>
          <a:lstStyle/>
          <a:p>
            <a:fld id="{5A78452E-1C53-4AFF-BEF6-AF80D0334864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D7C694-3B83-46B8-8A1F-189C15EA23ED}"/>
              </a:ext>
            </a:extLst>
          </p:cNvPr>
          <p:cNvSpPr/>
          <p:nvPr/>
        </p:nvSpPr>
        <p:spPr>
          <a:xfrm>
            <a:off x="285750" y="55895"/>
            <a:ext cx="73395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4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Бум на инвестициите в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AI!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4658752"/>
            <a:ext cx="69723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g-BG" sz="900" dirty="0">
                <a:solidFill>
                  <a:schemeClr val="accent5">
                    <a:lumMod val="50000"/>
                  </a:schemeClr>
                </a:solidFill>
              </a:rPr>
              <a:t>Източници – прогнозни данни: 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bg-BG" sz="9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bg-BG" sz="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International Data Corporation (IDC) Worldwide Semiannual Artificial Intelligence Systems Spending Guide.</a:t>
            </a:r>
            <a:endParaRPr lang="bg-BG" sz="9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* * </a:t>
            </a:r>
            <a:r>
              <a:rPr lang="en-US" sz="900" i="1" dirty="0">
                <a:solidFill>
                  <a:schemeClr val="accent5">
                    <a:lumMod val="50000"/>
                  </a:schemeClr>
                </a:solidFill>
              </a:rPr>
              <a:t>Accenture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7731" y="3351198"/>
            <a:ext cx="1939828" cy="40011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35,8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</a:rPr>
              <a:t>млрд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USD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2463" y="2589581"/>
            <a:ext cx="2132712" cy="40011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79,2 </a:t>
            </a:r>
            <a:r>
              <a:rPr lang="bg-BG" sz="2000" dirty="0" smtClean="0">
                <a:solidFill>
                  <a:schemeClr val="accent5">
                    <a:lumMod val="50000"/>
                  </a:schemeClr>
                </a:solidFill>
              </a:rPr>
              <a:t>млрд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USD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044833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2800" b="1" dirty="0" smtClean="0">
                <a:solidFill>
                  <a:schemeClr val="accent5">
                    <a:lumMod val="50000"/>
                  </a:schemeClr>
                </a:solidFill>
              </a:rPr>
              <a:t>16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</a:rPr>
              <a:t>% дял </a:t>
            </a:r>
            <a:r>
              <a:rPr lang="bg-BG" sz="2800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bg-BG" sz="2800" dirty="0" smtClean="0">
                <a:solidFill>
                  <a:schemeClr val="accent5">
                    <a:lumMod val="50000"/>
                  </a:schemeClr>
                </a:solidFill>
              </a:rPr>
              <a:t>банките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*</a:t>
            </a:r>
            <a:endParaRPr lang="bg-BG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34%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ръст в печалбата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**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285750" y="790211"/>
            <a:ext cx="7280303" cy="0"/>
          </a:xfrm>
          <a:prstGeom prst="line">
            <a:avLst/>
          </a:prstGeom>
          <a:ln w="28575">
            <a:solidFill>
              <a:srgbClr val="CC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089">
            <a:off x="4446108" y="2027642"/>
            <a:ext cx="2031985" cy="15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400"/>
                    </a14:imgEffect>
                    <a14:imgEffect>
                      <a14:brightnessContrast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7" y="235230"/>
            <a:ext cx="7118623" cy="463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Podpis-1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" y="227440"/>
            <a:ext cx="7099302" cy="462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7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7" y="70928"/>
            <a:ext cx="6521264" cy="490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7011114" y="483512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8452E-1C53-4AFF-BEF6-AF80D03348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2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76" y="169436"/>
            <a:ext cx="7193819" cy="468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4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08" y="148343"/>
            <a:ext cx="7185665" cy="468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52E-1C53-4AFF-BEF6-AF80D033486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Podpis-1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7" y="-4468"/>
            <a:ext cx="8356819" cy="514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114" y="4835128"/>
            <a:ext cx="2057400" cy="273844"/>
          </a:xfrm>
        </p:spPr>
        <p:txBody>
          <a:bodyPr/>
          <a:lstStyle/>
          <a:p>
            <a:fld id="{5A78452E-1C53-4AFF-BEF6-AF80D0334864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8" r="5340"/>
          <a:stretch/>
        </p:blipFill>
        <p:spPr bwMode="auto">
          <a:xfrm>
            <a:off x="151075" y="-163493"/>
            <a:ext cx="6408751" cy="31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6275" y="789006"/>
            <a:ext cx="59652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baby learns to crawl, walk and then run.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We are in the crawling stage when it comes to </a:t>
            </a:r>
            <a:endParaRPr lang="bg-BG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applying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artificial intelligence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bg-BG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bg-BG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-Dave Waters- </a:t>
            </a:r>
            <a:endParaRPr lang="bg-BG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 descr="Podpis-1 (00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3" y="70928"/>
            <a:ext cx="1403406" cy="72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3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MD Red">
  <a:themeElements>
    <a:clrScheme name="OMD New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2C23"/>
      </a:accent1>
      <a:accent2>
        <a:srgbClr val="00A3E0"/>
      </a:accent2>
      <a:accent3>
        <a:srgbClr val="00B2A9"/>
      </a:accent3>
      <a:accent4>
        <a:srgbClr val="7B868E"/>
      </a:accent4>
      <a:accent5>
        <a:srgbClr val="C1C5C8"/>
      </a:accent5>
      <a:accent6>
        <a:srgbClr val="FFD000"/>
      </a:accent6>
      <a:hlink>
        <a:srgbClr val="EE2C2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18929</TotalTime>
  <Words>817</Words>
  <Application>Microsoft Office PowerPoint</Application>
  <PresentationFormat>On-screen Show (16:9)</PresentationFormat>
  <Paragraphs>166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OMD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Intelligence в банкирането!</vt:lpstr>
      <vt:lpstr>PowerPoint Presentation</vt:lpstr>
      <vt:lpstr>Kasisto  - New York</vt:lpstr>
      <vt:lpstr>HoYu – NatWest - London</vt:lpstr>
      <vt:lpstr>Bank of NY Mellon Corp Robotic Process Automation - Blue Prism’s AI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Darina</dc:creator>
  <cp:lastModifiedBy>Raia Tzvetkova</cp:lastModifiedBy>
  <cp:revision>506</cp:revision>
  <cp:lastPrinted>2019-08-02T11:20:55Z</cp:lastPrinted>
  <dcterms:created xsi:type="dcterms:W3CDTF">2018-02-18T11:08:53Z</dcterms:created>
  <dcterms:modified xsi:type="dcterms:W3CDTF">2019-10-02T12:22:49Z</dcterms:modified>
</cp:coreProperties>
</file>